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2100"/>
    <p:restoredTop autoAdjust="0" sz="94752"/>
  </p:normalViewPr>
  <p:slideViewPr>
    <p:cSldViewPr snapToGrid="0" snapToObjects="1">
      <p:cViewPr varScale="1">
        <p:scale>
          <a:sx d="100" n="198"/>
          <a:sy d="100" n="198"/>
        </p:scale>
        <p:origin x="1208" y="184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8" Type="http://schemas.openxmlformats.org/officeDocument/2006/relationships/tableStyles" Target="tableStyles.xml" /><Relationship Id="rId27" Type="http://schemas.openxmlformats.org/officeDocument/2006/relationships/theme" Target="theme/theme1.xml" /><Relationship Id="rId2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>
            <a:lvl1pPr algn="ctr">
              <a:defRPr sz="4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1730"/>
            <a:ext cx="6400800" cy="347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E918C2E-CA3D-3E7E-792D-7E5EF12459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696" y="289937"/>
            <a:ext cx="4638608" cy="25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dirty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5/12/26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baseline="0" kern="1200" sz="3300">
          <a:solidFill>
            <a:schemeClr val="tx1"/>
          </a:solidFill>
          <a:latin charset="77" panose="00000500000000000000" pitchFamily="2" typeface="Montserra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baseline="0" kern="1200" sz="1300">
          <a:solidFill>
            <a:schemeClr val="tx1"/>
          </a:solidFill>
          <a:latin charset="0" panose="020F0502020204030203" pitchFamily="34" typeface="Lato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charset="0" panose="02070309020205020404" pitchFamily="49" typeface="Courier New"/>
        <a:buChar char="o"/>
        <a:defRPr baseline="0" kern="1200" sz="1100">
          <a:solidFill>
            <a:schemeClr val="tx1"/>
          </a:solidFill>
          <a:latin charset="0" panose="020F0502020204030203" pitchFamily="34" typeface="Lato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charset="2" pitchFamily="2" typeface="Wingdings"/>
        <a:buChar char="§"/>
        <a:defRPr baseline="0" kern="1200" sz="1100">
          <a:solidFill>
            <a:schemeClr val="tx1"/>
          </a:solidFill>
          <a:latin charset="0" panose="020F0502020204030203" pitchFamily="34" typeface="Lato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charset="0" panose="020B0604020202020204" pitchFamily="34" typeface="Arial"/>
        <a:buChar char="•"/>
        <a:defRPr baseline="0" kern="1200" sz="1100">
          <a:solidFill>
            <a:schemeClr val="tx1"/>
          </a:solidFill>
          <a:latin charset="0" panose="020F0502020204030203" pitchFamily="34" typeface="Lato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charset="0" panose="02070309020205020404" pitchFamily="49" typeface="Courier New"/>
        <a:buChar char="o"/>
        <a:defRPr baseline="0" kern="1200" sz="1100">
          <a:solidFill>
            <a:schemeClr val="tx1"/>
          </a:solidFill>
          <a:latin charset="0" panose="020F0502020204030203" pitchFamily="34" typeface="Lato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7.png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pn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rspatial.org/index.html" TargetMode="External" /><Relationship Id="rId3" Type="http://schemas.openxmlformats.org/officeDocument/2006/relationships/hyperlink" Target="https://rfortherestofus.com/2024/06/us-maps" TargetMode="External" /><Relationship Id="rId4" Type="http://schemas.openxmlformats.org/officeDocument/2006/relationships/hyperlink" Target="https://ggplot2-book.org/maps" TargetMode="External" /><Relationship Id="rId5" Type="http://schemas.openxmlformats.org/officeDocument/2006/relationships/hyperlink" Target="https://walker-data.com/tidycensus/articles/spatial-data.html" TargetMode="External" /><Relationship Id="rId6" Type="http://schemas.openxmlformats.org/officeDocument/2006/relationships/hyperlink" Target="https://walker-data.com/census-r/mapping-census-data-with-r.html" TargetMode="External" /><Relationship Id="rId7" Type="http://schemas.openxmlformats.org/officeDocument/2006/relationships/hyperlink" Target="https://jtr13.github.io/cc19/different-ways-of-plotting-u-s-map-in-r.html" TargetMode="Externa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://api.census.gov/data/key_signup.html" TargetMode="External" /><Relationship Id="rId3" Type="http://schemas.openxmlformats.org/officeDocument/2006/relationships/hyperlink" Target="https://walker-data.com/tidycensus/reference/census_api_key.html" TargetMode="Externa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transition.fcc.gov/oet/info/maps/census/fips/fips.txt" TargetMode="Externa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39774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Mapping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maps</a:t>
            </a:r>
            <a:r>
              <a:rPr/>
              <a:t> package is more similar to Base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(maps) </a:t>
            </a:r>
            <a:r>
              <a:rPr i="1">
                <a:solidFill>
                  <a:srgbClr val="60A0B0"/>
                </a:solidFill>
                <a:latin typeface="Courier"/>
              </a:rPr>
              <a:t># `map` and `map.cities` functions and `us.cities` data</a:t>
            </a:r>
            <a:br/>
            <a:br/>
            <a:r>
              <a:rPr>
                <a:solidFill>
                  <a:srgbClr val="06287E"/>
                </a:solidFill>
                <a:latin typeface="Courier"/>
              </a:rPr>
              <a:t>map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'county'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region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'washington'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col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"#5E610B"</a:t>
            </a:r>
            <a:r>
              <a:rPr>
                <a:latin typeface="Courier"/>
              </a:rPr>
              <a:t>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map.cities</a:t>
            </a:r>
            <a:r>
              <a:rPr>
                <a:latin typeface="Courier"/>
              </a:rPr>
              <a:t>(us.cities, </a:t>
            </a:r>
            <a:r>
              <a:rPr>
                <a:solidFill>
                  <a:srgbClr val="7D9029"/>
                </a:solidFill>
                <a:latin typeface="Courier"/>
              </a:rPr>
              <a:t>country=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col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"#642EFE"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cex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2</a:t>
            </a:r>
            <a:r>
              <a:rPr>
                <a:latin typeface="Courier"/>
              </a:rPr>
              <a:t>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title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main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"Washington State Cities"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maps</a:t>
            </a:r>
            <a:r>
              <a:rPr/>
              <a:t> package is more similar to Base R</a:t>
            </a:r>
          </a:p>
        </p:txBody>
      </p:sp>
      <p:pic>
        <p:nvPicPr>
          <p:cNvPr descr="/Users/avahoffman/Dropbox/FredHutch/DaSEH/resources/Mapping_files/b818c48e26f3b3877292915057e5e3b7b02a7717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51100" y="1193800"/>
            <a:ext cx="4241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usmap</a:t>
            </a:r>
            <a:r>
              <a:rPr/>
              <a:t> is compatible with ggplot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Let’s fill each county based on its population.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(tidyverse)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(usmap) </a:t>
            </a:r>
            <a:r>
              <a:rPr i="1">
                <a:solidFill>
                  <a:srgbClr val="60A0B0"/>
                </a:solidFill>
                <a:latin typeface="Courier"/>
              </a:rPr>
              <a:t># `countypop` data and the `plot_usmap()` function</a:t>
            </a:r>
            <a:br/>
            <a:br/>
            <a:r>
              <a:rPr>
                <a:latin typeface="Courier"/>
              </a:rPr>
              <a:t>wa_dat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countypop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filter</a:t>
            </a:r>
            <a:r>
              <a:rPr>
                <a:latin typeface="Courier"/>
              </a:rPr>
              <a:t>(abbr </a:t>
            </a:r>
            <a:r>
              <a:rPr>
                <a:solidFill>
                  <a:srgbClr val="4070A0"/>
                </a:solidFill>
                <a:latin typeface="Courier"/>
              </a:rPr>
              <a:t>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)</a:t>
            </a:r>
            <a:br/>
            <a:br/>
            <a:r>
              <a:rPr>
                <a:latin typeface="Courier"/>
              </a:rPr>
              <a:t>plot_3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plot_usmap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wa_dat, </a:t>
            </a:r>
            <a:r>
              <a:rPr>
                <a:solidFill>
                  <a:srgbClr val="7D9029"/>
                </a:solidFill>
                <a:latin typeface="Courier"/>
              </a:rPr>
              <a:t>values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"pop_2022"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include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scale_fill_continuous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legend.position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"right"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usmap</a:t>
            </a:r>
            <a:r>
              <a:rPr/>
              <a:t> is compatible with ggplot</a:t>
            </a:r>
          </a:p>
        </p:txBody>
      </p:sp>
      <p:pic>
        <p:nvPicPr>
          <p:cNvPr descr="/Users/avahoffman/Dropbox/FredHutch/DaSEH/resources/Mapping_files/0565ffa8467d8f5475bc44d525f9464f7340e03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51100" y="1193800"/>
            <a:ext cx="4241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It can get complicated! </a:t>
            </a:r>
            <a:r>
              <a:rPr>
                <a:latin typeface="Courier"/>
              </a:rPr>
              <a:t>ggplot</a:t>
            </a:r>
            <a:r>
              <a:rPr/>
              <a:t> fill by county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Sometimes a lot of cleanup is needed to join boundary data with attributes of interest!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(tidyverse)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(usmap) </a:t>
            </a:r>
            <a:r>
              <a:rPr i="1">
                <a:solidFill>
                  <a:srgbClr val="60A0B0"/>
                </a:solidFill>
                <a:latin typeface="Courier"/>
              </a:rPr>
              <a:t># `countypop` data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(maps) </a:t>
            </a:r>
            <a:r>
              <a:rPr i="1">
                <a:solidFill>
                  <a:srgbClr val="60A0B0"/>
                </a:solidFill>
                <a:latin typeface="Courier"/>
              </a:rPr>
              <a:t># `us.cities` data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Get county boundaries</a:t>
            </a:r>
            <a:br/>
            <a:r>
              <a:rPr>
                <a:latin typeface="Courier"/>
              </a:rPr>
              <a:t>wa_county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map_data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"county"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filter</a:t>
            </a:r>
            <a:r>
              <a:rPr>
                <a:latin typeface="Courier"/>
              </a:rPr>
              <a:t>(region </a:t>
            </a:r>
            <a:r>
              <a:rPr>
                <a:solidFill>
                  <a:srgbClr val="4070A0"/>
                </a:solidFill>
                <a:latin typeface="Courier"/>
              </a:rPr>
              <a:t>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"washington"</a:t>
            </a:r>
            <a:r>
              <a:rPr>
                <a:latin typeface="Courier"/>
              </a:rPr>
              <a:t>)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Get county-level ("subregion") population</a:t>
            </a:r>
            <a:br/>
            <a:r>
              <a:rPr>
                <a:latin typeface="Courier"/>
              </a:rPr>
              <a:t>wa_dat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countypop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filter</a:t>
            </a:r>
            <a:r>
              <a:rPr>
                <a:latin typeface="Courier"/>
              </a:rPr>
              <a:t>(abbr </a:t>
            </a:r>
            <a:r>
              <a:rPr>
                <a:solidFill>
                  <a:srgbClr val="4070A0"/>
                </a:solidFill>
                <a:latin typeface="Courier"/>
              </a:rPr>
              <a:t>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mutate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subregion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tolower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str_remove</a:t>
            </a:r>
            <a:r>
              <a:rPr>
                <a:latin typeface="Courier"/>
              </a:rPr>
              <a:t>(county, </a:t>
            </a:r>
            <a:r>
              <a:rPr>
                <a:solidFill>
                  <a:srgbClr val="4070A0"/>
                </a:solidFill>
                <a:latin typeface="Courier"/>
              </a:rPr>
              <a:t>" County"</a:t>
            </a:r>
            <a:r>
              <a:rPr>
                <a:latin typeface="Courier"/>
              </a:rPr>
              <a:t>)))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group_by</a:t>
            </a:r>
            <a:r>
              <a:rPr>
                <a:latin typeface="Courier"/>
              </a:rPr>
              <a:t>(subregion)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summarize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pop_2022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sum</a:t>
            </a:r>
            <a:r>
              <a:rPr>
                <a:latin typeface="Courier"/>
              </a:rPr>
              <a:t>(pop_2022))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Combine the data</a:t>
            </a:r>
            <a:br/>
            <a:r>
              <a:rPr>
                <a:latin typeface="Courier"/>
              </a:rPr>
              <a:t>wa_complete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wa_county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inner_join</a:t>
            </a:r>
            <a:r>
              <a:rPr>
                <a:latin typeface="Courier"/>
              </a:rPr>
              <a:t>(wa_dat)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Get WA cities and their coordinates</a:t>
            </a:r>
            <a:br/>
            <a:r>
              <a:rPr>
                <a:latin typeface="Courier"/>
              </a:rPr>
              <a:t>wa_cities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us.cities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filter</a:t>
            </a:r>
            <a:r>
              <a:rPr>
                <a:latin typeface="Courier"/>
              </a:rPr>
              <a:t>(country.etc </a:t>
            </a:r>
            <a:r>
              <a:rPr>
                <a:solidFill>
                  <a:srgbClr val="4070A0"/>
                </a:solidFill>
                <a:latin typeface="Courier"/>
              </a:rPr>
              <a:t>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It can get complicated! </a:t>
            </a:r>
            <a:r>
              <a:rPr>
                <a:latin typeface="Courier"/>
              </a:rPr>
              <a:t>ggplot</a:t>
            </a:r>
            <a:r>
              <a:rPr/>
              <a:t> fill by county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Sometimes a lot of cleanup is needed to join boundary data with attributes of interest!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Step 2: create the plot</a:t>
            </a:r>
            <a:br/>
            <a:r>
              <a:rPr>
                <a:latin typeface="Courier"/>
              </a:rPr>
              <a:t>plot_4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geom_polygon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wa_complete, </a:t>
            </a:r>
            <a:br/>
            <a:r>
              <a:rPr>
                <a:latin typeface="Courier"/>
              </a:rPr>
              <a:t>               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long,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lat, </a:t>
            </a:r>
            <a:r>
              <a:rPr>
                <a:solidFill>
                  <a:srgbClr val="7D9029"/>
                </a:solidFill>
                <a:latin typeface="Courier"/>
              </a:rPr>
              <a:t>group =</a:t>
            </a:r>
            <a:r>
              <a:rPr>
                <a:latin typeface="Courier"/>
              </a:rPr>
              <a:t> group, </a:t>
            </a:r>
            <a:r>
              <a:rPr>
                <a:solidFill>
                  <a:srgbClr val="7D9029"/>
                </a:solidFill>
                <a:latin typeface="Courier"/>
              </a:rPr>
              <a:t>fill =</a:t>
            </a:r>
            <a:r>
              <a:rPr>
                <a:latin typeface="Courier"/>
              </a:rPr>
              <a:t> pop_2022))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geom_point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wa_cities, 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long,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lat), </a:t>
            </a:r>
            <a:r>
              <a:rPr>
                <a:solidFill>
                  <a:srgbClr val="7D9029"/>
                </a:solidFill>
                <a:latin typeface="Courier"/>
              </a:rPr>
              <a:t>color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"red"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labs</a:t>
            </a:r>
            <a:r>
              <a:rPr>
                <a:latin typeface="Courier"/>
              </a:rPr>
              <a:t>(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7D9029"/>
                </a:solidFill>
                <a:latin typeface="Courier"/>
              </a:rPr>
              <a:t>title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"Washington State Population and Cities, 2022"</a:t>
            </a:r>
            <a:r>
              <a:rPr>
                <a:latin typeface="Courier"/>
              </a:rPr>
              <a:t>,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"longitude"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"latitude"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coord_fixed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1.3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It can get complicated! </a:t>
            </a:r>
            <a:r>
              <a:rPr>
                <a:latin typeface="Courier"/>
              </a:rPr>
              <a:t>ggplot</a:t>
            </a:r>
            <a:r>
              <a:rPr/>
              <a:t> fill by county</a:t>
            </a:r>
          </a:p>
        </p:txBody>
      </p:sp>
      <p:pic>
        <p:nvPicPr>
          <p:cNvPr descr="/Users/avahoffman/Dropbox/FredHutch/DaSEH/resources/Mapping_files/44aa5e64c1f1488748e79c651f059bae7302e8e7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51100" y="1193800"/>
            <a:ext cx="4241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tidycensus</a:t>
            </a:r>
            <a:r>
              <a:rPr/>
              <a:t> is helpful for tract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Use </a:t>
            </a:r>
            <a:r>
              <a:rPr>
                <a:latin typeface="Courier"/>
              </a:rPr>
              <a:t>geom_sf()</a:t>
            </a:r>
            <a:r>
              <a:rPr/>
              <a:t> function with SF data.</a:t>
            </a:r>
          </a:p>
          <a:p>
            <a:pPr lvl="0" indent="0" marL="0">
              <a:buNone/>
            </a:pPr>
            <a:r>
              <a:rPr/>
              <a:t>Let’s fill each census tract by median household income.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(tidyverse) </a:t>
            </a:r>
            <a:r>
              <a:rPr i="1">
                <a:solidFill>
                  <a:srgbClr val="60A0B0"/>
                </a:solidFill>
                <a:latin typeface="Courier"/>
              </a:rPr>
              <a:t># `geom_sf()` from ggplot2</a:t>
            </a:r>
            <a:br/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(tidycensus) </a:t>
            </a:r>
            <a:r>
              <a:rPr i="1">
                <a:solidFill>
                  <a:srgbClr val="60A0B0"/>
                </a:solidFill>
                <a:latin typeface="Courier"/>
              </a:rPr>
              <a:t># `get_acs()` function for American Community Survey data</a:t>
            </a:r>
            <a:br/>
            <a:br/>
            <a:r>
              <a:rPr>
                <a:latin typeface="Courier"/>
              </a:rPr>
              <a:t>wa_income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get_acs</a:t>
            </a:r>
            <a:r>
              <a:rPr>
                <a:latin typeface="Courier"/>
              </a:rPr>
              <a:t>(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geography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"tract"</a:t>
            </a:r>
            <a:r>
              <a:rPr>
                <a:latin typeface="Courier"/>
              </a:rPr>
              <a:t>,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variables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"B19013_001"</a:t>
            </a:r>
            <a:r>
              <a:rPr>
                <a:latin typeface="Courier"/>
              </a:rPr>
              <a:t>, </a:t>
            </a:r>
            <a:r>
              <a:rPr i="1">
                <a:solidFill>
                  <a:srgbClr val="60A0B0"/>
                </a:solidFill>
                <a:latin typeface="Courier"/>
              </a:rPr>
              <a:t># Median income code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state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,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year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2022</a:t>
            </a:r>
            <a:r>
              <a:rPr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7D9029"/>
                </a:solidFill>
                <a:latin typeface="Courier"/>
              </a:rPr>
              <a:t>geometry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br/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tidycensus</a:t>
            </a:r>
            <a:r>
              <a:rPr/>
              <a:t> is helpful for tract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wa_income, 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fill =</a:t>
            </a:r>
            <a:r>
              <a:rPr>
                <a:latin typeface="Courier"/>
              </a:rPr>
              <a:t> estimate))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geom_sf</a:t>
            </a:r>
            <a:r>
              <a:rPr>
                <a:latin typeface="Courier"/>
              </a:rPr>
              <a:t>()</a:t>
            </a:r>
          </a:p>
        </p:txBody>
      </p:sp>
      <p:pic>
        <p:nvPicPr>
          <p:cNvPr descr="/Users/avahoffman/Dropbox/FredHutch/DaSEH/resources/Mapping_files/d8179356006d7524087a74f6f4e6d2888f5ff21c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355600"/>
            <a:ext cx="5105400" cy="4089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Getting fancier..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wa_income, 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fill =</a:t>
            </a:r>
            <a:r>
              <a:rPr>
                <a:latin typeface="Courier"/>
              </a:rPr>
              <a:t> estimate))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geom_sf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labs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title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"Median Household Income by Census Tract"</a:t>
            </a:r>
            <a:r>
              <a:rPr>
                <a:latin typeface="Courier"/>
              </a:rPr>
              <a:t>,</a:t>
            </a:r>
            <a:br/>
            <a:r>
              <a:rPr>
                <a:latin typeface="Courier"/>
              </a:rPr>
              <a:t>       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"Longitude"</a:t>
            </a:r>
            <a:r>
              <a:rPr>
                <a:latin typeface="Courier"/>
              </a:rPr>
              <a:t>,</a:t>
            </a:r>
            <a:br/>
            <a:r>
              <a:rPr>
                <a:latin typeface="Courier"/>
              </a:rPr>
              <a:t>      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"Latitude"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theme_classic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scale_fill_viridis_c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labels =</a:t>
            </a:r>
            <a:r>
              <a:rPr>
                <a:latin typeface="Courier"/>
              </a:rPr>
              <a:t> scales</a:t>
            </a:r>
            <a:r>
              <a:rPr>
                <a:solidFill>
                  <a:srgbClr val="4070A0"/>
                </a:solidFill>
                <a:latin typeface="Courier"/>
              </a:rPr>
              <a:t>::</a:t>
            </a:r>
            <a:r>
              <a:rPr>
                <a:solidFill>
                  <a:srgbClr val="06287E"/>
                </a:solidFill>
                <a:latin typeface="Courier"/>
              </a:rPr>
              <a:t>label_dollar</a:t>
            </a:r>
            <a:r>
              <a:rPr>
                <a:latin typeface="Courier"/>
              </a:rPr>
              <a:t>())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theme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legend.title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element_blank</a:t>
            </a:r>
            <a:r>
              <a:rPr>
                <a:latin typeface="Courier"/>
              </a:rPr>
              <a:t>())</a:t>
            </a:r>
          </a:p>
        </p:txBody>
      </p:sp>
      <p:pic>
        <p:nvPicPr>
          <p:cNvPr descr="/Users/avahoffman/Dropbox/FredHutch/DaSEH/resources/Mapping_files/118b7c2f216bc671c496d4140be48d501ce99ab3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355600"/>
            <a:ext cx="5105400" cy="4089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Making maps in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Maps can be tricky in R! There are many packages to choose from.</a:t>
            </a:r>
          </a:p>
          <a:p>
            <a:pPr lvl="0"/>
            <a:r>
              <a:rPr>
                <a:latin typeface="Courier"/>
              </a:rPr>
              <a:t>usmap</a:t>
            </a:r>
            <a:r>
              <a:rPr/>
              <a:t> is compatible with ggplot</a:t>
            </a:r>
          </a:p>
          <a:p>
            <a:pPr lvl="0"/>
            <a:r>
              <a:rPr>
                <a:latin typeface="Courier"/>
              </a:rPr>
              <a:t>maps</a:t>
            </a:r>
            <a:r>
              <a:rPr/>
              <a:t> is “Base R”</a:t>
            </a:r>
          </a:p>
          <a:p>
            <a:pPr lvl="0"/>
            <a:r>
              <a:rPr/>
              <a:t>Some require API keys (e.g., </a:t>
            </a:r>
            <a:r>
              <a:rPr>
                <a:latin typeface="Courier"/>
              </a:rPr>
              <a:t>ggmap</a:t>
            </a:r>
            <a:r>
              <a:rPr/>
              <a:t>, </a:t>
            </a:r>
            <a:r>
              <a:rPr>
                <a:latin typeface="Courier"/>
              </a:rPr>
              <a:t>tidycensus</a:t>
            </a:r>
            <a:r>
              <a:rPr/>
              <a:t>)</a:t>
            </a:r>
          </a:p>
          <a:p>
            <a:pPr lvl="0"/>
            <a:r>
              <a:rPr/>
              <a:t>Some are interactive (e.g., </a:t>
            </a:r>
            <a:r>
              <a:rPr>
                <a:latin typeface="Courier"/>
              </a:rPr>
              <a:t>leaflet</a:t>
            </a:r>
            <a:r>
              <a:rPr/>
              <a:t>)</a:t>
            </a:r>
          </a:p>
          <a:p>
            <a:pPr lvl="0"/>
            <a:r>
              <a:rPr/>
              <a:t>Some provide utilities (e.g., </a:t>
            </a:r>
            <a:r>
              <a:rPr>
                <a:latin typeface="Courier"/>
              </a:rPr>
              <a:t>tigris</a:t>
            </a:r>
            <a:r>
              <a:rPr/>
              <a:t>)</a:t>
            </a:r>
          </a:p>
          <a:p>
            <a:pPr lvl="0"/>
            <a:r>
              <a:rPr/>
              <a:t>Some deal with raster data (e.g., </a:t>
            </a:r>
            <a:r>
              <a:rPr>
                <a:latin typeface="Courier"/>
              </a:rPr>
              <a:t>terra</a:t>
            </a:r>
            <a:r>
              <a:rPr/>
              <a:t>)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Tips for Mapping in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Know the functions: make sure your data going into plotting functions is similar to</a:t>
            </a:r>
          </a:p>
          <a:p>
            <a:pPr lvl="0" indent="-342900" marL="342900">
              <a:buAutoNum type="arabicPeriod"/>
            </a:pPr>
            <a:r>
              <a:rPr/>
              <a:t>Data Structure: Ensure column names match between datasets for join() operations</a:t>
            </a:r>
          </a:p>
          <a:p>
            <a:pPr lvl="1"/>
            <a:r>
              <a:rPr/>
              <a:t>e.g., </a:t>
            </a:r>
            <a:r>
              <a:rPr>
                <a:latin typeface="Courier"/>
              </a:rPr>
              <a:t>subregion</a:t>
            </a:r>
            <a:r>
              <a:rPr/>
              <a:t> needs to align in both </a:t>
            </a:r>
            <a:r>
              <a:rPr>
                <a:latin typeface="Courier"/>
              </a:rPr>
              <a:t>wa_county</a:t>
            </a:r>
            <a:r>
              <a:rPr/>
              <a:t> and </a:t>
            </a:r>
            <a:r>
              <a:rPr>
                <a:latin typeface="Courier"/>
              </a:rPr>
              <a:t>wa_dat</a:t>
            </a:r>
            <a:r>
              <a:rPr/>
              <a:t> to make </a:t>
            </a:r>
            <a:r>
              <a:rPr>
                <a:latin typeface="Courier"/>
              </a:rPr>
              <a:t>wa_complete</a:t>
            </a:r>
            <a:r>
              <a:rPr/>
              <a:t>.</a:t>
            </a:r>
          </a:p>
          <a:p>
            <a:pPr lvl="1"/>
            <a:r>
              <a:rPr/>
              <a:t>Make sure all datasets (like counties and cities) use the same geographic system, such as longitude-latitude pairs.</a:t>
            </a:r>
          </a:p>
          <a:p>
            <a:pPr lvl="0" indent="-342900" marL="342900">
              <a:buAutoNum type="arabicPeriod"/>
            </a:pPr>
            <a:r>
              <a:rPr/>
              <a:t>Clean Data to make life easier</a:t>
            </a:r>
          </a:p>
          <a:p>
            <a:pPr lvl="1"/>
            <a:r>
              <a:rPr/>
              <a:t>Use functions like </a:t>
            </a:r>
            <a:r>
              <a:rPr>
                <a:latin typeface="Courier"/>
              </a:rPr>
              <a:t>tolower()</a:t>
            </a:r>
            <a:r>
              <a:rPr/>
              <a:t> and </a:t>
            </a:r>
            <a:r>
              <a:rPr>
                <a:latin typeface="Courier"/>
              </a:rPr>
              <a:t>str_remove()</a:t>
            </a:r>
            <a:r>
              <a:rPr/>
              <a:t> to standardize text (e.g., removing “County”).</a:t>
            </a:r>
          </a:p>
          <a:p>
            <a:pPr lvl="1"/>
            <a:r>
              <a:rPr/>
              <a:t>Group and summarize data when plotting aggregates, like population by county.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More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hlinkClick r:id="rId2"/>
              </a:rPr>
              <a:t>https://rspatial.org/index.html</a:t>
            </a:r>
            <a:r>
              <a:rPr/>
              <a:t> (whole course using </a:t>
            </a:r>
            <a:r>
              <a:rPr>
                <a:latin typeface="Courier"/>
              </a:rPr>
              <a:t>terra</a:t>
            </a:r>
            <a:r>
              <a:rPr/>
              <a:t>!)</a:t>
            </a:r>
          </a:p>
          <a:p>
            <a:pPr lvl="0" indent="0" marL="0">
              <a:buNone/>
            </a:pPr>
            <a:r>
              <a:rPr>
                <a:hlinkClick r:id="rId3"/>
              </a:rPr>
              <a:t>https://rfortherestofus.com/2024/06/us-maps</a:t>
            </a:r>
          </a:p>
          <a:p>
            <a:pPr lvl="0" indent="0" marL="0">
              <a:buNone/>
            </a:pPr>
            <a:r>
              <a:rPr>
                <a:hlinkClick r:id="rId4"/>
              </a:rPr>
              <a:t>https://ggplot2-book.org/maps</a:t>
            </a:r>
          </a:p>
          <a:p>
            <a:pPr lvl="0" indent="0" marL="0">
              <a:buNone/>
            </a:pPr>
            <a:r>
              <a:rPr>
                <a:hlinkClick r:id="rId5"/>
              </a:rPr>
              <a:t>https://walker-data.com/tidycensus/articles/spatial-data.html</a:t>
            </a:r>
          </a:p>
          <a:p>
            <a:pPr lvl="0" indent="0" marL="0">
              <a:buNone/>
            </a:pPr>
            <a:r>
              <a:rPr>
                <a:hlinkClick r:id="rId6"/>
              </a:rPr>
              <a:t>https://walker-data.com/census-r/mapping-census-data-with-r.html</a:t>
            </a:r>
          </a:p>
          <a:p>
            <a:pPr lvl="0" indent="0" marL="0">
              <a:buNone/>
            </a:pPr>
            <a:r>
              <a:rPr>
                <a:hlinkClick r:id="rId7"/>
              </a:rPr>
              <a:t>https://jtr13.github.io/cc19/different-ways-of-plotting-u-s-map-in-r.html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tigris</a:t>
            </a:r>
            <a:r>
              <a:rPr/>
              <a:t> has many utility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tigris</a:t>
            </a:r>
            <a:r>
              <a:rPr/>
              <a:t> gets boundary shapefiles from the US Census Bureau (as sf data).</a:t>
            </a:r>
          </a:p>
          <a:p>
            <a:pPr lvl="0"/>
            <a:r>
              <a:rPr>
                <a:latin typeface="Courier"/>
              </a:rPr>
              <a:t>zctas()</a:t>
            </a:r>
            <a:r>
              <a:rPr/>
              <a:t>: ZIP code tabulation areas</a:t>
            </a:r>
          </a:p>
          <a:p>
            <a:pPr lvl="0"/>
            <a:r>
              <a:rPr>
                <a:latin typeface="Courier"/>
              </a:rPr>
              <a:t>voting_districts()</a:t>
            </a:r>
            <a:r>
              <a:rPr/>
              <a:t>: voting districts</a:t>
            </a:r>
          </a:p>
          <a:p>
            <a:pPr lvl="0"/>
            <a:r>
              <a:rPr>
                <a:latin typeface="Courier"/>
              </a:rPr>
              <a:t>school_districts()</a:t>
            </a:r>
            <a:r>
              <a:rPr/>
              <a:t>: school districts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(tigris)</a:t>
            </a:r>
            <a:br/>
            <a:r>
              <a:rPr>
                <a:latin typeface="Courier"/>
              </a:rPr>
              <a:t>zip_wa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zctas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state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year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2010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Storing API keys safely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Never EVER put API keys on GitHUB!</a:t>
            </a:r>
          </a:p>
          <a:p>
            <a:pPr lvl="0" indent="0" marL="0">
              <a:buNone/>
            </a:pPr>
            <a:r>
              <a:rPr>
                <a:hlinkClick r:id="rId2"/>
              </a:rPr>
              <a:t>http://api.census.gov/data/key_signup.html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(tidycensus)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census_api_key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"111111abc"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install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TRUE</a:t>
            </a:r>
            <a:r>
              <a:rPr>
                <a:latin typeface="Courier"/>
              </a:rPr>
              <a:t>)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First time, reload your environment so you can use the key without restarting R.</a:t>
            </a:r>
            <a:br/>
            <a:r>
              <a:rPr>
                <a:solidFill>
                  <a:srgbClr val="06287E"/>
                </a:solidFill>
                <a:latin typeface="Courier"/>
              </a:rPr>
              <a:t>readRenviron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"~/.Renviron"</a:t>
            </a:r>
            <a:r>
              <a:rPr>
                <a:latin typeface="Courier"/>
              </a:rPr>
              <a:t>)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# You can check it with:</a:t>
            </a:r>
            <a:br/>
            <a:r>
              <a:rPr>
                <a:solidFill>
                  <a:srgbClr val="06287E"/>
                </a:solidFill>
                <a:latin typeface="Courier"/>
              </a:rPr>
              <a:t>Sys.getenv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"CENSUS_API_KEY"</a:t>
            </a:r>
            <a:r>
              <a:rPr>
                <a:latin typeface="Courier"/>
              </a:rPr>
              <a:t>)</a:t>
            </a:r>
          </a:p>
          <a:p>
            <a:pPr lvl="0" indent="0" marL="0">
              <a:buNone/>
            </a:pPr>
          </a:p>
          <a:p>
            <a:pPr lvl="0" indent="0" marL="0">
              <a:buNone/>
            </a:pPr>
            <a:r>
              <a:rPr/>
              <a:t>Source: </a:t>
            </a:r>
            <a:r>
              <a:rPr>
                <a:hlinkClick r:id="rId3"/>
              </a:rPr>
              <a:t>https://walker-data.com/tidycensus/reference/census_api_key.html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does a map in R look like?</a:t>
            </a:r>
          </a:p>
        </p:txBody>
      </p:sp>
      <p:pic>
        <p:nvPicPr>
          <p:cNvPr descr="/Users/avahoffman/Dropbox/FredHutch/DaSEH/resources/Mapping_files/118b7c2f216bc671c496d4140be48d501ce99ab3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51100" y="1193800"/>
            <a:ext cx="4241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formats - boundary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(tidyverse)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map_data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"county"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       long      lat group order  region subregion
1 -86.50517 32.34920     1     1 alabama   autauga
2 -86.53382 32.35493     1     2 alabama   autauga
3 -86.54527 32.36639     1     3 alabama   autauga
4 -86.55673 32.37785     1     4 alabama   autauga
5 -86.57966 32.38357     1     5 alabama   autauga
6 -86.59111 32.37785     1     6 alabama   autauga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formats - boundary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>
                <a:latin typeface="Courier"/>
              </a:rPr>
              <a:t>long</a:t>
            </a:r>
            <a:r>
              <a:rPr/>
              <a:t>: Longitude (x-coordinate)</a:t>
            </a:r>
          </a:p>
          <a:p>
            <a:pPr lvl="0"/>
            <a:r>
              <a:rPr b="1">
                <a:latin typeface="Courier"/>
              </a:rPr>
              <a:t>lat</a:t>
            </a:r>
            <a:r>
              <a:rPr/>
              <a:t>: Latitude (y-coordinate)</a:t>
            </a:r>
          </a:p>
          <a:p>
            <a:pPr lvl="0"/>
            <a:r>
              <a:rPr b="1">
                <a:latin typeface="Courier"/>
              </a:rPr>
              <a:t>group</a:t>
            </a:r>
            <a:r>
              <a:rPr/>
              <a:t>: Identifies unique polygons (each county may have multiple polygons if it contains islands or complex borders).</a:t>
            </a:r>
          </a:p>
          <a:p>
            <a:pPr lvl="0"/>
            <a:r>
              <a:rPr b="1">
                <a:latin typeface="Courier"/>
              </a:rPr>
              <a:t>order</a:t>
            </a:r>
            <a:r>
              <a:rPr/>
              <a:t>: Sequence in which points should be connected to form the boundary (polygons).</a:t>
            </a:r>
          </a:p>
          <a:p>
            <a:pPr lvl="0"/>
            <a:r>
              <a:rPr b="1">
                <a:latin typeface="Courier"/>
              </a:rPr>
              <a:t>region</a:t>
            </a:r>
            <a:r>
              <a:rPr/>
              <a:t>: State name (e.g., “alabama”).</a:t>
            </a:r>
          </a:p>
          <a:p>
            <a:pPr lvl="0"/>
            <a:r>
              <a:rPr b="1">
                <a:latin typeface="Courier"/>
              </a:rPr>
              <a:t>subregion</a:t>
            </a:r>
            <a:r>
              <a:rPr/>
              <a:t>: County name within the state (e.g., “autauga”).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formats - sf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(usmapdata)</a:t>
            </a:r>
            <a:br/>
            <a:r>
              <a:rPr>
                <a:solidFill>
                  <a:srgbClr val="06287E"/>
                </a:solidFill>
                <a:latin typeface="Courier"/>
              </a:rPr>
              <a:t>head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us_map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"county"</a:t>
            </a:r>
            <a:r>
              <a:rPr>
                <a:latin typeface="Courier"/>
              </a:rPr>
              <a:t>))</a:t>
            </a:r>
          </a:p>
          <a:p>
            <a:pPr lvl="0" indent="0">
              <a:buNone/>
            </a:pPr>
            <a:r>
              <a:rPr>
                <a:latin typeface="Courier"/>
              </a:rPr>
              <a:t>Simple feature collection with 6 features and 4 fields
Geometry type: MULTIPOLYGON
Dimension:     XY
Bounding box:  xmin: -2584074 ymin: -2602555 xmax: -1295469 ymax: -2030775
Projected CRS: NAD27 / US National Atlas Equal Area
   fips abbr   full                     county                           geom
1 02013   AK Alaska     Aleutians East Borough MULTIPOLYGON (((-1757988 -2...
2 02016   AK Alaska Aleutians West Census Area MULTIPOLYGON (((-2390688 -2...
3 02020   AK Alaska     Anchorage Municipality MULTIPOLYGON (((-1513326 -2...
4 02050   AK Alaska         Bethel Census Area MULTIPOLYGON (((-1899724 -2...
5 02060   AK Alaska        Bristol Bay Borough MULTIPOLYGON (((-1681144 -2...
6 02063   AK Alaska        Chugach Census Area MULTIPOLYGON (((-1472549 -2...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formats - sf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data is “Simple Feature” (sf) data used for spatial analysis.</a:t>
            </a:r>
          </a:p>
          <a:p>
            <a:pPr lvl="0" indent="0" marL="0">
              <a:buNone/>
            </a:pPr>
            <a:r>
              <a:rPr/>
              <a:t>These objects store geometric shapes (like points, lines, or polygons) along with associated attributes (metadata).</a:t>
            </a:r>
          </a:p>
          <a:p>
            <a:pPr lvl="0" indent="0" marL="0">
              <a:buNone/>
            </a:pPr>
            <a:r>
              <a:rPr/>
              <a:t>the </a:t>
            </a:r>
            <a:r>
              <a:rPr>
                <a:latin typeface="Courier"/>
              </a:rPr>
              <a:t>geom</a:t>
            </a:r>
            <a:r>
              <a:rPr/>
              <a:t> column is a </a:t>
            </a:r>
            <a:r>
              <a:rPr>
                <a:latin typeface="Courier"/>
              </a:rPr>
              <a:t>MULTIPOLYGON</a:t>
            </a:r>
            <a:r>
              <a:rPr/>
              <a:t> — a geometry type representing complex shapes, which may consist of multiple polygons (e.g., islands or non-contiguous regions).</a:t>
            </a:r>
          </a:p>
          <a:p>
            <a:pPr lvl="0" indent="0" marL="0">
              <a:buNone/>
            </a:pPr>
            <a:r>
              <a:rPr/>
              <a:t>Federal Information Processing System (FIPS) Codes for States and Counties are numbers which uniquely identify geographic areas. See </a:t>
            </a:r>
            <a:r>
              <a:rPr>
                <a:hlinkClick r:id="rId2"/>
              </a:rPr>
              <a:t>this data key</a:t>
            </a:r>
            <a:r>
              <a:rPr/>
              <a:t>.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ggplot</a:t>
            </a:r>
            <a:r>
              <a:rPr/>
              <a:t> has spatial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geom_polygon()</a:t>
            </a:r>
            <a:r>
              <a:rPr/>
              <a:t> works with boundary data</a:t>
            </a:r>
          </a:p>
          <a:p>
            <a:pPr lvl="0" indent="0" marL="0">
              <a:buNone/>
            </a:pPr>
            <a:r>
              <a:rPr/>
              <a:t>Let’s plot county outlines and major cities.</a:t>
            </a:r>
          </a:p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(tidyverse) </a:t>
            </a:r>
            <a:r>
              <a:rPr i="1">
                <a:solidFill>
                  <a:srgbClr val="60A0B0"/>
                </a:solidFill>
                <a:latin typeface="Courier"/>
              </a:rPr>
              <a:t># `map_data()` from ggplot2</a:t>
            </a:r>
            <a:br/>
            <a:r>
              <a:rPr>
                <a:solidFill>
                  <a:srgbClr val="06287E"/>
                </a:solidFill>
                <a:latin typeface="Courier"/>
              </a:rPr>
              <a:t>library</a:t>
            </a:r>
            <a:r>
              <a:rPr>
                <a:latin typeface="Courier"/>
              </a:rPr>
              <a:t>(maps) </a:t>
            </a:r>
            <a:r>
              <a:rPr i="1">
                <a:solidFill>
                  <a:srgbClr val="60A0B0"/>
                </a:solidFill>
                <a:latin typeface="Courier"/>
              </a:rPr>
              <a:t># `us.cities` data</a:t>
            </a:r>
            <a:br/>
            <a:br/>
            <a:r>
              <a:rPr>
                <a:latin typeface="Courier"/>
              </a:rPr>
              <a:t>wa_county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map_data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"county"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filter</a:t>
            </a:r>
            <a:r>
              <a:rPr>
                <a:latin typeface="Courier"/>
              </a:rPr>
              <a:t>(region </a:t>
            </a:r>
            <a:r>
              <a:rPr>
                <a:solidFill>
                  <a:srgbClr val="4070A0"/>
                </a:solidFill>
                <a:latin typeface="Courier"/>
              </a:rPr>
              <a:t>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"washington"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wa_cities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us.cities </a:t>
            </a:r>
            <a:r>
              <a:rPr>
                <a:solidFill>
                  <a:srgbClr val="4070A0"/>
                </a:solidFill>
                <a:latin typeface="Courier"/>
              </a:rPr>
              <a:t>|&gt;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filter</a:t>
            </a:r>
            <a:r>
              <a:rPr>
                <a:latin typeface="Courier"/>
              </a:rPr>
              <a:t>(country.etc </a:t>
            </a:r>
            <a:r>
              <a:rPr>
                <a:solidFill>
                  <a:srgbClr val="4070A0"/>
                </a:solidFill>
                <a:latin typeface="Courier"/>
              </a:rPr>
              <a:t>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"WA"</a:t>
            </a:r>
            <a:r>
              <a:rPr>
                <a:latin typeface="Courier"/>
              </a:rPr>
              <a:t>)</a:t>
            </a:r>
            <a:br/>
            <a:br/>
            <a:r>
              <a:rPr>
                <a:latin typeface="Courier"/>
              </a:rPr>
              <a:t>plot_1 </a:t>
            </a:r>
            <a:r>
              <a:rPr>
                <a:solidFill>
                  <a:srgbClr val="007020"/>
                </a:solidFill>
                <a:latin typeface="Courier"/>
              </a:rPr>
              <a:t>&lt;-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ggplot</a:t>
            </a:r>
            <a:r>
              <a:rPr>
                <a:latin typeface="Courier"/>
              </a:rPr>
              <a:t>()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r>
              <a:rPr>
                <a:latin typeface="Courier"/>
              </a:rPr>
              <a:t> 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geom_polygon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wa_county, 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long,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lat, </a:t>
            </a:r>
            <a:r>
              <a:rPr>
                <a:solidFill>
                  <a:srgbClr val="7D9029"/>
                </a:solidFill>
                <a:latin typeface="Courier"/>
              </a:rPr>
              <a:t>group =</a:t>
            </a:r>
            <a:r>
              <a:rPr>
                <a:latin typeface="Courier"/>
              </a:rPr>
              <a:t> group), </a:t>
            </a:r>
            <a:br/>
            <a:r>
              <a:rPr>
                <a:latin typeface="Courier"/>
              </a:rPr>
              <a:t>               </a:t>
            </a:r>
            <a:r>
              <a:rPr>
                <a:solidFill>
                  <a:srgbClr val="7D9029"/>
                </a:solidFill>
                <a:latin typeface="Courier"/>
              </a:rPr>
              <a:t>color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"black"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fill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880000"/>
                </a:solidFill>
                <a:latin typeface="Courier"/>
              </a:rPr>
              <a:t>NA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geom_point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data =</a:t>
            </a:r>
            <a:r>
              <a:rPr>
                <a:latin typeface="Courier"/>
              </a:rPr>
              <a:t> wa_cities, </a:t>
            </a:r>
            <a:r>
              <a:rPr>
                <a:solidFill>
                  <a:srgbClr val="06287E"/>
                </a:solidFill>
                <a:latin typeface="Courier"/>
              </a:rPr>
              <a:t>aes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long,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lat))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labs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7D9029"/>
                </a:solidFill>
                <a:latin typeface="Courier"/>
              </a:rPr>
              <a:t>title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"Washington State Cities"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x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"longitude"</a:t>
            </a:r>
            <a:r>
              <a:rPr>
                <a:latin typeface="Courier"/>
              </a:rPr>
              <a:t>, </a:t>
            </a:r>
            <a:r>
              <a:rPr>
                <a:solidFill>
                  <a:srgbClr val="7D9029"/>
                </a:solidFill>
                <a:latin typeface="Courier"/>
              </a:rPr>
              <a:t>y 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"latitude"</a:t>
            </a:r>
            <a:r>
              <a:rPr>
                <a:latin typeface="Courier"/>
              </a:rPr>
              <a:t>) </a:t>
            </a:r>
            <a:r>
              <a:rPr>
                <a:solidFill>
                  <a:srgbClr val="4070A0"/>
                </a:solidFill>
                <a:latin typeface="Courier"/>
              </a:rPr>
              <a:t>+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coord_fixed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1.3</a:t>
            </a:r>
            <a:r>
              <a:rPr>
                <a:latin typeface="Courier"/>
              </a:rPr>
              <a:t>)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>
                <a:latin typeface="Courier"/>
              </a:rPr>
              <a:t>ggplot</a:t>
            </a:r>
            <a:r>
              <a:rPr/>
              <a:t> has spatial functions</a:t>
            </a:r>
          </a:p>
        </p:txBody>
      </p:sp>
      <p:pic>
        <p:nvPicPr>
          <p:cNvPr descr="/Users/avahoffman/Dropbox/FredHutch/DaSEH/resources/Mapping_files/c1c5ae4bf8eb3b78afa232169db559e5e89dae3c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51100" y="1193800"/>
            <a:ext cx="42418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Lato</vt:lpstr>
      <vt:lpstr>Montserrat</vt:lpstr>
      <vt:lpstr>Wingdings</vt:lpstr>
      <vt:lpstr>Office Theme</vt:lpstr>
      <vt:lpstr>Basic 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</dc:title>
  <dc:creator/>
  <cp:keywords/>
  <dcterms:created xsi:type="dcterms:W3CDTF">2026-06-29T14:19:23Z</dcterms:created>
  <dcterms:modified xsi:type="dcterms:W3CDTF">2026-06-29T14:19:23Z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ontsize">
    <vt:lpwstr>8pt</vt:lpwstr>
  </property>
  <property fmtid="{D5CDD505-2E9C-101B-9397-08002B2CF9AE}" pid="3" name="output">
    <vt:lpwstr/>
  </property>
</Properties>
</file>