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gif" ContentType="image/gif"/>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2100"/>
    <p:restoredTop autoAdjust="0" sz="94752"/>
  </p:normalViewPr>
  <p:slideViewPr>
    <p:cSldViewPr snapToGrid="0" snapToObjects="1">
      <p:cViewPr varScale="1">
        <p:scale>
          <a:sx d="100" n="198"/>
          <a:sy d="100" n="198"/>
        </p:scale>
        <p:origin x="1208" y="184"/>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0" Type="http://schemas.openxmlformats.org/officeDocument/2006/relationships/slide" Target="slides/slide59.xml" /><Relationship Id="rId61" Type="http://schemas.openxmlformats.org/officeDocument/2006/relationships/slide" Target="slides/slide60.xml" /><Relationship Id="rId62" Type="http://schemas.openxmlformats.org/officeDocument/2006/relationships/slide" Target="slides/slide61.xml" /><Relationship Id="rId63" Type="http://schemas.openxmlformats.org/officeDocument/2006/relationships/slide" Target="slides/slide62.xml" /><Relationship Id="rId64" Type="http://schemas.openxmlformats.org/officeDocument/2006/relationships/slide" Target="slides/slide63.xml" /><Relationship Id="rId65" Type="http://schemas.openxmlformats.org/officeDocument/2006/relationships/slide" Target="slides/slide64.xml" /><Relationship Id="rId66" Type="http://schemas.openxmlformats.org/officeDocument/2006/relationships/slide" Target="slides/slide65.xml" /><Relationship Id="rId67" Type="http://schemas.openxmlformats.org/officeDocument/2006/relationships/slide" Target="slides/slide66.xml" /><Relationship Id="rId68" Type="http://schemas.openxmlformats.org/officeDocument/2006/relationships/slide" Target="slides/slide67.xml" /><Relationship Id="rId69" Type="http://schemas.openxmlformats.org/officeDocument/2006/relationships/slide" Target="slides/slide68.xml" /><Relationship Id="rId70" Type="http://schemas.openxmlformats.org/officeDocument/2006/relationships/slide" Target="slides/slide69.xml" /><Relationship Id="rId71" Type="http://schemas.openxmlformats.org/officeDocument/2006/relationships/slide" Target="slides/slide70.xml" /><Relationship Id="rId72" Type="http://schemas.openxmlformats.org/officeDocument/2006/relationships/slide" Target="slides/slide71.xml" /><Relationship Id="rId73" Type="http://schemas.openxmlformats.org/officeDocument/2006/relationships/slide" Target="slides/slide72.xml" /><Relationship Id="rId74" Type="http://schemas.openxmlformats.org/officeDocument/2006/relationships/slide" Target="slides/slide73.xml" /><Relationship Id="rId75" Type="http://schemas.openxmlformats.org/officeDocument/2006/relationships/slide" Target="slides/slide74.xml" /><Relationship Id="rId76" Type="http://schemas.openxmlformats.org/officeDocument/2006/relationships/slide" Target="slides/slide75.xml" /><Relationship Id="rId77" Type="http://schemas.openxmlformats.org/officeDocument/2006/relationships/slide" Target="slides/slide76.xml" /><Relationship Id="rId78" Type="http://schemas.openxmlformats.org/officeDocument/2006/relationships/slide" Target="slides/slide77.xml" /><Relationship Id="rId79" Type="http://schemas.openxmlformats.org/officeDocument/2006/relationships/slide" Target="slides/slide78.xml" /><Relationship Id="rId80" Type="http://schemas.openxmlformats.org/officeDocument/2006/relationships/slide" Target="slides/slide79.xml" /><Relationship Id="rId81" Type="http://schemas.openxmlformats.org/officeDocument/2006/relationships/slide" Target="slides/slide80.xml" /><Relationship Id="rId82" Type="http://schemas.openxmlformats.org/officeDocument/2006/relationships/slide" Target="slides/slide81.xml" /><Relationship Id="rId83" Type="http://schemas.openxmlformats.org/officeDocument/2006/relationships/slide" Target="slides/slide82.xml" /><Relationship Id="rId84" Type="http://schemas.openxmlformats.org/officeDocument/2006/relationships/slide" Target="slides/slide83.xml" /><Relationship Id="rId85" Type="http://schemas.openxmlformats.org/officeDocument/2006/relationships/slide" Target="slides/slide84.xml" /><Relationship Id="rId86" Type="http://schemas.openxmlformats.org/officeDocument/2006/relationships/slide" Target="slides/slide85.xml" /><Relationship Id="rId87" Type="http://schemas.openxmlformats.org/officeDocument/2006/relationships/slide" Target="slides/slide86.xml" /><Relationship Id="rId88" Type="http://schemas.openxmlformats.org/officeDocument/2006/relationships/slide" Target="slides/slide87.xml" /><Relationship Id="rId89" Type="http://schemas.openxmlformats.org/officeDocument/2006/relationships/slide" Target="slides/slide88.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93" Type="http://schemas.openxmlformats.org/officeDocument/2006/relationships/slide" Target="slides/slide92.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8" Type="http://schemas.openxmlformats.org/officeDocument/2006/relationships/slide" Target="slides/slide97.xml" /><Relationship Id="rId99" Type="http://schemas.openxmlformats.org/officeDocument/2006/relationships/slide" Target="slides/slide98.xml" /><Relationship Id="rId100" Type="http://schemas.openxmlformats.org/officeDocument/2006/relationships/slide" Target="slides/slide99.xml" /><Relationship Id="rId101" Type="http://schemas.openxmlformats.org/officeDocument/2006/relationships/slide" Target="slides/slide100.xml" /><Relationship Id="rId102" Type="http://schemas.openxmlformats.org/officeDocument/2006/relationships/slide" Target="slides/slide101.xml" /><Relationship Id="rId103" Type="http://schemas.openxmlformats.org/officeDocument/2006/relationships/slide" Target="slides/slide102.xml" /><Relationship Id="rId104" Type="http://schemas.openxmlformats.org/officeDocument/2006/relationships/slide" Target="slides/slide103.xml" /><Relationship Id="rId105" Type="http://schemas.openxmlformats.org/officeDocument/2006/relationships/slide" Target="slides/slide104.xml" /><Relationship Id="rId106" Type="http://schemas.openxmlformats.org/officeDocument/2006/relationships/slide" Target="slides/slide105.xml" /><Relationship Id="rId107" Type="http://schemas.openxmlformats.org/officeDocument/2006/relationships/slide" Target="slides/slide106.xml" /><Relationship Id="rId108" Type="http://schemas.openxmlformats.org/officeDocument/2006/relationships/slide" Target="slides/slide107.xml" /><Relationship Id="rId109" Type="http://schemas.openxmlformats.org/officeDocument/2006/relationships/slide" Target="slides/slide108.xml" /><Relationship Id="rId110" Type="http://schemas.openxmlformats.org/officeDocument/2006/relationships/slide" Target="slides/slide109.xml" /><Relationship Id="rId111" Type="http://schemas.openxmlformats.org/officeDocument/2006/relationships/slide" Target="slides/slide110.xml" /><Relationship Id="rId112" Type="http://schemas.openxmlformats.org/officeDocument/2006/relationships/slide" Target="slides/slide111.xml" /><Relationship Id="rId113" Type="http://schemas.openxmlformats.org/officeDocument/2006/relationships/slide" Target="slides/slide112.xml" /><Relationship Id="rId114" Type="http://schemas.openxmlformats.org/officeDocument/2006/relationships/slide" Target="slides/slide113.xml" /><Relationship Id="rId115" Type="http://schemas.openxmlformats.org/officeDocument/2006/relationships/slide" Target="slides/slide114.xml" /><Relationship Id="rId116" Type="http://schemas.openxmlformats.org/officeDocument/2006/relationships/slide" Target="slides/slide115.xml" /><Relationship Id="rId117" Type="http://schemas.openxmlformats.org/officeDocument/2006/relationships/slide" Target="slides/slide116.xml" /><Relationship Id="rId118" Type="http://schemas.openxmlformats.org/officeDocument/2006/relationships/slide" Target="slides/slide117.xml" /><Relationship Id="rId119" Type="http://schemas.openxmlformats.org/officeDocument/2006/relationships/slide" Target="slides/slide118.xml" /><Relationship Id="rId120" Type="http://schemas.openxmlformats.org/officeDocument/2006/relationships/slide" Target="slides/slide119.xml" /><Relationship Id="rId121" Type="http://schemas.openxmlformats.org/officeDocument/2006/relationships/slide" Target="slides/slide120.xml" /><Relationship Id="rId122" Type="http://schemas.openxmlformats.org/officeDocument/2006/relationships/slide" Target="slides/slide121.xml" /><Relationship Id="rId123" Type="http://schemas.openxmlformats.org/officeDocument/2006/relationships/slide" Target="slides/slide122.xml" /><Relationship Id="rId124" Type="http://schemas.openxmlformats.org/officeDocument/2006/relationships/slide" Target="slides/slide123.xml" /><Relationship Id="rId125" Type="http://schemas.openxmlformats.org/officeDocument/2006/relationships/presProps" Target="presProps.xml" /><Relationship Id="rId1" Type="http://schemas.openxmlformats.org/officeDocument/2006/relationships/slideMaster" Target="slideMasters/slideMaster1.xml" /><Relationship Id="rId128" Type="http://schemas.openxmlformats.org/officeDocument/2006/relationships/tableStyles" Target="tableStyles.xml" /><Relationship Id="rId127" Type="http://schemas.openxmlformats.org/officeDocument/2006/relationships/theme" Target="theme/theme1.xml" /><Relationship Id="rId126"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1371600" y="3881730"/>
            <a:ext cx="6400800" cy="34737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pic>
        <p:nvPicPr>
          <p:cNvPr id="1026" name="Picture 2">
            <a:extLst>
              <a:ext uri="{FF2B5EF4-FFF2-40B4-BE49-F238E27FC236}">
                <a16:creationId xmlns:a16="http://schemas.microsoft.com/office/drawing/2014/main" id="{CE918C2E-CA3D-3E7E-792D-7E5EF1245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696" y="289937"/>
            <a:ext cx="4638608" cy="25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5/12/26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5/12/26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5/12/26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5/12/26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dirty="0"/>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3300" kern="1200" baseline="0">
          <a:solidFill>
            <a:schemeClr val="tx1"/>
          </a:solidFill>
          <a:latin typeface="Montserrat" panose="00000500000000000000" pitchFamily="2" charset="77"/>
          <a:ea typeface="+mj-ea"/>
          <a:cs typeface="+mj-cs"/>
        </a:defRPr>
      </a:lvl1pPr>
    </p:titleStyle>
    <p:bodyStyle>
      <a:lvl1pPr marL="342900" indent="-342900" algn="l" defTabSz="342900" rtl="0" eaLnBrk="1" latinLnBrk="0" hangingPunct="1">
        <a:spcBef>
          <a:spcPct val="20000"/>
        </a:spcBef>
        <a:buFont typeface="Arial"/>
        <a:buChar char="•"/>
        <a:defRPr sz="1300" kern="1200" baseline="0">
          <a:solidFill>
            <a:schemeClr val="tx1"/>
          </a:solidFill>
          <a:latin typeface="Lato" panose="020F0502020204030203" pitchFamily="34" charset="0"/>
          <a:ea typeface="+mn-ea"/>
          <a:cs typeface="+mn-cs"/>
        </a:defRPr>
      </a:lvl1pPr>
      <a:lvl2pPr marL="6858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2pPr>
      <a:lvl3pPr marL="1028700" indent="-342900" algn="l" defTabSz="342900" rtl="0" eaLnBrk="1" latinLnBrk="0" hangingPunct="1">
        <a:spcBef>
          <a:spcPct val="20000"/>
        </a:spcBef>
        <a:buFont typeface="Wingdings" pitchFamily="2" charset="2"/>
        <a:buChar char="§"/>
        <a:defRPr sz="1100" kern="1200" baseline="0">
          <a:solidFill>
            <a:schemeClr val="tx1"/>
          </a:solidFill>
          <a:latin typeface="Lato" panose="020F0502020204030203" pitchFamily="34" charset="0"/>
          <a:ea typeface="+mn-ea"/>
          <a:cs typeface="+mn-cs"/>
        </a:defRPr>
      </a:lvl3pPr>
      <a:lvl4pPr marL="1371600" indent="-342900" algn="l" defTabSz="342900" rtl="0" eaLnBrk="1" latinLnBrk="0" hangingPunct="1">
        <a:spcBef>
          <a:spcPct val="20000"/>
        </a:spcBef>
        <a:buFont typeface="Arial" panose="020B0604020202020204" pitchFamily="34" charset="0"/>
        <a:buChar char="•"/>
        <a:defRPr sz="1100" kern="1200" baseline="0">
          <a:solidFill>
            <a:schemeClr val="tx1"/>
          </a:solidFill>
          <a:latin typeface="Lato" panose="020F0502020204030203" pitchFamily="34" charset="0"/>
          <a:ea typeface="+mn-ea"/>
          <a:cs typeface="+mn-cs"/>
        </a:defRPr>
      </a:lvl4pPr>
      <a:lvl5pPr marL="17145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100.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0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tidyverse.org/packages/" TargetMode="External" /></Relationships>
</file>

<file path=ppt/slides/_rels/slide1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Subsetting_Data_in_R/lab/Subsetting_Data_in_R_Lab.Rmd" TargetMode="External" /><Relationship Id="rId4" Type="http://schemas.openxmlformats.org/officeDocument/2006/relationships/hyperlink" Target="https://daseh.org/modules/cheatsheets/Day-3.pdf" TargetMode="External" /><Relationship Id="rId5" Type="http://schemas.openxmlformats.org/officeDocument/2006/relationships/hyperlink" Target="https://rstudio.github.io/cheatsheets/data-transformation.pdf" TargetMode="External" /><Relationship Id="rId6" Type="http://schemas.openxmlformats.org/officeDocument/2006/relationships/hyperlink" Target="https://rstudio.github.io/cheatsheets/data-transformation.pdf" TargetMode="External" /><Relationship Id="rId7" Type="http://schemas.openxmlformats.org/officeDocument/2006/relationships/hyperlink" Target="https://rstudio.github.io/cheatsheets/data-transformation.pdf" TargetMode="External" /></Relationships>
</file>

<file path=ppt/slides/_rels/slide1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g" /></Relationships>
</file>

<file path=ppt/slides/_rels/slide11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coepht.colorado.gov/heat-related-illness" TargetMode="External" /></Relationships>
</file>

<file path=ppt/slides/_rels/slide1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llisonhorst.com/" TargetMode="External"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resources/quotes_vs_backticks.html" TargetMode="Externa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modules/cheatsheets/Day-2.pdf" TargetMode="Externa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gif"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resources/quotes_vs_backticks.html" TargetMode="External"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Subsetting_Data_in_R/lab/Subsetting_Data_in_R_Lab.Rmd" TargetMode="External" /><Relationship Id="rId4" Type="http://schemas.openxmlformats.org/officeDocument/2006/relationships/hyperlink" Target="https://daseh.org/modules/cheatsheets/Day-3.pdf" TargetMode="External" /><Relationship Id="rId5" Type="http://schemas.openxmlformats.org/officeDocument/2006/relationships/hyperlink" Target="https://rstudio.github.io/cheatsheets/data-transformation.pdf" TargetMode="External" /><Relationship Id="rId6" Type="http://schemas.openxmlformats.org/officeDocument/2006/relationships/hyperlink" Target="https://rstudio.github.io/cheatsheets/data-transformation.pdf" TargetMode="External" /><Relationship Id="rId7" Type="http://schemas.openxmlformats.org/officeDocument/2006/relationships/hyperlink" Target="https://rstudio.github.io/cheatsheets/data-transformation.pdf" TargetMode="External" /></Relationships>
</file>

<file path=ppt/slides/_rels/slide46.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4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5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5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6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llisonhorst.com/" TargetMode="External" /></Relationships>
</file>

<file path=ppt/slides/_rels/slide6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plyr.tidyverse.org/" TargetMode="External" /><Relationship Id="rId3" Type="http://schemas.openxmlformats.org/officeDocument/2006/relationships/hyperlink" Target="https://cran.r-project.org/web/packages/dplyr/vignettes/dplyr.html" TargetMode="External" /><Relationship Id="rId4" Type="http://schemas.openxmlformats.org/officeDocument/2006/relationships/hyperlink" Target="https://www.opencasestudies.org/" TargetMode="External" /></Relationships>
</file>

<file path=ppt/slides/_rels/slide7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gif" /></Relationships>
</file>

<file path=ppt/slides/_rels/slide7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media.giphy.com/media/5b5OU7aUekfdSAER5I/giphy.gif" TargetMode="External" /></Relationships>
</file>

<file path=ppt/slides/_rels/slide7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8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Subsetting_Data_in_R/lab/Subsetting_Data_in_R_Lab.Rmd" TargetMode="External" /><Relationship Id="rId4" Type="http://schemas.openxmlformats.org/officeDocument/2006/relationships/hyperlink" Target="https://daseh.org/modules/cheatsheets/Day-3.pdf" TargetMode="External" /><Relationship Id="rId5" Type="http://schemas.openxmlformats.org/officeDocument/2006/relationships/hyperlink" Target="https://rstudio.github.io/cheatsheets/data-transformation.pdf" TargetMode="External" /><Relationship Id="rId6" Type="http://schemas.openxmlformats.org/officeDocument/2006/relationships/hyperlink" Target="https://rstudio.github.io/cheatsheets/data-transformation.pdf" TargetMode="External" /><Relationship Id="rId7" Type="http://schemas.openxmlformats.org/officeDocument/2006/relationships/hyperlink" Target="https://rstudio.github.io/cheatsheets/data-transformation.pdf" TargetMode="External" /></Relationships>
</file>

<file path=ppt/slides/_rels/slide8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stackoverflow.com/questions/68667933/how-to-fast-insert-new-pipe-operator-in-rstudio" TargetMode="External" /></Relationships>
</file>

<file path=ppt/slides/_rels/slide88.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8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9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llisonhorst.com/" TargetMode="External" /></Relationships>
</file>

<file path=ppt/slides/_rels/slide9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Relationships xmlns="http://schemas.openxmlformats.org/package/2006/relationships"><Relationship Id="rId1" Type="http://schemas.openxmlformats.org/officeDocument/2006/relationships/slideLayout" Target="../slideLayouts/slideLayout3.xml" /></Relationships>
</file>

<file path=ppt/slides/_rels/slide9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p>
            <a:pPr lvl="0" marL="0" indent="0">
              <a:buNone/>
            </a:pPr>
            <a:r>
              <a:rPr/>
              <a:t>Subsetting</a:t>
            </a:r>
            <a:r>
              <a:rPr/>
              <a:t> </a:t>
            </a:r>
            <a:r>
              <a:rPr/>
              <a:t>Data</a:t>
            </a:r>
            <a:r>
              <a:rPr/>
              <a:t> </a:t>
            </a:r>
            <a:r>
              <a:rPr/>
              <a:t>in</a:t>
            </a:r>
            <a:r>
              <a:rPr/>
              <a:t> </a:t>
            </a:r>
            <a:r>
              <a:rPr/>
              <a:t>R</a:t>
            </a:r>
          </a:p>
        </p:txBody>
      </p:sp>
      <p:sp>
        <p:nvSpPr>
          <p:cNvPr id="3" name="Subtitle 2"/>
          <p:cNvSpPr>
            <a:spLocks noGrp="1"/>
          </p:cNvSpPr>
          <p:nvPr>
            <p:ph idx="1" type="subTitle"/>
          </p:nvPr>
        </p:nvSpPr>
        <p:spPr>
          <a:xfrm>
            <a:off x="1371600" y="3881730"/>
            <a:ext cx="6400800" cy="347370"/>
          </a:xfrm>
        </p:spPr>
        <p:txBody>
          <a:bodyPr/>
          <a:lstStyle/>
          <a:p>
            <a:pPr lvl="0" marL="0" indent="0">
              <a:buNone/>
            </a:pPr>
            <a:br/>
            <a:b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https://d33wubrfki0l68.cloudfront.net/621a9c8c5d7b47c4b6d72e8f01f28d14310e8370/193fc/css/images/hex/dplyr.png" id="0" name="Picture 1"/>
          <p:cNvPicPr>
            <a:picLocks noGrp="1" noChangeAspect="1"/>
          </p:cNvPicPr>
          <p:nvPr/>
        </p:nvPicPr>
        <p:blipFill>
          <a:blip r:embed="rId2"/>
          <a:stretch>
            <a:fillRect/>
          </a:stretch>
        </p:blipFill>
        <p:spPr bwMode="auto">
          <a:xfrm>
            <a:off x="3098800" y="1193800"/>
            <a:ext cx="2933700" cy="3390900"/>
          </a:xfrm>
          <a:prstGeom prst="rect">
            <a:avLst/>
          </a:prstGeom>
          <a:noFill/>
          <a:ln w="9525">
            <a:noFill/>
            <a:headEnd/>
            <a:tailEnd/>
          </a:ln>
        </p:spPr>
      </p:pic>
    </p:spTree>
  </p:cSl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Ordering</a:t>
            </a:r>
            <a:r>
              <a:rPr/>
              <a:t> </a:t>
            </a:r>
            <a:r>
              <a:rPr/>
              <a:t>rows</a:t>
            </a:r>
          </a:p>
        </p:txBody>
      </p:sp>
    </p:spTree>
  </p:cSl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arrange</a:t>
            </a:r>
            <a:r>
              <a:rPr/>
              <a:t> function can reorder rows By default, </a:t>
            </a:r>
            <a:r>
              <a:rPr>
                <a:latin typeface="Courier"/>
              </a:rPr>
              <a:t>arrange</a:t>
            </a:r>
            <a:r>
              <a:rPr/>
              <a:t> orders in increasing order:</a:t>
            </a:r>
          </a:p>
          <a:p>
            <a:pPr lvl="0" indent="0">
              <a:buNone/>
            </a:pPr>
            <a:r>
              <a:rPr>
                <a:solidFill>
                  <a:srgbClr val="06287E"/>
                </a:solidFill>
                <a:latin typeface="Courier"/>
              </a:rPr>
              <a:t>arrange</a:t>
            </a:r>
            <a:r>
              <a:rPr>
                <a:latin typeface="Courier"/>
              </a:rPr>
              <a:t>(er_30, year)</a:t>
            </a:r>
          </a:p>
          <a:p>
            <a:pPr lvl="0" indent="0">
              <a:buNone/>
            </a:pPr>
            <a:r>
              <a:rPr>
                <a:latin typeface="Courier"/>
              </a:rPr>
              <a:t># A tibble: 30 × 7
   county      rate lower95cl upper95cl visits  year newcol
   &lt;chr&gt;      &lt;dbl&gt;     &lt;dbl&gt;     &lt;dbl&gt;  &lt;dbl&gt; &lt;dbl&gt;  &lt;dbl&gt;
 1 Saguache    0         0         0         0  2011   0   
 2 Chaffee    NA        NA        NA        NA  2012  NA   
 3 Prowers    NA        NA        NA        NA  2012  NA   
 4 Hinsdale    0         0         0         0  2012   0   
 5 Phillips    0         0         0         0  2012   0   
 6 Denver      2.95      1.75      4.46     19  2013   1.47
 7 San Miguel NA        NA        NA        NA  2013  NA   
 8 Lake        0         0         0         0  2014   0   
 9 Delta       0         0         0         0  2014   0   
10 Adams       3.08      1.71      4.85     15  2014   1.54
# ℹ 20 more rows</a:t>
            </a:r>
          </a:p>
        </p:txBody>
      </p:sp>
    </p:spTree>
  </p:cSl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Use the </a:t>
            </a:r>
            <a:r>
              <a:rPr>
                <a:latin typeface="Courier"/>
              </a:rPr>
              <a:t>desc</a:t>
            </a:r>
            <a:r>
              <a:rPr/>
              <a:t> to arrange the rows in descending order:</a:t>
            </a:r>
          </a:p>
          <a:p>
            <a:pPr lvl="0" indent="0">
              <a:buNone/>
            </a:pPr>
            <a:r>
              <a:rPr>
                <a:solidFill>
                  <a:srgbClr val="06287E"/>
                </a:solidFill>
                <a:latin typeface="Courier"/>
              </a:rPr>
              <a:t>arrange</a:t>
            </a:r>
            <a:r>
              <a:rPr>
                <a:latin typeface="Courier"/>
              </a:rPr>
              <a:t>(er_30, </a:t>
            </a:r>
            <a:r>
              <a:rPr>
                <a:solidFill>
                  <a:srgbClr val="06287E"/>
                </a:solidFill>
                <a:latin typeface="Courier"/>
              </a:rPr>
              <a:t>desc</a:t>
            </a:r>
            <a:r>
              <a:rPr>
                <a:latin typeface="Courier"/>
              </a:rPr>
              <a:t>(year))</a:t>
            </a:r>
          </a:p>
          <a:p>
            <a:pPr lvl="0" indent="0">
              <a:buNone/>
            </a:pPr>
            <a:r>
              <a:rPr>
                <a:latin typeface="Courier"/>
              </a:rPr>
              <a:t># A tibble: 30 × 7
   county      rate lower95cl upper95cl visits  year newcol
   &lt;chr&gt;      &lt;dbl&gt;     &lt;dbl&gt;     &lt;dbl&gt;  &lt;dbl&gt; &lt;dbl&gt;  &lt;dbl&gt;
 1 Otero       NA       NA         NA       NA  2022  NA   
 2 Chaffee      0        0          0        0  2022   0   
 3 Pueblo      15.9      9.54      22.2     26  2021   7.95
 4 Mesa        12.0      7.12      18.2     19  2021   6.01
 5 Kiowa       NA       NA         NA       NA  2020  NA   
 6 Park        NA       NA         NA       NA  2020  NA   
 7 Rio Blanco  NA       NA         NA       NA  2020  NA   
 8 Rio Grande   0        0          0        0  2019   0   
 9 Garfield    NA       NA         NA       NA  2018  NA   
10 Dolores      0        0          0        0  2018   0   
# ℹ 20 more rows</a:t>
            </a:r>
          </a:p>
        </p:txBody>
      </p:sp>
    </p:spTree>
  </p:cSl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You can combine increasing and decreasing orderings:</a:t>
            </a:r>
          </a:p>
          <a:p>
            <a:pPr lvl="0" indent="0">
              <a:buNone/>
            </a:pPr>
            <a:r>
              <a:rPr>
                <a:solidFill>
                  <a:srgbClr val="06287E"/>
                </a:solidFill>
                <a:latin typeface="Courier"/>
              </a:rPr>
              <a:t>arrange</a:t>
            </a:r>
            <a:r>
              <a:rPr>
                <a:latin typeface="Courier"/>
              </a:rPr>
              <a:t>(er_30, rate, </a:t>
            </a:r>
            <a:r>
              <a:rPr>
                <a:solidFill>
                  <a:srgbClr val="06287E"/>
                </a:solidFill>
                <a:latin typeface="Courier"/>
              </a:rPr>
              <a:t>desc</a:t>
            </a:r>
            <a:r>
              <a:rPr>
                <a:latin typeface="Courier"/>
              </a:rPr>
              <a:t>(year))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head</a:t>
            </a:r>
            <a:r>
              <a:rPr>
                <a:latin typeface="Courier"/>
              </a:rPr>
              <a:t>(</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7
  county      rate lower95cl upper95cl visits  year newcol
  &lt;chr&gt;      &lt;dbl&gt;     &lt;dbl&gt;     &lt;dbl&gt;  &lt;dbl&gt; &lt;dbl&gt;  &lt;dbl&gt;
1 Chaffee        0         0         0      0  2022      0
2 Rio Grande     0         0         0      0  2019      0</a:t>
            </a:r>
          </a:p>
          <a:p>
            <a:pPr lvl="0" indent="0">
              <a:buNone/>
            </a:pPr>
            <a:r>
              <a:rPr>
                <a:solidFill>
                  <a:srgbClr val="06287E"/>
                </a:solidFill>
                <a:latin typeface="Courier"/>
              </a:rPr>
              <a:t>arrange</a:t>
            </a:r>
            <a:r>
              <a:rPr>
                <a:latin typeface="Courier"/>
              </a:rPr>
              <a:t>(er_30, </a:t>
            </a:r>
            <a:r>
              <a:rPr>
                <a:solidFill>
                  <a:srgbClr val="06287E"/>
                </a:solidFill>
                <a:latin typeface="Courier"/>
              </a:rPr>
              <a:t>desc</a:t>
            </a:r>
            <a:r>
              <a:rPr>
                <a:latin typeface="Courier"/>
              </a:rPr>
              <a:t>(year), rate)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head</a:t>
            </a:r>
            <a:r>
              <a:rPr>
                <a:latin typeface="Courier"/>
              </a:rPr>
              <a:t>(</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7
  county   rate lower95cl upper95cl visits  year newcol
  &lt;chr&gt;   &lt;dbl&gt;     &lt;dbl&gt;     &lt;dbl&gt;  &lt;dbl&gt; &lt;dbl&gt;  &lt;dbl&gt;
1 Chaffee     0         0         0      0  2022      0
2 Otero      NA        NA        NA     NA  2022     NA</a:t>
            </a:r>
          </a:p>
        </p:txBody>
      </p:sp>
    </p:spTree>
  </p:cSl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What</a:t>
            </a:r>
            <a:r>
              <a:rPr/>
              <a:t> </a:t>
            </a:r>
            <a:r>
              <a:rPr/>
              <a:t>function</a:t>
            </a:r>
            <a:r>
              <a:rPr/>
              <a:t> </a:t>
            </a:r>
            <a:r>
              <a:rPr/>
              <a:t>would</a:t>
            </a:r>
            <a:r>
              <a:rPr/>
              <a:t> </a:t>
            </a:r>
            <a:r>
              <a:rPr/>
              <a:t>be</a:t>
            </a:r>
            <a:r>
              <a:rPr/>
              <a:t> </a:t>
            </a:r>
            <a:r>
              <a:rPr/>
              <a:t>useful</a:t>
            </a:r>
            <a:r>
              <a:rPr/>
              <a:t> </a:t>
            </a:r>
            <a:r>
              <a:rPr/>
              <a:t>for</a:t>
            </a:r>
            <a:r>
              <a:rPr/>
              <a:t> </a:t>
            </a:r>
            <a:r>
              <a:rPr/>
              <a:t>changing</a:t>
            </a:r>
            <a:r>
              <a:rPr/>
              <a:t> </a:t>
            </a:r>
            <a:r>
              <a:rPr/>
              <a:t>a</a:t>
            </a:r>
            <a:r>
              <a:rPr/>
              <a:t> </a:t>
            </a:r>
            <a:r>
              <a:rPr/>
              <a:t>column</a:t>
            </a:r>
            <a:r>
              <a:rPr/>
              <a:t> </a:t>
            </a:r>
            <a:r>
              <a:rPr/>
              <a:t>to</a:t>
            </a:r>
            <a:r>
              <a:rPr/>
              <a:t> </a:t>
            </a:r>
            <a:r>
              <a:rPr/>
              <a:t>be</a:t>
            </a:r>
            <a:r>
              <a:rPr/>
              <a:t> </a:t>
            </a:r>
            <a:r>
              <a:rPr/>
              <a:t>a</a:t>
            </a:r>
            <a:r>
              <a:rPr/>
              <a:t> </a:t>
            </a:r>
            <a:r>
              <a:rPr/>
              <a:t>percentage</a:t>
            </a:r>
            <a:r>
              <a:rPr/>
              <a:t> </a:t>
            </a:r>
            <a:r>
              <a:rPr/>
              <a:t>instead</a:t>
            </a:r>
            <a:r>
              <a:rPr/>
              <a:t> </a:t>
            </a:r>
            <a:r>
              <a:rPr/>
              <a:t>of</a:t>
            </a:r>
            <a:r>
              <a:rPr/>
              <a:t> </a:t>
            </a:r>
            <a:r>
              <a:rPr/>
              <a:t>a</a:t>
            </a:r>
            <a:r>
              <a:rPr/>
              <a:t> </a:t>
            </a:r>
            <a:r>
              <a:rPr/>
              <a:t>ratio?</a:t>
            </a:r>
          </a:p>
        </p:txBody>
      </p:sp>
      <p:sp>
        <p:nvSpPr>
          <p:cNvPr id="3" name="Content Placeholder 2"/>
          <p:cNvSpPr>
            <a:spLocks noGrp="1"/>
          </p:cNvSpPr>
          <p:nvPr>
            <p:ph idx="1"/>
          </p:nvPr>
        </p:nvSpPr>
        <p:spPr/>
        <p:txBody>
          <a:bodyPr/>
          <a:lstStyle/>
          <a:p>
            <a:pPr lvl="0" marL="0" indent="0">
              <a:buNone/>
            </a:pPr>
            <a:r>
              <a:rPr/>
              <a:t>A. </a:t>
            </a:r>
            <a:r>
              <a:rPr>
                <a:latin typeface="Courier"/>
              </a:rPr>
              <a:t>filter()</a:t>
            </a:r>
          </a:p>
          <a:p>
            <a:pPr lvl="0" marL="0" indent="0">
              <a:buNone/>
            </a:pPr>
            <a:r>
              <a:rPr/>
              <a:t>B. </a:t>
            </a:r>
            <a:r>
              <a:rPr>
                <a:latin typeface="Courier"/>
              </a:rPr>
              <a:t>select()</a:t>
            </a:r>
          </a:p>
          <a:p>
            <a:pPr lvl="0" marL="0" indent="0">
              <a:buNone/>
            </a:pPr>
            <a:r>
              <a:rPr/>
              <a:t>C. </a:t>
            </a:r>
            <a:r>
              <a:rPr>
                <a:latin typeface="Courier"/>
              </a:rPr>
              <a:t>mutate()</a:t>
            </a:r>
          </a:p>
        </p:txBody>
      </p:sp>
    </p:spTree>
  </p:cSl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How</a:t>
            </a:r>
            <a:r>
              <a:rPr/>
              <a:t> </a:t>
            </a:r>
            <a:r>
              <a:rPr/>
              <a:t>would</a:t>
            </a:r>
            <a:r>
              <a:rPr/>
              <a:t> </a:t>
            </a:r>
            <a:r>
              <a:rPr/>
              <a:t>we</a:t>
            </a:r>
            <a:r>
              <a:rPr/>
              <a:t> </a:t>
            </a:r>
            <a:r>
              <a:rPr/>
              <a:t>interpret</a:t>
            </a:r>
            <a:r>
              <a:rPr/>
              <a:t> </a:t>
            </a:r>
            <a:r>
              <a:rPr>
                <a:latin typeface="Courier"/>
              </a:rPr>
              <a:t>er_30 |&gt; filter(year &gt; 2020) |&gt; select(year, rate)</a:t>
            </a:r>
            <a:r>
              <a:rPr/>
              <a:t>?</a:t>
            </a:r>
          </a:p>
        </p:txBody>
      </p:sp>
      <p:sp>
        <p:nvSpPr>
          <p:cNvPr id="3" name="Content Placeholder 2"/>
          <p:cNvSpPr>
            <a:spLocks noGrp="1"/>
          </p:cNvSpPr>
          <p:nvPr>
            <p:ph idx="1"/>
          </p:nvPr>
        </p:nvSpPr>
        <p:spPr/>
        <p:txBody>
          <a:bodyPr/>
          <a:lstStyle/>
          <a:p>
            <a:pPr lvl="0" marL="0" indent="0">
              <a:buNone/>
            </a:pPr>
            <a:r>
              <a:rPr/>
              <a:t>A. Get the </a:t>
            </a:r>
            <a:r>
              <a:rPr>
                <a:latin typeface="Courier"/>
              </a:rPr>
              <a:t>er_30</a:t>
            </a:r>
            <a:r>
              <a:rPr/>
              <a:t> data, then filter it for rows with </a:t>
            </a:r>
            <a:r>
              <a:rPr>
                <a:latin typeface="Courier"/>
              </a:rPr>
              <a:t>year</a:t>
            </a:r>
            <a:r>
              <a:rPr/>
              <a:t> values over 2020, then select only the </a:t>
            </a:r>
            <a:r>
              <a:rPr>
                <a:latin typeface="Courier"/>
              </a:rPr>
              <a:t>year</a:t>
            </a:r>
            <a:r>
              <a:rPr/>
              <a:t> and </a:t>
            </a:r>
            <a:r>
              <a:rPr>
                <a:latin typeface="Courier"/>
              </a:rPr>
              <a:t>rate</a:t>
            </a:r>
            <a:r>
              <a:rPr/>
              <a:t> columns.</a:t>
            </a:r>
          </a:p>
          <a:p>
            <a:pPr lvl="0" marL="0" indent="0">
              <a:buNone/>
            </a:pPr>
            <a:r>
              <a:rPr/>
              <a:t>B. Get the </a:t>
            </a:r>
            <a:r>
              <a:rPr>
                <a:latin typeface="Courier"/>
              </a:rPr>
              <a:t>er_30</a:t>
            </a:r>
            <a:r>
              <a:rPr/>
              <a:t> data, then filter it rows with </a:t>
            </a:r>
            <a:r>
              <a:rPr>
                <a:latin typeface="Courier"/>
              </a:rPr>
              <a:t>year</a:t>
            </a:r>
            <a:r>
              <a:rPr/>
              <a:t> values over 2020, then select for rows that have values for </a:t>
            </a:r>
            <a:r>
              <a:rPr>
                <a:latin typeface="Courier"/>
              </a:rPr>
              <a:t>year</a:t>
            </a:r>
            <a:r>
              <a:rPr/>
              <a:t> and </a:t>
            </a:r>
            <a:r>
              <a:rPr>
                <a:latin typeface="Courier"/>
              </a:rPr>
              <a:t>rate</a:t>
            </a:r>
            <a:r>
              <a:rPr/>
              <a:t>.</a:t>
            </a:r>
          </a:p>
        </p:txBody>
      </p:sp>
    </p:spTree>
  </p:cSl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1"/>
            <a:r>
              <a:rPr>
                <a:latin typeface="Courier"/>
              </a:rPr>
              <a:t>select()</a:t>
            </a:r>
            <a:r>
              <a:rPr/>
              <a:t> and </a:t>
            </a:r>
            <a:r>
              <a:rPr>
                <a:latin typeface="Courier"/>
              </a:rPr>
              <a:t>filter()</a:t>
            </a:r>
            <a:r>
              <a:rPr/>
              <a:t> can be combined together</a:t>
            </a:r>
          </a:p>
          <a:p>
            <a:pPr lvl="1"/>
            <a:r>
              <a:rPr/>
              <a:t>you can do sequential steps in a few ways:</a:t>
            </a:r>
          </a:p>
          <a:p>
            <a:pPr lvl="2">
              <a:buAutoNum type="arabicPeriod"/>
            </a:pPr>
            <a:r>
              <a:rPr/>
              <a:t>nesting them inside one another using parentheses </a:t>
            </a:r>
            <a:r>
              <a:rPr>
                <a:latin typeface="Courier"/>
              </a:rPr>
              <a:t>()</a:t>
            </a:r>
          </a:p>
          <a:p>
            <a:pPr lvl="2">
              <a:buAutoNum type="arabicPeriod"/>
            </a:pPr>
            <a:r>
              <a:rPr/>
              <a:t>creating intermediate data objects in between</a:t>
            </a:r>
          </a:p>
          <a:p>
            <a:pPr lvl="2">
              <a:buAutoNum type="arabicPeriod"/>
            </a:pPr>
            <a:r>
              <a:rPr/>
              <a:t>using pipes </a:t>
            </a:r>
            <a:r>
              <a:rPr>
                <a:latin typeface="Courier"/>
              </a:rPr>
              <a:t>|&gt;</a:t>
            </a:r>
            <a:r>
              <a:rPr/>
              <a:t> (like “then” statements)</a:t>
            </a:r>
          </a:p>
          <a:p>
            <a:pPr lvl="1"/>
            <a:r>
              <a:rPr>
                <a:latin typeface="Courier"/>
              </a:rPr>
              <a:t>select()</a:t>
            </a:r>
            <a:r>
              <a:rPr/>
              <a:t> and </a:t>
            </a:r>
            <a:r>
              <a:rPr>
                <a:latin typeface="Courier"/>
              </a:rPr>
              <a:t>relocate()</a:t>
            </a:r>
            <a:r>
              <a:rPr/>
              <a:t> can be used to reorder columns</a:t>
            </a:r>
          </a:p>
          <a:p>
            <a:pPr lvl="1"/>
            <a:r>
              <a:rPr>
                <a:latin typeface="Courier"/>
              </a:rPr>
              <a:t>arrange()</a:t>
            </a:r>
            <a:r>
              <a:rPr/>
              <a:t> can be used to reorder rows</a:t>
            </a:r>
          </a:p>
          <a:p>
            <a:pPr lvl="1"/>
            <a:r>
              <a:rPr/>
              <a:t>can remove rows with </a:t>
            </a:r>
            <a:r>
              <a:rPr>
                <a:latin typeface="Courier"/>
              </a:rPr>
              <a:t>filter()</a:t>
            </a:r>
          </a:p>
          <a:p>
            <a:pPr lvl="1"/>
            <a:r>
              <a:rPr/>
              <a:t>can remove a column in a few ways:</a:t>
            </a:r>
          </a:p>
          <a:p>
            <a:pPr lvl="2">
              <a:buAutoNum startAt="2" type="arabicPeriod"/>
            </a:pPr>
            <a:r>
              <a:rPr/>
              <a:t>using </a:t>
            </a:r>
            <a:r>
              <a:rPr>
                <a:latin typeface="Courier"/>
              </a:rPr>
              <a:t>select()</a:t>
            </a:r>
            <a:r>
              <a:rPr/>
              <a:t> with exclamation mark in front of column name(s)</a:t>
            </a:r>
            <a:br/>
          </a:p>
          <a:p>
            <a:pPr lvl="2">
              <a:buAutoNum startAt="2" type="arabicPeriod"/>
            </a:pPr>
            <a:r>
              <a:rPr/>
              <a:t>not selecting it (without exclamation mark)</a:t>
            </a:r>
          </a:p>
        </p:txBody>
      </p:sp>
    </p:spTree>
  </p:cSl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r>
              <a:rPr/>
              <a:t> </a:t>
            </a:r>
            <a:r>
              <a:rPr/>
              <a:t>cont…</a:t>
            </a:r>
          </a:p>
        </p:txBody>
      </p:sp>
      <p:sp>
        <p:nvSpPr>
          <p:cNvPr id="3" name="Content Placeholder 2"/>
          <p:cNvSpPr>
            <a:spLocks noGrp="1"/>
          </p:cNvSpPr>
          <p:nvPr>
            <p:ph idx="1"/>
          </p:nvPr>
        </p:nvSpPr>
        <p:spPr/>
        <p:txBody>
          <a:bodyPr/>
          <a:lstStyle/>
          <a:p>
            <a:pPr lvl="1"/>
            <a:r>
              <a:rPr>
                <a:latin typeface="Courier"/>
              </a:rPr>
              <a:t>mutate()</a:t>
            </a:r>
            <a:r>
              <a:rPr/>
              <a:t> can be used to create new variables or modify them</a:t>
            </a:r>
          </a:p>
          <a:p>
            <a:pPr lvl="0" indent="0">
              <a:buNone/>
            </a:pPr>
            <a:r>
              <a:rPr i="1">
                <a:solidFill>
                  <a:srgbClr val="60A0B0"/>
                </a:solidFill>
                <a:latin typeface="Courier"/>
              </a:rPr>
              <a:t># General format - Not the code!</a:t>
            </a:r>
            <a:br/>
            <a:r>
              <a:rPr>
                <a:latin typeface="Courier"/>
              </a:rPr>
              <a:t>{data object to update} </a:t>
            </a:r>
            <a:r>
              <a:rPr>
                <a:solidFill>
                  <a:srgbClr val="007020"/>
                </a:solidFill>
                <a:latin typeface="Courier"/>
              </a:rPr>
              <a:t>&lt;-</a:t>
            </a:r>
            <a:r>
              <a:rPr>
                <a:latin typeface="Courier"/>
              </a:rPr>
              <a:t> </a:t>
            </a:r>
            <a:r>
              <a:rPr>
                <a:solidFill>
                  <a:srgbClr val="06287E"/>
                </a:solidFill>
                <a:latin typeface="Courier"/>
              </a:rPr>
              <a:t>mutate</a:t>
            </a:r>
            <a:r>
              <a:rPr>
                <a:latin typeface="Courier"/>
              </a:rPr>
              <a:t>({data to use}, </a:t>
            </a:r>
            <a:br/>
            <a:r>
              <a:rPr>
                <a:latin typeface="Courier"/>
              </a:rPr>
              <a:t>                                {new variable name} </a:t>
            </a:r>
            <a:r>
              <a:rPr>
                <a:solidFill>
                  <a:srgbClr val="007020"/>
                </a:solidFill>
                <a:latin typeface="Courier"/>
              </a:rPr>
              <a:t>=</a:t>
            </a:r>
            <a:r>
              <a:rPr>
                <a:latin typeface="Courier"/>
              </a:rPr>
              <a:t> {new variable source}) </a:t>
            </a:r>
          </a:p>
          <a:p>
            <a:pPr lvl="0" indent="0">
              <a:buNone/>
            </a:pPr>
            <a:r>
              <a:rPr>
                <a:latin typeface="Courier"/>
              </a:rPr>
              <a:t>er_30 </a:t>
            </a:r>
            <a:r>
              <a:rPr>
                <a:solidFill>
                  <a:srgbClr val="007020"/>
                </a:solidFill>
                <a:latin typeface="Courier"/>
              </a:rPr>
              <a:t>&lt;-</a:t>
            </a:r>
            <a:r>
              <a:rPr>
                <a:latin typeface="Courier"/>
              </a:rPr>
              <a:t> </a:t>
            </a:r>
            <a:r>
              <a:rPr>
                <a:solidFill>
                  <a:srgbClr val="06287E"/>
                </a:solidFill>
                <a:latin typeface="Courier"/>
              </a:rPr>
              <a:t>mutate</a:t>
            </a:r>
            <a:r>
              <a:rPr>
                <a:latin typeface="Courier"/>
              </a:rPr>
              <a:t>(ER_30, </a:t>
            </a:r>
            <a:r>
              <a:rPr>
                <a:solidFill>
                  <a:srgbClr val="7D9029"/>
                </a:solidFill>
                <a:latin typeface="Courier"/>
              </a:rPr>
              <a:t>newcol =</a:t>
            </a:r>
            <a:r>
              <a:rPr>
                <a:latin typeface="Courier"/>
              </a:rPr>
              <a:t> count</a:t>
            </a:r>
            <a:r>
              <a:rPr>
                <a:solidFill>
                  <a:srgbClr val="4070A0"/>
                </a:solidFill>
                <a:latin typeface="Courier"/>
              </a:rPr>
              <a:t>/</a:t>
            </a:r>
            <a:r>
              <a:rPr>
                <a:solidFill>
                  <a:srgbClr val="40A070"/>
                </a:solidFill>
                <a:latin typeface="Courier"/>
              </a:rPr>
              <a:t>2.2</a:t>
            </a:r>
            <a:r>
              <a:rPr>
                <a:latin typeface="Courier"/>
              </a:rPr>
              <a:t>)</a:t>
            </a:r>
          </a:p>
        </p:txBody>
      </p:sp>
    </p:spTree>
  </p:cSl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a:t>
            </a:r>
            <a:r>
              <a:rPr/>
              <a:t> </a:t>
            </a:r>
            <a:r>
              <a:rPr/>
              <a:t>note</a:t>
            </a:r>
            <a:r>
              <a:rPr/>
              <a:t> </a:t>
            </a:r>
            <a:r>
              <a:rPr/>
              <a:t>about</a:t>
            </a:r>
            <a:r>
              <a:rPr/>
              <a:t> </a:t>
            </a:r>
            <a:r>
              <a:rPr/>
              <a:t>base</a:t>
            </a:r>
            <a:r>
              <a:rPr/>
              <a:t> </a:t>
            </a:r>
            <a:r>
              <a:rPr/>
              <a:t>R:</a:t>
            </a:r>
          </a:p>
        </p:txBody>
      </p:sp>
      <p:sp>
        <p:nvSpPr>
          <p:cNvPr id="3" name="Content Placeholder 2"/>
          <p:cNvSpPr>
            <a:spLocks noGrp="1"/>
          </p:cNvSpPr>
          <p:nvPr>
            <p:ph idx="1"/>
          </p:nvPr>
        </p:nvSpPr>
        <p:spPr/>
        <p:txBody>
          <a:bodyPr/>
          <a:lstStyle/>
          <a:p>
            <a:pPr lvl="0" marL="0" indent="0">
              <a:buNone/>
            </a:pPr>
            <a:r>
              <a:rPr/>
              <a:t>The </a:t>
            </a:r>
            <a:r>
              <a:rPr>
                <a:latin typeface="Courier"/>
              </a:rPr>
              <a:t>$</a:t>
            </a:r>
            <a:r>
              <a:rPr/>
              <a:t> operator is similar to </a:t>
            </a:r>
            <a:r>
              <a:rPr>
                <a:latin typeface="Courier"/>
              </a:rPr>
              <a:t>pull()</a:t>
            </a:r>
            <a:r>
              <a:rPr/>
              <a:t>. This is the base R way to do this:</a:t>
            </a:r>
          </a:p>
          <a:p>
            <a:pPr lvl="0" indent="0">
              <a:buNone/>
            </a:pPr>
            <a:r>
              <a:rPr>
                <a:latin typeface="Courier"/>
              </a:rPr>
              <a:t>er_30</a:t>
            </a:r>
            <a:r>
              <a:rPr>
                <a:solidFill>
                  <a:srgbClr val="4070A0"/>
                </a:solidFill>
                <a:latin typeface="Courier"/>
              </a:rPr>
              <a:t>$</a:t>
            </a:r>
            <a:r>
              <a:rPr>
                <a:latin typeface="Courier"/>
              </a:rPr>
              <a:t>year</a:t>
            </a:r>
          </a:p>
          <a:p>
            <a:pPr lvl="0" indent="0">
              <a:buNone/>
            </a:pPr>
            <a:r>
              <a:rPr>
                <a:latin typeface="Courier"/>
              </a:rPr>
              <a:t> [1] 2018 2015 2021 2019 2014 2012 2017 2016 2012 2012 2017 2016 2020 2014 2020
[16] 2014 2011 2022 2018 2013 2017 2021 2015 2020 2012 2016 2013 2014 2017 2022</a:t>
            </a:r>
          </a:p>
          <a:p>
            <a:pPr lvl="0" marL="0" indent="0">
              <a:buNone/>
            </a:pPr>
            <a:r>
              <a:rPr/>
              <a:t>Although it is easier (for this one task), mixing and matching the </a:t>
            </a:r>
            <a:r>
              <a:rPr>
                <a:latin typeface="Courier"/>
              </a:rPr>
              <a:t>$</a:t>
            </a:r>
            <a:r>
              <a:rPr/>
              <a:t> operator with tidyverse functions usually doesn’t work. Therefore, we want to let you know about it in case you see it, but we suggest that you try working with the tidyverse way.</a:t>
            </a:r>
          </a:p>
        </p:txBody>
      </p:sp>
    </p:spTree>
  </p:cSl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Adding</a:t>
            </a:r>
            <a:r>
              <a:rPr/>
              <a:t> </a:t>
            </a:r>
            <a:r>
              <a:rPr/>
              <a:t>new</a:t>
            </a:r>
            <a:r>
              <a:rPr/>
              <a:t> </a:t>
            </a:r>
            <a:r>
              <a:rPr/>
              <a:t>columns</a:t>
            </a:r>
            <a:r>
              <a:rPr/>
              <a:t> </a:t>
            </a:r>
            <a:r>
              <a:rPr/>
              <a:t>to</a:t>
            </a:r>
            <a:r>
              <a:rPr/>
              <a:t> </a:t>
            </a:r>
            <a:r>
              <a:rPr/>
              <a:t>a</a:t>
            </a:r>
            <a:r>
              <a:rPr/>
              <a:t> </a:t>
            </a:r>
            <a:r>
              <a:rPr/>
              <a:t>data</a:t>
            </a:r>
            <a:r>
              <a:rPr/>
              <a:t> </a:t>
            </a:r>
            <a:r>
              <a:rPr/>
              <a:t>frame:</a:t>
            </a:r>
            <a:r>
              <a:rPr/>
              <a:t> </a:t>
            </a:r>
            <a:r>
              <a:rPr/>
              <a:t>base</a:t>
            </a:r>
            <a:r>
              <a:rPr/>
              <a:t> </a:t>
            </a:r>
            <a:r>
              <a:rPr/>
              <a:t>R</a:t>
            </a:r>
          </a:p>
        </p:txBody>
      </p:sp>
      <p:sp>
        <p:nvSpPr>
          <p:cNvPr id="3" name="Content Placeholder 2"/>
          <p:cNvSpPr>
            <a:spLocks noGrp="1"/>
          </p:cNvSpPr>
          <p:nvPr>
            <p:ph idx="1"/>
          </p:nvPr>
        </p:nvSpPr>
        <p:spPr/>
        <p:txBody>
          <a:bodyPr/>
          <a:lstStyle/>
          <a:p>
            <a:pPr lvl="0" marL="0" indent="0">
              <a:buNone/>
            </a:pPr>
            <a:r>
              <a:rPr/>
              <a:t>You can add a new column (or modify an existing one) using the </a:t>
            </a:r>
            <a:r>
              <a:rPr>
                <a:latin typeface="Courier"/>
              </a:rPr>
              <a:t>$</a:t>
            </a:r>
            <a:r>
              <a:rPr/>
              <a:t> operator instead of </a:t>
            </a:r>
            <a:r>
              <a:rPr>
                <a:latin typeface="Courier"/>
              </a:rPr>
              <a:t>mutate</a:t>
            </a:r>
            <a:r>
              <a:rPr/>
              <a:t>.</a:t>
            </a:r>
          </a:p>
          <a:p>
            <a:pPr lvl="0" marL="0" indent="0">
              <a:buNone/>
            </a:pPr>
            <a:r>
              <a:rPr/>
              <a:t>Just want you to be aware of this as it is very common.</a:t>
            </a:r>
          </a:p>
          <a:p>
            <a:pPr lvl="0" indent="0">
              <a:buNone/>
            </a:pPr>
            <a:r>
              <a:rPr>
                <a:latin typeface="Courier"/>
              </a:rPr>
              <a:t>er_30</a:t>
            </a:r>
            <a:r>
              <a:rPr>
                <a:solidFill>
                  <a:srgbClr val="4070A0"/>
                </a:solidFill>
                <a:latin typeface="Courier"/>
              </a:rPr>
              <a:t>$</a:t>
            </a:r>
            <a:r>
              <a:rPr>
                <a:latin typeface="Courier"/>
              </a:rPr>
              <a:t>newcol </a:t>
            </a:r>
            <a:r>
              <a:rPr>
                <a:solidFill>
                  <a:srgbClr val="007020"/>
                </a:solidFill>
                <a:latin typeface="Courier"/>
              </a:rPr>
              <a:t>&lt;-</a:t>
            </a:r>
            <a:r>
              <a:rPr>
                <a:latin typeface="Courier"/>
              </a:rPr>
              <a:t> er_30</a:t>
            </a:r>
            <a:r>
              <a:rPr>
                <a:solidFill>
                  <a:srgbClr val="4070A0"/>
                </a:solidFill>
                <a:latin typeface="Courier"/>
              </a:rPr>
              <a:t>$</a:t>
            </a:r>
            <a:r>
              <a:rPr>
                <a:latin typeface="Courier"/>
              </a:rPr>
              <a:t>rate</a:t>
            </a:r>
            <a:r>
              <a:rPr>
                <a:solidFill>
                  <a:srgbClr val="4070A0"/>
                </a:solidFill>
                <a:latin typeface="Courier"/>
              </a:rPr>
              <a:t>/</a:t>
            </a:r>
            <a:r>
              <a:rPr>
                <a:solidFill>
                  <a:srgbClr val="40A070"/>
                </a:solidFill>
                <a:latin typeface="Courier"/>
              </a:rPr>
              <a:t>2.2</a:t>
            </a:r>
            <a:br/>
            <a:r>
              <a:rPr>
                <a:solidFill>
                  <a:srgbClr val="06287E"/>
                </a:solidFill>
                <a:latin typeface="Courier"/>
              </a:rPr>
              <a:t>head</a:t>
            </a:r>
            <a:r>
              <a:rPr>
                <a:latin typeface="Courier"/>
              </a:rPr>
              <a:t>(er_30,</a:t>
            </a:r>
            <a:r>
              <a:rPr>
                <a:solidFill>
                  <a:srgbClr val="40A070"/>
                </a:solidFill>
                <a:latin typeface="Courier"/>
              </a:rPr>
              <a:t>3</a:t>
            </a:r>
            <a:r>
              <a:rPr>
                <a:latin typeface="Courier"/>
              </a:rPr>
              <a:t>)</a:t>
            </a:r>
          </a:p>
          <a:p>
            <a:pPr lvl="0" indent="0">
              <a:buNone/>
            </a:pPr>
            <a:r>
              <a:rPr>
                <a:latin typeface="Courier"/>
              </a:rPr>
              <a:t># A tibble: 3 × 7
  county    rate lower95cl upper95cl visits  year newcol
  &lt;chr&gt;    &lt;dbl&gt;     &lt;dbl&gt;     &lt;dbl&gt;  &lt;dbl&gt; &lt;dbl&gt;  &lt;dbl&gt;
1 Garfield  NA       NA         NA       NA  2018  NA   
2 Chaffee   NA       NA         NA       NA  2015  NA   
3 Pueblo    15.9      9.54      22.2     26  2021   7.22</a:t>
            </a:r>
          </a:p>
          <a:p>
            <a:pPr lvl="0" marL="0" indent="0">
              <a:buNone/>
            </a:pPr>
            <a:r>
              <a:rPr/>
              <a:t>Even though </a:t>
            </a:r>
            <a:r>
              <a:rPr>
                <a:latin typeface="Courier"/>
              </a:rPr>
              <a:t>$</a:t>
            </a:r>
            <a:r>
              <a:rPr/>
              <a:t> is easier for creating new columns, </a:t>
            </a:r>
            <a:r>
              <a:rPr>
                <a:latin typeface="Courier"/>
              </a:rPr>
              <a:t>mutate</a:t>
            </a:r>
            <a:r>
              <a:rPr/>
              <a:t> is really powerful, so it’s worth getting used to.</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Loading</a:t>
            </a:r>
            <a:r>
              <a:rPr/>
              <a:t> </a:t>
            </a:r>
            <a:r>
              <a:rPr/>
              <a:t>in</a:t>
            </a:r>
            <a:r>
              <a:rPr/>
              <a:t> </a:t>
            </a:r>
            <a:r>
              <a:rPr/>
              <a:t>dplyr</a:t>
            </a:r>
            <a:r>
              <a:rPr/>
              <a:t> </a:t>
            </a:r>
            <a:r>
              <a:rPr/>
              <a:t>and</a:t>
            </a:r>
            <a:r>
              <a:rPr/>
              <a:t> </a:t>
            </a:r>
            <a:r>
              <a:rPr/>
              <a:t>tidyverse</a:t>
            </a:r>
          </a:p>
        </p:txBody>
      </p:sp>
      <p:sp>
        <p:nvSpPr>
          <p:cNvPr id="3" name="Content Placeholder 2"/>
          <p:cNvSpPr>
            <a:spLocks noGrp="1"/>
          </p:cNvSpPr>
          <p:nvPr>
            <p:ph idx="1"/>
          </p:nvPr>
        </p:nvSpPr>
        <p:spPr/>
        <p:txBody>
          <a:bodyPr/>
          <a:lstStyle/>
          <a:p>
            <a:pPr lvl="0" marL="0" indent="0">
              <a:buNone/>
            </a:pPr>
            <a:r>
              <a:rPr/>
              <a:t>See this website for a list of the packages included in the </a:t>
            </a:r>
            <a:r>
              <a:rPr>
                <a:latin typeface="Courier"/>
              </a:rPr>
              <a:t>tidyverse</a:t>
            </a:r>
            <a:r>
              <a:rPr/>
              <a:t>: </a:t>
            </a:r>
            <a:r>
              <a:rPr>
                <a:hlinkClick r:id="rId2"/>
              </a:rPr>
              <a:t>https://www.tidyverse.org/packages/</a:t>
            </a:r>
          </a:p>
          <a:p>
            <a:pPr lvl="0" indent="0">
              <a:buNone/>
            </a:pPr>
            <a:r>
              <a:rPr>
                <a:solidFill>
                  <a:srgbClr val="06287E"/>
                </a:solidFill>
                <a:latin typeface="Courier"/>
              </a:rPr>
              <a:t>library</a:t>
            </a:r>
            <a:r>
              <a:rPr>
                <a:latin typeface="Courier"/>
              </a:rPr>
              <a:t>(tidyverse) </a:t>
            </a:r>
            <a:r>
              <a:rPr i="1">
                <a:solidFill>
                  <a:srgbClr val="60A0B0"/>
                </a:solidFill>
                <a:latin typeface="Courier"/>
              </a:rPr>
              <a:t># loads dplyr and other packages!</a:t>
            </a:r>
          </a:p>
        </p:txBody>
      </p:sp>
    </p:spTree>
  </p:cSl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Lab</a:t>
            </a:r>
            <a:r>
              <a:rPr/>
              <a:t> </a:t>
            </a:r>
            <a:r>
              <a:rPr/>
              <a:t>Part</a:t>
            </a:r>
            <a:r>
              <a:rPr/>
              <a:t> </a:t>
            </a:r>
            <a:r>
              <a:rPr/>
              <a:t>3</a:t>
            </a:r>
          </a:p>
        </p:txBody>
      </p:sp>
      <p:sp>
        <p:nvSpPr>
          <p:cNvPr id="3" name="Content Placeholder 2"/>
          <p:cNvSpPr>
            <a:spLocks noGrp="1"/>
          </p:cNvSpPr>
          <p:nvPr>
            <p:ph idx="1"/>
          </p:nvPr>
        </p:nvSpPr>
        <p:spPr/>
        <p:txBody>
          <a:bodyPr/>
          <a:lstStyle/>
          <a:p>
            <a:pPr lvl="0" marL="0" indent="0">
              <a:buNone/>
            </a:pPr>
            <a:r>
              <a:rPr/>
              <a:t>🏠 </a:t>
            </a:r>
            <a:r>
              <a:rPr>
                <a:hlinkClick r:id="rId2"/>
              </a:rPr>
              <a:t>Class Website</a:t>
            </a:r>
          </a:p>
          <a:p>
            <a:pPr lvl="0" marL="0" indent="0">
              <a:buNone/>
            </a:pPr>
            <a:r>
              <a:rPr/>
              <a:t>💻 </a:t>
            </a:r>
            <a:r>
              <a:rPr>
                <a:hlinkClick r:id="rId3"/>
              </a:rPr>
              <a:t>Lab</a:t>
            </a:r>
          </a:p>
          <a:p>
            <a:pPr lvl="0" marL="0" indent="0">
              <a:buNone/>
            </a:pPr>
            <a:r>
              <a:rPr/>
              <a:t>📃 </a:t>
            </a:r>
            <a:r>
              <a:rPr>
                <a:hlinkClick r:id="rId4"/>
              </a:rPr>
              <a:t>Day 3 Cheatsheet</a:t>
            </a:r>
          </a:p>
          <a:p>
            <a:pPr lvl="0" marL="0" indent="0">
              <a:buNone/>
            </a:pPr>
            <a:r>
              <a:rPr/>
              <a:t>📃 </a:t>
            </a:r>
            <a:r>
              <a:rPr>
                <a:hlinkClick r:id="rId5"/>
              </a:rPr>
              <a:t>Posit’s </a:t>
            </a:r>
            <a:r>
              <a:rPr>
                <a:hlinkClick r:id="rId6"/>
                <a:latin typeface="Courier"/>
              </a:rPr>
              <a:t>dplyr</a:t>
            </a:r>
            <a:r>
              <a:rPr>
                <a:hlinkClick r:id="rId7"/>
              </a:rPr>
              <a:t> Cheatsheet</a:t>
            </a:r>
          </a:p>
        </p:txBody>
      </p:sp>
    </p:spTree>
  </p:cSl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the-end-g23b994289_1280.jpg" id="0" name="Picture 1"/>
          <p:cNvPicPr>
            <a:picLocks noGrp="1" noChangeAspect="1"/>
          </p:cNvPicPr>
          <p:nvPr/>
        </p:nvPicPr>
        <p:blipFill>
          <a:blip r:embed="rId2"/>
          <a:stretch>
            <a:fillRect/>
          </a:stretch>
        </p:blipFill>
        <p:spPr bwMode="auto">
          <a:xfrm>
            <a:off x="2171700" y="1193800"/>
            <a:ext cx="4800600" cy="3390900"/>
          </a:xfrm>
          <a:prstGeom prst="rect">
            <a:avLst/>
          </a:prstGeom>
          <a:noFill/>
          <a:ln w="9525">
            <a:noFill/>
            <a:headEnd/>
            <a:tailEnd/>
          </a:ln>
        </p:spPr>
      </p:pic>
    </p:spTree>
  </p:cSl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Image by Gerd Altmann from Pixabay</a:t>
            </a:r>
          </a:p>
        </p:txBody>
      </p:sp>
    </p:spTree>
  </p:cSl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Extra</a:t>
            </a:r>
            <a:r>
              <a:rPr/>
              <a:t> </a:t>
            </a:r>
            <a:r>
              <a:rPr/>
              <a:t>Slides</a:t>
            </a:r>
          </a:p>
        </p:txBody>
      </p:sp>
    </p:spTree>
  </p:cSl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Multiple</a:t>
            </a:r>
            <a:r>
              <a:rPr/>
              <a:t> </a:t>
            </a:r>
            <a:r>
              <a:rPr/>
              <a:t>patterns</a:t>
            </a:r>
            <a:r>
              <a:rPr/>
              <a:t> </a:t>
            </a:r>
            <a:r>
              <a:rPr/>
              <a:t>with</a:t>
            </a:r>
            <a:r>
              <a:rPr/>
              <a:t> </a:t>
            </a:r>
            <a:r>
              <a:rPr/>
              <a:t>tidyselect</a:t>
            </a:r>
          </a:p>
        </p:txBody>
      </p:sp>
      <p:sp>
        <p:nvSpPr>
          <p:cNvPr id="3" name="Content Placeholder 2"/>
          <p:cNvSpPr>
            <a:spLocks noGrp="1"/>
          </p:cNvSpPr>
          <p:nvPr>
            <p:ph idx="1"/>
          </p:nvPr>
        </p:nvSpPr>
        <p:spPr/>
        <p:txBody>
          <a:bodyPr/>
          <a:lstStyle/>
          <a:p>
            <a:pPr lvl="0" marL="0" indent="0">
              <a:buNone/>
            </a:pPr>
            <a:r>
              <a:rPr/>
              <a:t>Need to combine the patterns with the </a:t>
            </a:r>
            <a:r>
              <a:rPr>
                <a:latin typeface="Courier"/>
              </a:rPr>
              <a:t>c()</a:t>
            </a:r>
            <a:r>
              <a:rPr/>
              <a:t> function.</a:t>
            </a:r>
          </a:p>
          <a:p>
            <a:pPr lvl="0" indent="0">
              <a:buNone/>
            </a:pPr>
            <a:r>
              <a:rPr>
                <a:solidFill>
                  <a:srgbClr val="06287E"/>
                </a:solidFill>
                <a:latin typeface="Courier"/>
              </a:rPr>
              <a:t>select</a:t>
            </a:r>
            <a:r>
              <a:rPr>
                <a:latin typeface="Courier"/>
              </a:rPr>
              <a:t>(er_30, </a:t>
            </a:r>
            <a:r>
              <a:rPr>
                <a:solidFill>
                  <a:srgbClr val="06287E"/>
                </a:solidFill>
                <a:latin typeface="Courier"/>
              </a:rPr>
              <a:t>ends_with</a:t>
            </a:r>
            <a:r>
              <a:rPr>
                <a:latin typeface="Courier"/>
              </a:rPr>
              <a:t>(</a:t>
            </a:r>
            <a:r>
              <a:rPr>
                <a:solidFill>
                  <a:srgbClr val="4070A0"/>
                </a:solidFill>
                <a:latin typeface="Courier"/>
              </a:rPr>
              <a:t>"cl"</a:t>
            </a:r>
            <a:r>
              <a:rPr>
                <a:latin typeface="Courier"/>
              </a:rPr>
              <a:t>), </a:t>
            </a:r>
            <a:r>
              <a:rPr>
                <a:solidFill>
                  <a:srgbClr val="06287E"/>
                </a:solidFill>
                <a:latin typeface="Courier"/>
              </a:rPr>
              <a:t>starts_with</a:t>
            </a:r>
            <a:r>
              <a:rPr>
                <a:latin typeface="Courier"/>
              </a:rPr>
              <a:t>(</a:t>
            </a:r>
            <a:r>
              <a:rPr>
                <a:solidFill>
                  <a:srgbClr val="4070A0"/>
                </a:solidFill>
                <a:latin typeface="Courier"/>
              </a:rPr>
              <a:t>"r"</a:t>
            </a:r>
            <a:r>
              <a:rPr>
                <a:latin typeface="Courier"/>
              </a:rPr>
              <a:t>))</a:t>
            </a:r>
          </a:p>
          <a:p>
            <a:pPr lvl="0" indent="0">
              <a:buNone/>
            </a:pPr>
            <a:r>
              <a:rPr>
                <a:latin typeface="Courier"/>
              </a:rPr>
              <a:t># A tibble: 30 × 3
   lower95cl upper95cl  rate
       &lt;dbl&gt;     &lt;dbl&gt; &lt;dbl&gt;
 1     NA         NA    NA  
 2     NA         NA    NA  
 3      9.54      22.2  15.9
 4      0          0     0  
 5      0          0     0  
 6     NA         NA    NA  
 7     NA         NA    NA  
 8      0          0     0  
 9     NA         NA    NA  
10      0          0     0  
# ℹ 20 more rows</a:t>
            </a:r>
          </a:p>
          <a:p>
            <a:pPr lvl="0" indent="0">
              <a:buNone/>
            </a:pPr>
            <a:r>
              <a:rPr>
                <a:solidFill>
                  <a:srgbClr val="06287E"/>
                </a:solidFill>
                <a:latin typeface="Courier"/>
              </a:rPr>
              <a:t>select</a:t>
            </a:r>
            <a:r>
              <a:rPr>
                <a:latin typeface="Courier"/>
              </a:rPr>
              <a:t>(er_30, </a:t>
            </a:r>
            <a:r>
              <a:rPr>
                <a:solidFill>
                  <a:srgbClr val="06287E"/>
                </a:solidFill>
                <a:latin typeface="Courier"/>
              </a:rPr>
              <a:t>starts_with</a:t>
            </a:r>
            <a:r>
              <a:rPr>
                <a:latin typeface="Courier"/>
              </a:rPr>
              <a:t>(</a:t>
            </a:r>
            <a:r>
              <a:rPr>
                <a:solidFill>
                  <a:srgbClr val="06287E"/>
                </a:solidFill>
                <a:latin typeface="Courier"/>
              </a:rPr>
              <a:t>c</a:t>
            </a:r>
            <a:r>
              <a:rPr>
                <a:latin typeface="Courier"/>
              </a:rPr>
              <a:t>(</a:t>
            </a:r>
            <a:r>
              <a:rPr>
                <a:solidFill>
                  <a:srgbClr val="4070A0"/>
                </a:solidFill>
                <a:latin typeface="Courier"/>
              </a:rPr>
              <a:t>"r"</a:t>
            </a:r>
            <a:r>
              <a:rPr>
                <a:latin typeface="Courier"/>
              </a:rPr>
              <a:t>, </a:t>
            </a:r>
            <a:r>
              <a:rPr>
                <a:solidFill>
                  <a:srgbClr val="4070A0"/>
                </a:solidFill>
                <a:latin typeface="Courier"/>
              </a:rPr>
              <a:t>"l"</a:t>
            </a:r>
            <a:r>
              <a:rPr>
                <a:latin typeface="Courier"/>
              </a:rPr>
              <a:t>))) </a:t>
            </a:r>
            <a:r>
              <a:rPr i="1">
                <a:solidFill>
                  <a:srgbClr val="60A0B0"/>
                </a:solidFill>
                <a:latin typeface="Courier"/>
              </a:rPr>
              <a:t># here we combine two patterns</a:t>
            </a:r>
          </a:p>
          <a:p>
            <a:pPr lvl="0" indent="0">
              <a:buNone/>
            </a:pPr>
            <a:r>
              <a:rPr>
                <a:latin typeface="Courier"/>
              </a:rPr>
              <a:t># A tibble: 30 × 2
    rate lower95cl
   &lt;dbl&gt;     &lt;dbl&gt;
 1  NA       NA   
 2  NA       NA   
 3  15.9      9.54
 4   0        0   
 5   0        0   
 6  NA       NA   
 7  NA       NA   
 8   0        0   
 9  NA       NA   
10   0        0   
# ℹ 20 more rows</a:t>
            </a:r>
          </a:p>
        </p:txBody>
      </p:sp>
    </p:spTree>
  </p:cSl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Nuances</a:t>
            </a:r>
            <a:r>
              <a:rPr/>
              <a:t> </a:t>
            </a:r>
            <a:r>
              <a:rPr/>
              <a:t>about</a:t>
            </a:r>
            <a:r>
              <a:rPr/>
              <a:t> </a:t>
            </a:r>
            <a:r>
              <a:rPr>
                <a:latin typeface="Courier"/>
              </a:rPr>
              <a:t>filter()</a:t>
            </a:r>
          </a:p>
        </p:txBody>
      </p:sp>
      <p:sp>
        <p:nvSpPr>
          <p:cNvPr id="3" name="Content Placeholder 2"/>
          <p:cNvSpPr>
            <a:spLocks noGrp="1"/>
          </p:cNvSpPr>
          <p:nvPr>
            <p:ph idx="1"/>
          </p:nvPr>
        </p:nvSpPr>
        <p:spPr/>
        <p:txBody>
          <a:bodyPr/>
          <a:lstStyle/>
          <a:p>
            <a:pPr lvl="0" indent="0">
              <a:buNone/>
            </a:pPr>
            <a:r>
              <a:rPr>
                <a:latin typeface="Courier"/>
              </a:rPr>
              <a:t>test </a:t>
            </a:r>
            <a:r>
              <a:rPr>
                <a:solidFill>
                  <a:srgbClr val="007020"/>
                </a:solidFill>
                <a:latin typeface="Courier"/>
              </a:rPr>
              <a:t>&lt;-</a:t>
            </a:r>
            <a:r>
              <a:rPr>
                <a:latin typeface="Courier"/>
              </a:rPr>
              <a:t> </a:t>
            </a:r>
            <a:r>
              <a:rPr>
                <a:solidFill>
                  <a:srgbClr val="06287E"/>
                </a:solidFill>
                <a:latin typeface="Courier"/>
              </a:rPr>
              <a:t>tibble</a:t>
            </a:r>
            <a:r>
              <a:rPr>
                <a:latin typeface="Courier"/>
              </a:rPr>
              <a:t>(</a:t>
            </a:r>
            <a:r>
              <a:rPr>
                <a:solidFill>
                  <a:srgbClr val="7D9029"/>
                </a:solidFill>
                <a:latin typeface="Courier"/>
              </a:rPr>
              <a:t>A =</a:t>
            </a:r>
            <a:r>
              <a:rPr>
                <a:latin typeface="Courier"/>
              </a:rPr>
              <a:t> </a:t>
            </a:r>
            <a:r>
              <a:rPr>
                <a:solidFill>
                  <a:srgbClr val="06287E"/>
                </a:solidFill>
                <a:latin typeface="Courier"/>
              </a:rPr>
              <a:t>c</a:t>
            </a:r>
            <a:r>
              <a:rPr>
                <a:latin typeface="Courier"/>
              </a:rPr>
              <a:t>(</a:t>
            </a:r>
            <a:r>
              <a:rPr>
                <a:solidFill>
                  <a:srgbClr val="40A070"/>
                </a:solidFill>
                <a:latin typeface="Courier"/>
              </a:rPr>
              <a:t>1</a:t>
            </a:r>
            <a:r>
              <a:rPr>
                <a:latin typeface="Courier"/>
              </a:rPr>
              <a:t>,</a:t>
            </a:r>
            <a:r>
              <a:rPr>
                <a:solidFill>
                  <a:srgbClr val="40A070"/>
                </a:solidFill>
                <a:latin typeface="Courier"/>
              </a:rPr>
              <a:t>2</a:t>
            </a:r>
            <a:r>
              <a:rPr>
                <a:latin typeface="Courier"/>
              </a:rPr>
              <a:t>,</a:t>
            </a:r>
            <a:r>
              <a:rPr>
                <a:solidFill>
                  <a:srgbClr val="40A070"/>
                </a:solidFill>
                <a:latin typeface="Courier"/>
              </a:rPr>
              <a:t>3</a:t>
            </a:r>
            <a:r>
              <a:rPr>
                <a:latin typeface="Courier"/>
              </a:rPr>
              <a:t>,</a:t>
            </a:r>
            <a:r>
              <a:rPr>
                <a:solidFill>
                  <a:srgbClr val="40A070"/>
                </a:solidFill>
                <a:latin typeface="Courier"/>
              </a:rPr>
              <a:t>4</a:t>
            </a:r>
            <a:r>
              <a:rPr>
                <a:latin typeface="Courier"/>
              </a:rPr>
              <a:t>), </a:t>
            </a:r>
            <a:r>
              <a:rPr>
                <a:solidFill>
                  <a:srgbClr val="7D9029"/>
                </a:solidFill>
                <a:latin typeface="Courier"/>
              </a:rPr>
              <a:t>B =</a:t>
            </a:r>
            <a:r>
              <a:rPr>
                <a:latin typeface="Courier"/>
              </a:rPr>
              <a:t> </a:t>
            </a:r>
            <a:r>
              <a:rPr>
                <a:solidFill>
                  <a:srgbClr val="06287E"/>
                </a:solidFill>
                <a:latin typeface="Courier"/>
              </a:rPr>
              <a:t>c</a:t>
            </a:r>
            <a:r>
              <a:rPr>
                <a:latin typeface="Courier"/>
              </a:rPr>
              <a:t>(</a:t>
            </a:r>
            <a:r>
              <a:rPr>
                <a:solidFill>
                  <a:srgbClr val="40A070"/>
                </a:solidFill>
                <a:latin typeface="Courier"/>
              </a:rPr>
              <a:t>1</a:t>
            </a:r>
            <a:r>
              <a:rPr>
                <a:latin typeface="Courier"/>
              </a:rPr>
              <a:t>,</a:t>
            </a:r>
            <a:r>
              <a:rPr>
                <a:solidFill>
                  <a:srgbClr val="40A070"/>
                </a:solidFill>
                <a:latin typeface="Courier"/>
              </a:rPr>
              <a:t>2</a:t>
            </a:r>
            <a:r>
              <a:rPr>
                <a:latin typeface="Courier"/>
              </a:rPr>
              <a:t>,</a:t>
            </a:r>
            <a:r>
              <a:rPr>
                <a:solidFill>
                  <a:srgbClr val="40A070"/>
                </a:solidFill>
                <a:latin typeface="Courier"/>
              </a:rPr>
              <a:t>3</a:t>
            </a:r>
            <a:r>
              <a:rPr>
                <a:latin typeface="Courier"/>
              </a:rPr>
              <a:t>,</a:t>
            </a:r>
            <a:r>
              <a:rPr>
                <a:solidFill>
                  <a:srgbClr val="40A070"/>
                </a:solidFill>
                <a:latin typeface="Courier"/>
              </a:rPr>
              <a:t>4</a:t>
            </a:r>
            <a:r>
              <a:rPr>
                <a:latin typeface="Courier"/>
              </a:rPr>
              <a:t>))</a:t>
            </a:r>
            <a:br/>
            <a:r>
              <a:rPr>
                <a:latin typeface="Courier"/>
              </a:rPr>
              <a:t>test</a:t>
            </a:r>
          </a:p>
          <a:p>
            <a:pPr lvl="0" indent="0">
              <a:buNone/>
            </a:pPr>
            <a:r>
              <a:rPr>
                <a:latin typeface="Courier"/>
              </a:rPr>
              <a:t># A tibble: 4 × 2
      A     B
  &lt;dbl&gt; &lt;dbl&gt;
1     1     1
2     2     2
3     3     3
4     4     4</a:t>
            </a:r>
          </a:p>
          <a:p>
            <a:pPr lvl="0" indent="0">
              <a:buNone/>
            </a:pPr>
            <a:r>
              <a:rPr i="1">
                <a:solidFill>
                  <a:srgbClr val="60A0B0"/>
                </a:solidFill>
                <a:latin typeface="Courier"/>
              </a:rPr>
              <a:t># These are technically the same but &gt;= is easier to read</a:t>
            </a:r>
            <a:br/>
            <a:r>
              <a:rPr i="1">
                <a:solidFill>
                  <a:srgbClr val="60A0B0"/>
                </a:solidFill>
                <a:latin typeface="Courier"/>
              </a:rPr>
              <a:t># Separating can cause issues</a:t>
            </a:r>
            <a:br/>
            <a:r>
              <a:rPr>
                <a:solidFill>
                  <a:srgbClr val="06287E"/>
                </a:solidFill>
                <a:latin typeface="Courier"/>
              </a:rPr>
              <a:t>filter</a:t>
            </a:r>
            <a:r>
              <a:rPr>
                <a:latin typeface="Courier"/>
              </a:rPr>
              <a:t>(test,  B </a:t>
            </a:r>
            <a:r>
              <a:rPr>
                <a:solidFill>
                  <a:srgbClr val="4070A0"/>
                </a:solidFill>
                <a:latin typeface="Courier"/>
              </a:rPr>
              <a:t>&gt;</a:t>
            </a:r>
            <a:r>
              <a:rPr>
                <a:latin typeface="Courier"/>
              </a:rPr>
              <a:t> </a:t>
            </a:r>
            <a:r>
              <a:rPr>
                <a:solidFill>
                  <a:srgbClr val="40A070"/>
                </a:solidFill>
                <a:latin typeface="Courier"/>
              </a:rPr>
              <a:t>2</a:t>
            </a:r>
            <a:r>
              <a:rPr>
                <a:latin typeface="Courier"/>
              </a:rPr>
              <a:t> </a:t>
            </a:r>
            <a:r>
              <a:rPr>
                <a:solidFill>
                  <a:srgbClr val="4070A0"/>
                </a:solidFill>
                <a:latin typeface="Courier"/>
              </a:rPr>
              <a:t>|</a:t>
            </a:r>
            <a:r>
              <a:rPr>
                <a:latin typeface="Courier"/>
              </a:rPr>
              <a:t> B</a:t>
            </a:r>
            <a:r>
              <a:rPr>
                <a:solidFill>
                  <a:srgbClr val="4070A0"/>
                </a:solidFill>
                <a:latin typeface="Courier"/>
              </a:rPr>
              <a:t>==</a:t>
            </a:r>
            <a:r>
              <a:rPr>
                <a:solidFill>
                  <a:srgbClr val="40A070"/>
                </a:solidFill>
                <a:latin typeface="Courier"/>
              </a:rPr>
              <a:t>2</a:t>
            </a:r>
            <a:r>
              <a:rPr>
                <a:latin typeface="Courier"/>
              </a:rPr>
              <a:t>)</a:t>
            </a:r>
          </a:p>
          <a:p>
            <a:pPr lvl="0" indent="0">
              <a:buNone/>
            </a:pPr>
            <a:r>
              <a:rPr>
                <a:latin typeface="Courier"/>
              </a:rPr>
              <a:t># A tibble: 3 × 2
      A     B
  &lt;dbl&gt; &lt;dbl&gt;
1     2     2
2     3     3
3     4     4</a:t>
            </a:r>
          </a:p>
          <a:p>
            <a:pPr lvl="0" indent="0">
              <a:buNone/>
            </a:pPr>
            <a:r>
              <a:rPr>
                <a:solidFill>
                  <a:srgbClr val="06287E"/>
                </a:solidFill>
                <a:latin typeface="Courier"/>
              </a:rPr>
              <a:t>filter</a:t>
            </a:r>
            <a:r>
              <a:rPr>
                <a:latin typeface="Courier"/>
              </a:rPr>
              <a:t>(test, B </a:t>
            </a:r>
            <a:r>
              <a:rPr>
                <a:solidFill>
                  <a:srgbClr val="4070A0"/>
                </a:solidFill>
                <a:latin typeface="Courier"/>
              </a:rPr>
              <a:t>&gt;=</a:t>
            </a:r>
            <a:r>
              <a:rPr>
                <a:latin typeface="Courier"/>
              </a:rPr>
              <a:t> </a:t>
            </a:r>
            <a:r>
              <a:rPr>
                <a:solidFill>
                  <a:srgbClr val="40A070"/>
                </a:solidFill>
                <a:latin typeface="Courier"/>
              </a:rPr>
              <a:t>2</a:t>
            </a:r>
            <a:r>
              <a:rPr>
                <a:latin typeface="Courier"/>
              </a:rPr>
              <a:t>)</a:t>
            </a:r>
          </a:p>
          <a:p>
            <a:pPr lvl="0" indent="0">
              <a:buNone/>
            </a:pPr>
            <a:r>
              <a:rPr>
                <a:latin typeface="Courier"/>
              </a:rPr>
              <a:t># A tibble: 3 × 2
      A     B
  &lt;dbl&gt; &lt;dbl&gt;
1     2     2
2     3     3
3     4     4</a:t>
            </a:r>
          </a:p>
        </p:txBody>
      </p:sp>
    </p:spTree>
  </p:cSl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a:t>
            </a:r>
            <a:r>
              <a:rPr/>
              <a:t> </a:t>
            </a:r>
            <a:r>
              <a:rPr/>
              <a:t>of</a:t>
            </a:r>
            <a:r>
              <a:rPr/>
              <a:t> </a:t>
            </a:r>
            <a:r>
              <a:rPr/>
              <a:t>operations</a:t>
            </a:r>
            <a:r>
              <a:rPr/>
              <a:t> </a:t>
            </a:r>
            <a:r>
              <a:rPr/>
              <a:t>for</a:t>
            </a:r>
            <a:r>
              <a:rPr/>
              <a:t> </a:t>
            </a:r>
            <a:r>
              <a:rPr>
                <a:latin typeface="Courier"/>
              </a:rPr>
              <a:t>filter()</a:t>
            </a:r>
          </a:p>
        </p:txBody>
      </p:sp>
      <p:sp>
        <p:nvSpPr>
          <p:cNvPr id="3" name="Content Placeholder 2"/>
          <p:cNvSpPr>
            <a:spLocks noGrp="1"/>
          </p:cNvSpPr>
          <p:nvPr>
            <p:ph idx="1"/>
          </p:nvPr>
        </p:nvSpPr>
        <p:spPr/>
        <p:txBody>
          <a:bodyPr/>
          <a:lstStyle/>
          <a:p>
            <a:pPr lvl="0" marL="0" indent="0">
              <a:buNone/>
            </a:pPr>
            <a:r>
              <a:rPr/>
              <a:t>Order can matter. Think of individual statements separately first.</a:t>
            </a:r>
          </a:p>
          <a:p>
            <a:pPr lvl="0" indent="0">
              <a:buNone/>
            </a:pPr>
            <a:r>
              <a:rPr>
                <a:solidFill>
                  <a:srgbClr val="06287E"/>
                </a:solidFill>
                <a:latin typeface="Courier"/>
              </a:rPr>
              <a:t>filter</a:t>
            </a:r>
            <a:r>
              <a:rPr>
                <a:latin typeface="Courier"/>
              </a:rPr>
              <a:t>(test,  A</a:t>
            </a:r>
            <a:r>
              <a:rPr>
                <a:solidFill>
                  <a:srgbClr val="4070A0"/>
                </a:solidFill>
                <a:latin typeface="Courier"/>
              </a:rPr>
              <a:t>&gt;</a:t>
            </a:r>
            <a:r>
              <a:rPr>
                <a:solidFill>
                  <a:srgbClr val="40A070"/>
                </a:solidFill>
                <a:latin typeface="Courier"/>
              </a:rPr>
              <a:t>3</a:t>
            </a:r>
            <a:r>
              <a:rPr>
                <a:latin typeface="Courier"/>
              </a:rPr>
              <a:t> </a:t>
            </a:r>
            <a:r>
              <a:rPr>
                <a:solidFill>
                  <a:srgbClr val="4070A0"/>
                </a:solidFill>
                <a:latin typeface="Courier"/>
              </a:rPr>
              <a:t>|</a:t>
            </a:r>
            <a:r>
              <a:rPr>
                <a:latin typeface="Courier"/>
              </a:rPr>
              <a:t> B</a:t>
            </a:r>
            <a:r>
              <a:rPr>
                <a:solidFill>
                  <a:srgbClr val="4070A0"/>
                </a:solidFill>
                <a:latin typeface="Courier"/>
              </a:rPr>
              <a:t>==</a:t>
            </a:r>
            <a:r>
              <a:rPr>
                <a:solidFill>
                  <a:srgbClr val="40A070"/>
                </a:solidFill>
                <a:latin typeface="Courier"/>
              </a:rPr>
              <a:t>2</a:t>
            </a:r>
            <a:r>
              <a:rPr>
                <a:latin typeface="Courier"/>
              </a:rPr>
              <a:t> </a:t>
            </a:r>
            <a:r>
              <a:rPr>
                <a:solidFill>
                  <a:srgbClr val="4070A0"/>
                </a:solidFill>
                <a:latin typeface="Courier"/>
              </a:rPr>
              <a:t>&amp;</a:t>
            </a:r>
            <a:r>
              <a:rPr>
                <a:latin typeface="Courier"/>
              </a:rPr>
              <a:t> B</a:t>
            </a:r>
            <a:r>
              <a:rPr>
                <a:solidFill>
                  <a:srgbClr val="4070A0"/>
                </a:solidFill>
                <a:latin typeface="Courier"/>
              </a:rPr>
              <a:t>&gt;</a:t>
            </a:r>
            <a:r>
              <a:rPr>
                <a:solidFill>
                  <a:srgbClr val="40A070"/>
                </a:solidFill>
                <a:latin typeface="Courier"/>
              </a:rPr>
              <a:t>2</a:t>
            </a:r>
            <a:r>
              <a:rPr>
                <a:latin typeface="Courier"/>
              </a:rPr>
              <a:t>) </a:t>
            </a:r>
            <a:r>
              <a:rPr i="1">
                <a:solidFill>
                  <a:srgbClr val="60A0B0"/>
                </a:solidFill>
                <a:latin typeface="Courier"/>
              </a:rPr>
              <a:t># A is greater than 3 or B is equal to 2 AND (think but also) B must be greater than 2 , thus 2 is dropped.</a:t>
            </a:r>
          </a:p>
          <a:p>
            <a:pPr lvl="0" indent="0">
              <a:buNone/>
            </a:pPr>
            <a:r>
              <a:rPr>
                <a:latin typeface="Courier"/>
              </a:rPr>
              <a:t># A tibble: 1 × 2
      A     B
  &lt;dbl&gt; &lt;dbl&gt;
1     4     4</a:t>
            </a:r>
          </a:p>
          <a:p>
            <a:pPr lvl="0" indent="0">
              <a:buNone/>
            </a:pPr>
            <a:r>
              <a:rPr>
                <a:solidFill>
                  <a:srgbClr val="06287E"/>
                </a:solidFill>
                <a:latin typeface="Courier"/>
              </a:rPr>
              <a:t>filter</a:t>
            </a:r>
            <a:r>
              <a:rPr>
                <a:latin typeface="Courier"/>
              </a:rPr>
              <a:t>(test,  A</a:t>
            </a:r>
            <a:r>
              <a:rPr>
                <a:solidFill>
                  <a:srgbClr val="4070A0"/>
                </a:solidFill>
                <a:latin typeface="Courier"/>
              </a:rPr>
              <a:t>&gt;</a:t>
            </a:r>
            <a:r>
              <a:rPr>
                <a:solidFill>
                  <a:srgbClr val="40A070"/>
                </a:solidFill>
                <a:latin typeface="Courier"/>
              </a:rPr>
              <a:t>3</a:t>
            </a:r>
            <a:r>
              <a:rPr>
                <a:latin typeface="Courier"/>
              </a:rPr>
              <a:t> </a:t>
            </a:r>
            <a:r>
              <a:rPr>
                <a:solidFill>
                  <a:srgbClr val="4070A0"/>
                </a:solidFill>
                <a:latin typeface="Courier"/>
              </a:rPr>
              <a:t>&amp;</a:t>
            </a:r>
            <a:r>
              <a:rPr>
                <a:latin typeface="Courier"/>
              </a:rPr>
              <a:t> B</a:t>
            </a:r>
            <a:r>
              <a:rPr>
                <a:solidFill>
                  <a:srgbClr val="4070A0"/>
                </a:solidFill>
                <a:latin typeface="Courier"/>
              </a:rPr>
              <a:t>&gt;</a:t>
            </a:r>
            <a:r>
              <a:rPr>
                <a:solidFill>
                  <a:srgbClr val="40A070"/>
                </a:solidFill>
                <a:latin typeface="Courier"/>
              </a:rPr>
              <a:t>2</a:t>
            </a:r>
            <a:r>
              <a:rPr>
                <a:latin typeface="Courier"/>
              </a:rPr>
              <a:t> </a:t>
            </a:r>
            <a:r>
              <a:rPr>
                <a:solidFill>
                  <a:srgbClr val="4070A0"/>
                </a:solidFill>
                <a:latin typeface="Courier"/>
              </a:rPr>
              <a:t>|</a:t>
            </a:r>
            <a:r>
              <a:rPr>
                <a:latin typeface="Courier"/>
              </a:rPr>
              <a:t> B</a:t>
            </a:r>
            <a:r>
              <a:rPr>
                <a:solidFill>
                  <a:srgbClr val="4070A0"/>
                </a:solidFill>
                <a:latin typeface="Courier"/>
              </a:rPr>
              <a:t>==</a:t>
            </a:r>
            <a:r>
              <a:rPr>
                <a:solidFill>
                  <a:srgbClr val="40A070"/>
                </a:solidFill>
                <a:latin typeface="Courier"/>
              </a:rPr>
              <a:t>2</a:t>
            </a:r>
            <a:r>
              <a:rPr>
                <a:latin typeface="Courier"/>
              </a:rPr>
              <a:t>) </a:t>
            </a:r>
            <a:r>
              <a:rPr i="1">
                <a:solidFill>
                  <a:srgbClr val="60A0B0"/>
                </a:solidFill>
                <a:latin typeface="Courier"/>
              </a:rPr>
              <a:t># A is greater than 3 AND B is greater than 2 leaving only 4s OR B is equal to 2, (since this comes later, 2 is preserved)</a:t>
            </a:r>
          </a:p>
          <a:p>
            <a:pPr lvl="0" indent="0">
              <a:buNone/>
            </a:pPr>
            <a:r>
              <a:rPr>
                <a:latin typeface="Courier"/>
              </a:rPr>
              <a:t># A tibble: 2 × 2
      A     B
  &lt;dbl&gt; &lt;dbl&gt;
1     2     2
2     4     4</a:t>
            </a:r>
          </a:p>
        </p:txBody>
      </p:sp>
    </p:spTree>
  </p:cSl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column</a:t>
            </a:r>
            <a:r>
              <a:rPr/>
              <a:t> </a:t>
            </a:r>
            <a:r>
              <a:rPr/>
              <a:t>names</a:t>
            </a:r>
            <a:r>
              <a:rPr/>
              <a:t> </a:t>
            </a:r>
            <a:r>
              <a:rPr/>
              <a:t>of</a:t>
            </a:r>
            <a:r>
              <a:rPr/>
              <a:t> </a:t>
            </a:r>
            <a:r>
              <a:rPr/>
              <a:t>a</a:t>
            </a:r>
            <a:r>
              <a:rPr/>
              <a:t> </a:t>
            </a:r>
            <a:r>
              <a:rPr/>
              <a:t>data</a:t>
            </a:r>
            <a:r>
              <a:rPr/>
              <a:t> </a:t>
            </a:r>
            <a:r>
              <a:rPr/>
              <a:t>frame:</a:t>
            </a:r>
            <a:r>
              <a:rPr/>
              <a:t> </a:t>
            </a:r>
            <a:r>
              <a:rPr/>
              <a:t>alphabetically</a:t>
            </a:r>
          </a:p>
        </p:txBody>
      </p:sp>
      <p:sp>
        <p:nvSpPr>
          <p:cNvPr id="3" name="Content Placeholder 2"/>
          <p:cNvSpPr>
            <a:spLocks noGrp="1"/>
          </p:cNvSpPr>
          <p:nvPr>
            <p:ph idx="1"/>
          </p:nvPr>
        </p:nvSpPr>
        <p:spPr/>
        <p:txBody>
          <a:bodyPr/>
          <a:lstStyle/>
          <a:p>
            <a:pPr lvl="0" marL="0" indent="0">
              <a:buNone/>
            </a:pPr>
            <a:r>
              <a:rPr/>
              <a:t>Using the base R </a:t>
            </a:r>
            <a:r>
              <a:rPr>
                <a:latin typeface="Courier"/>
              </a:rPr>
              <a:t>order()</a:t>
            </a:r>
            <a:r>
              <a:rPr/>
              <a:t> function.</a:t>
            </a:r>
          </a:p>
          <a:p>
            <a:pPr lvl="0" indent="0">
              <a:buNone/>
            </a:pPr>
            <a:r>
              <a:rPr>
                <a:solidFill>
                  <a:srgbClr val="06287E"/>
                </a:solidFill>
                <a:latin typeface="Courier"/>
              </a:rPr>
              <a:t>order</a:t>
            </a:r>
            <a:r>
              <a:rPr>
                <a:latin typeface="Courier"/>
              </a:rPr>
              <a:t>(</a:t>
            </a:r>
            <a:r>
              <a:rPr>
                <a:solidFill>
                  <a:srgbClr val="06287E"/>
                </a:solidFill>
                <a:latin typeface="Courier"/>
              </a:rPr>
              <a:t>colnames</a:t>
            </a:r>
            <a:r>
              <a:rPr>
                <a:latin typeface="Courier"/>
              </a:rPr>
              <a:t>(er_30))</a:t>
            </a:r>
          </a:p>
          <a:p>
            <a:pPr lvl="0" indent="0">
              <a:buNone/>
            </a:pPr>
            <a:r>
              <a:rPr>
                <a:latin typeface="Courier"/>
              </a:rPr>
              <a:t>[1] 1 3 7 2 4 5 6</a:t>
            </a:r>
          </a:p>
          <a:p>
            <a:pPr lvl="0" indent="0">
              <a:buNone/>
            </a:pPr>
            <a:r>
              <a:rPr>
                <a:latin typeface="Courier"/>
              </a:rPr>
              <a:t>er_30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select</a:t>
            </a:r>
            <a:r>
              <a:rPr>
                <a:latin typeface="Courier"/>
              </a:rPr>
              <a:t>(</a:t>
            </a:r>
            <a:r>
              <a:rPr>
                <a:solidFill>
                  <a:srgbClr val="06287E"/>
                </a:solidFill>
                <a:latin typeface="Courier"/>
              </a:rPr>
              <a:t>order</a:t>
            </a:r>
            <a:r>
              <a:rPr>
                <a:latin typeface="Courier"/>
              </a:rPr>
              <a:t>(</a:t>
            </a:r>
            <a:r>
              <a:rPr>
                <a:solidFill>
                  <a:srgbClr val="06287E"/>
                </a:solidFill>
                <a:latin typeface="Courier"/>
              </a:rPr>
              <a:t>colnames</a:t>
            </a:r>
            <a:r>
              <a:rPr>
                <a:latin typeface="Courier"/>
              </a:rPr>
              <a:t>(er_30)))</a:t>
            </a:r>
          </a:p>
          <a:p>
            <a:pPr lvl="0" indent="0">
              <a:buNone/>
            </a:pPr>
            <a:r>
              <a:rPr>
                <a:latin typeface="Courier"/>
              </a:rPr>
              <a:t># A tibble: 30 × 7
   county     lower95cl newcol  rate upper95cl visits  year
   &lt;chr&gt;          &lt;dbl&gt;  &lt;dbl&gt; &lt;dbl&gt;     &lt;dbl&gt;  &lt;dbl&gt; &lt;dbl&gt;
 1 Garfield       NA     NA     NA        NA       NA  2018
 2 Chaffee        NA     NA     NA        NA       NA  2015
 3 Pueblo          9.54   7.22  15.9      22.2     26  2021
 4 Rio Grande      0      0      0         0        0  2019
 5 Lake            0      0      0         0        0  2014
 6 Chaffee        NA     NA     NA        NA       NA  2012
 7 Chaffee        NA     NA     NA        NA       NA  2017
 8 Teller          0      0      0         0        0  2016
 9 Prowers        NA     NA     NA        NA       NA  2012
10 Hinsdale        0      0      0         0        0  2012
# ℹ 20 more rows</a:t>
            </a:r>
          </a:p>
        </p:txBody>
      </p:sp>
    </p:spTree>
  </p:cSl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which()</a:t>
            </a:r>
            <a:r>
              <a:rPr/>
              <a:t> </a:t>
            </a:r>
            <a:r>
              <a:rPr/>
              <a:t>function</a:t>
            </a:r>
          </a:p>
        </p:txBody>
      </p:sp>
      <p:sp>
        <p:nvSpPr>
          <p:cNvPr id="3" name="Content Placeholder 2"/>
          <p:cNvSpPr>
            <a:spLocks noGrp="1"/>
          </p:cNvSpPr>
          <p:nvPr>
            <p:ph idx="1"/>
          </p:nvPr>
        </p:nvSpPr>
        <p:spPr/>
        <p:txBody>
          <a:bodyPr/>
          <a:lstStyle/>
          <a:p>
            <a:pPr lvl="0" marL="0" indent="0">
              <a:buNone/>
            </a:pPr>
            <a:r>
              <a:rPr/>
              <a:t>Instead of removing rows like filter, </a:t>
            </a:r>
            <a:r>
              <a:rPr>
                <a:latin typeface="Courier"/>
              </a:rPr>
              <a:t>which()</a:t>
            </a:r>
            <a:r>
              <a:rPr/>
              <a:t> simply shows where the values occur if they pass a specific condition. We will see that this can be helpful later when we want to select and filter in more complicated ways.</a:t>
            </a:r>
          </a:p>
          <a:p>
            <a:pPr lvl="0" indent="0">
              <a:buNone/>
            </a:pPr>
            <a:r>
              <a:rPr>
                <a:solidFill>
                  <a:srgbClr val="06287E"/>
                </a:solidFill>
                <a:latin typeface="Courier"/>
              </a:rPr>
              <a:t>which</a:t>
            </a:r>
            <a:r>
              <a:rPr>
                <a:latin typeface="Courier"/>
              </a:rPr>
              <a:t>(</a:t>
            </a:r>
            <a:r>
              <a:rPr>
                <a:solidFill>
                  <a:srgbClr val="06287E"/>
                </a:solidFill>
                <a:latin typeface="Courier"/>
              </a:rPr>
              <a:t>select</a:t>
            </a:r>
            <a:r>
              <a:rPr>
                <a:latin typeface="Courier"/>
              </a:rPr>
              <a:t>(er_30, year) </a:t>
            </a:r>
            <a:r>
              <a:rPr>
                <a:solidFill>
                  <a:srgbClr val="4070A0"/>
                </a:solidFill>
                <a:latin typeface="Courier"/>
              </a:rPr>
              <a:t>==</a:t>
            </a:r>
            <a:r>
              <a:rPr>
                <a:latin typeface="Courier"/>
              </a:rPr>
              <a:t> </a:t>
            </a:r>
            <a:r>
              <a:rPr>
                <a:solidFill>
                  <a:srgbClr val="40A070"/>
                </a:solidFill>
                <a:latin typeface="Courier"/>
              </a:rPr>
              <a:t>2012</a:t>
            </a:r>
            <a:r>
              <a:rPr>
                <a:latin typeface="Courier"/>
              </a:rPr>
              <a:t>)</a:t>
            </a:r>
          </a:p>
          <a:p>
            <a:pPr lvl="0" indent="0">
              <a:buNone/>
            </a:pPr>
            <a:r>
              <a:rPr>
                <a:latin typeface="Courier"/>
              </a:rPr>
              <a:t>[1]  6  9 10 25</a:t>
            </a:r>
          </a:p>
          <a:p>
            <a:pPr lvl="0" indent="0">
              <a:buNone/>
            </a:pPr>
            <a:r>
              <a:rPr>
                <a:solidFill>
                  <a:srgbClr val="06287E"/>
                </a:solidFill>
                <a:latin typeface="Courier"/>
              </a:rPr>
              <a:t>select</a:t>
            </a:r>
            <a:r>
              <a:rPr>
                <a:latin typeface="Courier"/>
              </a:rPr>
              <a:t>(er_30, year) </a:t>
            </a:r>
            <a:r>
              <a:rPr>
                <a:solidFill>
                  <a:srgbClr val="4070A0"/>
                </a:solidFill>
                <a:latin typeface="Courier"/>
              </a:rPr>
              <a:t>==</a:t>
            </a:r>
            <a:r>
              <a:rPr>
                <a:latin typeface="Courier"/>
              </a:rPr>
              <a:t> </a:t>
            </a:r>
            <a:r>
              <a:rPr>
                <a:solidFill>
                  <a:srgbClr val="40A070"/>
                </a:solidFill>
                <a:latin typeface="Courier"/>
              </a:rPr>
              <a:t>2012</a:t>
            </a:r>
            <a:r>
              <a:rPr>
                <a:latin typeface="Courier"/>
              </a:rPr>
              <a:t>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head</a:t>
            </a:r>
            <a:r>
              <a:rPr>
                <a:latin typeface="Courier"/>
              </a:rPr>
              <a:t>(</a:t>
            </a:r>
            <a:r>
              <a:rPr>
                <a:solidFill>
                  <a:srgbClr val="40A070"/>
                </a:solidFill>
                <a:latin typeface="Courier"/>
              </a:rPr>
              <a:t>10</a:t>
            </a:r>
            <a:r>
              <a:rPr>
                <a:latin typeface="Courier"/>
              </a:rPr>
              <a:t>)</a:t>
            </a:r>
          </a:p>
          <a:p>
            <a:pPr lvl="0" indent="0">
              <a:buNone/>
            </a:pPr>
            <a:r>
              <a:rPr>
                <a:latin typeface="Courier"/>
              </a:rPr>
              <a:t>       year
 [1,] FALSE
 [2,] FALSE
 [3,] FALSE
 [4,] FALSE
 [5,] FALSE
 [6,]  TRUE
 [7,] FALSE
 [8,] FALSE
 [9,]  TRUE
[10,]  TRUE
[11,] FALSE
[12,] FALSE
[13,] FALSE
[14,] FALSE
[15,] FALSE
[16,] FALSE
[17,] FALSE
[18,] FALSE
[19,] FALSE
[20,] FALSE
[21,] FALSE
[22,] FALSE
[23,] FALSE
[24,] FALSE
[25,]  TRUE
[26,] FALSE
[27,] FALSE
[28,] FALSE
[29,] FALSE
[30,] FALSE</a:t>
            </a:r>
          </a:p>
        </p:txBody>
      </p:sp>
    </p:spTree>
  </p:cSl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Remove</a:t>
            </a:r>
            <a:r>
              <a:rPr/>
              <a:t> </a:t>
            </a:r>
            <a:r>
              <a:rPr/>
              <a:t>a</a:t>
            </a:r>
            <a:r>
              <a:rPr/>
              <a:t> </a:t>
            </a:r>
            <a:r>
              <a:rPr/>
              <a:t>column</a:t>
            </a:r>
            <a:r>
              <a:rPr/>
              <a:t> </a:t>
            </a:r>
            <a:r>
              <a:rPr/>
              <a:t>in</a:t>
            </a:r>
            <a:r>
              <a:rPr/>
              <a:t> </a:t>
            </a:r>
            <a:r>
              <a:rPr/>
              <a:t>base</a:t>
            </a:r>
            <a:r>
              <a:rPr/>
              <a:t> </a:t>
            </a:r>
            <a:r>
              <a:rPr/>
              <a:t>R</a:t>
            </a:r>
          </a:p>
        </p:txBody>
      </p:sp>
      <p:sp>
        <p:nvSpPr>
          <p:cNvPr id="3" name="Content Placeholder 2"/>
          <p:cNvSpPr>
            <a:spLocks noGrp="1"/>
          </p:cNvSpPr>
          <p:nvPr>
            <p:ph idx="1"/>
          </p:nvPr>
        </p:nvSpPr>
        <p:spPr/>
        <p:txBody>
          <a:bodyPr/>
          <a:lstStyle/>
          <a:p>
            <a:pPr lvl="0" indent="0">
              <a:buNone/>
            </a:pPr>
            <a:r>
              <a:rPr>
                <a:latin typeface="Courier"/>
              </a:rPr>
              <a:t>er_30</a:t>
            </a:r>
            <a:r>
              <a:rPr>
                <a:solidFill>
                  <a:srgbClr val="4070A0"/>
                </a:solidFill>
                <a:latin typeface="Courier"/>
              </a:rPr>
              <a:t>$</a:t>
            </a:r>
            <a:r>
              <a:rPr>
                <a:latin typeface="Courier"/>
              </a:rPr>
              <a:t>year </a:t>
            </a:r>
            <a:r>
              <a:rPr>
                <a:solidFill>
                  <a:srgbClr val="007020"/>
                </a:solidFill>
                <a:latin typeface="Courier"/>
              </a:rPr>
              <a:t>&lt;-</a:t>
            </a:r>
            <a:r>
              <a:rPr>
                <a:latin typeface="Courier"/>
              </a:rPr>
              <a:t> </a:t>
            </a:r>
            <a:r>
              <a:rPr>
                <a:solidFill>
                  <a:srgbClr val="880000"/>
                </a:solidFill>
                <a:latin typeface="Courier"/>
              </a:rPr>
              <a:t>NULL</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Getting</a:t>
            </a:r>
            <a:r>
              <a:rPr/>
              <a:t> </a:t>
            </a:r>
            <a:r>
              <a:rPr/>
              <a:t>data</a:t>
            </a:r>
            <a:r>
              <a:rPr/>
              <a:t> </a:t>
            </a:r>
            <a:r>
              <a:rPr/>
              <a:t>to</a:t>
            </a:r>
            <a:r>
              <a:rPr/>
              <a:t> </a:t>
            </a:r>
            <a:r>
              <a:rPr/>
              <a:t>work</a:t>
            </a:r>
            <a:r>
              <a:rPr/>
              <a:t> </a:t>
            </a:r>
            <a:r>
              <a:rPr/>
              <a:t>with</a:t>
            </a:r>
          </a:p>
        </p:txBody>
      </p:sp>
      <p:sp>
        <p:nvSpPr>
          <p:cNvPr id="3" name="Content Placeholder 2"/>
          <p:cNvSpPr>
            <a:spLocks noGrp="1"/>
          </p:cNvSpPr>
          <p:nvPr>
            <p:ph idx="1"/>
          </p:nvPr>
        </p:nvSpPr>
        <p:spPr/>
        <p:txBody>
          <a:bodyPr/>
          <a:lstStyle/>
          <a:p>
            <a:pPr lvl="0" marL="0" indent="0">
              <a:buNone/>
            </a:pPr>
            <a:r>
              <a:rPr/>
              <a:t>We will work with data called </a:t>
            </a:r>
            <a:r>
              <a:rPr>
                <a:latin typeface="Courier"/>
              </a:rPr>
              <a:t>er</a:t>
            </a:r>
            <a:r>
              <a:rPr/>
              <a:t> about heat-related ER visits between 2011 and 2022, as reported by the state of Colorado, specifically made available by the Colorado Environmental Public Health Tracking program website. Full dataset available at </a:t>
            </a:r>
            <a:r>
              <a:rPr>
                <a:hlinkClick r:id="rId2"/>
              </a:rPr>
              <a:t>https://coepht.colorado.gov/heat-related-illness</a:t>
            </a:r>
            <a:r>
              <a:rPr/>
              <a:t>.</a:t>
            </a:r>
          </a:p>
          <a:p>
            <a:pPr lvl="0" indent="0">
              <a:buNone/>
            </a:pPr>
            <a:r>
              <a:rPr>
                <a:latin typeface="Courier"/>
              </a:rPr>
              <a:t>er </a:t>
            </a:r>
            <a:r>
              <a:rPr>
                <a:solidFill>
                  <a:srgbClr val="007020"/>
                </a:solidFill>
                <a:latin typeface="Courier"/>
              </a:rPr>
              <a:t>&lt;-</a:t>
            </a:r>
            <a:r>
              <a:rPr>
                <a:latin typeface="Courier"/>
              </a:rPr>
              <a:t> </a:t>
            </a:r>
            <a:br/>
            <a:r>
              <a:rPr>
                <a:latin typeface="Courier"/>
              </a:rPr>
              <a:t>  </a:t>
            </a:r>
            <a:r>
              <a:rPr>
                <a:solidFill>
                  <a:srgbClr val="06287E"/>
                </a:solidFill>
                <a:latin typeface="Courier"/>
              </a:rPr>
              <a:t>read_csv</a:t>
            </a:r>
            <a:r>
              <a:rPr>
                <a:latin typeface="Courier"/>
              </a:rPr>
              <a:t>(</a:t>
            </a:r>
            <a:r>
              <a:rPr>
                <a:solidFill>
                  <a:srgbClr val="4070A0"/>
                </a:solidFill>
                <a:latin typeface="Courier"/>
              </a:rPr>
              <a:t>"https://daseh.org/data/CO_ER_heat_visits.csv"</a:t>
            </a:r>
            <a:r>
              <a:rPr>
                <a:latin typeface="Courier"/>
              </a:rPr>
              <a:t>)</a:t>
            </a:r>
          </a:p>
          <a:p>
            <a:pPr lvl="0" indent="0">
              <a:buNone/>
            </a:pPr>
            <a:r>
              <a:rPr>
                <a:latin typeface="Courier"/>
              </a:rPr>
              <a:t>Rows: 768 Columns: 6
── Column specification ────────────────────────────────────────────────────────
Delimiter: ","
chr (1): county
dbl (5): rate, lower95cl, upper95cl, visits, year
ℹ Use `spec()` to retrieve the full column specification for this data.
ℹ Specify the column types or set `show_col_types = FALSE` to quiet this message.</a:t>
            </a:r>
          </a:p>
        </p:txBody>
      </p:sp>
    </p:spTree>
  </p:cSl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Renaming</a:t>
            </a:r>
            <a:r>
              <a:rPr/>
              <a:t> </a:t>
            </a:r>
            <a:r>
              <a:rPr/>
              <a:t>Columns</a:t>
            </a:r>
            <a:r>
              <a:rPr/>
              <a:t> </a:t>
            </a:r>
            <a:r>
              <a:rPr/>
              <a:t>of</a:t>
            </a:r>
            <a:r>
              <a:rPr/>
              <a:t> </a:t>
            </a:r>
            <a:r>
              <a:rPr/>
              <a:t>a</a:t>
            </a:r>
            <a:r>
              <a:rPr/>
              <a:t> </a:t>
            </a:r>
            <a:r>
              <a:rPr/>
              <a:t>data</a:t>
            </a:r>
            <a:r>
              <a:rPr/>
              <a:t> </a:t>
            </a:r>
            <a:r>
              <a:rPr/>
              <a:t>frame:</a:t>
            </a:r>
            <a:r>
              <a:rPr/>
              <a:t> </a:t>
            </a:r>
            <a:r>
              <a:rPr/>
              <a:t>base</a:t>
            </a:r>
            <a:r>
              <a:rPr/>
              <a:t> </a:t>
            </a:r>
            <a:r>
              <a:rPr/>
              <a:t>R</a:t>
            </a:r>
          </a:p>
        </p:txBody>
      </p:sp>
      <p:sp>
        <p:nvSpPr>
          <p:cNvPr id="3" name="Content Placeholder 2"/>
          <p:cNvSpPr>
            <a:spLocks noGrp="1"/>
          </p:cNvSpPr>
          <p:nvPr>
            <p:ph idx="1"/>
          </p:nvPr>
        </p:nvSpPr>
        <p:spPr/>
        <p:txBody>
          <a:bodyPr/>
          <a:lstStyle/>
          <a:p>
            <a:pPr lvl="0" marL="0" indent="0">
              <a:buNone/>
            </a:pPr>
            <a:r>
              <a:rPr/>
              <a:t>We can use the </a:t>
            </a:r>
            <a:r>
              <a:rPr>
                <a:latin typeface="Courier"/>
              </a:rPr>
              <a:t>colnames</a:t>
            </a:r>
            <a:r>
              <a:rPr/>
              <a:t> function to extract and/or directly reassign column names of </a:t>
            </a:r>
            <a:r>
              <a:rPr>
                <a:latin typeface="Courier"/>
              </a:rPr>
              <a:t>df</a:t>
            </a:r>
            <a:r>
              <a:rPr/>
              <a:t>:</a:t>
            </a:r>
          </a:p>
          <a:p>
            <a:pPr lvl="0" indent="0">
              <a:buNone/>
            </a:pPr>
            <a:r>
              <a:rPr>
                <a:solidFill>
                  <a:srgbClr val="06287E"/>
                </a:solidFill>
                <a:latin typeface="Courier"/>
              </a:rPr>
              <a:t>colnames</a:t>
            </a:r>
            <a:r>
              <a:rPr>
                <a:latin typeface="Courier"/>
              </a:rPr>
              <a:t>(er_30) </a:t>
            </a:r>
            <a:r>
              <a:rPr i="1">
                <a:solidFill>
                  <a:srgbClr val="60A0B0"/>
                </a:solidFill>
                <a:latin typeface="Courier"/>
              </a:rPr>
              <a:t># just prints</a:t>
            </a:r>
          </a:p>
          <a:p>
            <a:pPr lvl="0" indent="0">
              <a:buNone/>
            </a:pPr>
            <a:r>
              <a:rPr>
                <a:latin typeface="Courier"/>
              </a:rPr>
              <a:t>[1] "county"    "rate"      "lower95cl" "upper95cl" "visits"    "year"     
[7] "newcol"   </a:t>
            </a:r>
          </a:p>
          <a:p>
            <a:pPr lvl="0" indent="0">
              <a:buNone/>
            </a:pPr>
            <a:r>
              <a:rPr>
                <a:solidFill>
                  <a:srgbClr val="06287E"/>
                </a:solidFill>
                <a:latin typeface="Courier"/>
              </a:rPr>
              <a:t>colnames</a:t>
            </a:r>
            <a:r>
              <a:rPr>
                <a:latin typeface="Courier"/>
              </a:rPr>
              <a:t>(er_30)[</a:t>
            </a:r>
            <a:r>
              <a:rPr>
                <a:solidFill>
                  <a:srgbClr val="40A070"/>
                </a:solidFill>
                <a:latin typeface="Courier"/>
              </a:rPr>
              <a:t>1</a:t>
            </a:r>
            <a:r>
              <a:rPr>
                <a:solidFill>
                  <a:srgbClr val="4070A0"/>
                </a:solidFill>
                <a:latin typeface="Courier"/>
              </a:rPr>
              <a:t>:</a:t>
            </a:r>
            <a:r>
              <a:rPr>
                <a:solidFill>
                  <a:srgbClr val="40A070"/>
                </a:solidFill>
                <a:latin typeface="Courier"/>
              </a:rPr>
              <a:t>2</a:t>
            </a:r>
            <a:r>
              <a:rPr>
                <a:latin typeface="Courier"/>
              </a:rPr>
              <a:t>] </a:t>
            </a:r>
            <a:r>
              <a:rPr>
                <a:solidFill>
                  <a:srgbClr val="007020"/>
                </a:solidFill>
                <a:latin typeface="Courier"/>
              </a:rPr>
              <a:t>&lt;-</a:t>
            </a:r>
            <a:r>
              <a:rPr>
                <a:latin typeface="Courier"/>
              </a:rPr>
              <a:t> </a:t>
            </a:r>
            <a:r>
              <a:rPr>
                <a:solidFill>
                  <a:srgbClr val="06287E"/>
                </a:solidFill>
                <a:latin typeface="Courier"/>
              </a:rPr>
              <a:t>c</a:t>
            </a:r>
            <a:r>
              <a:rPr>
                <a:latin typeface="Courier"/>
              </a:rPr>
              <a:t>(</a:t>
            </a:r>
            <a:r>
              <a:rPr>
                <a:solidFill>
                  <a:srgbClr val="4070A0"/>
                </a:solidFill>
                <a:latin typeface="Courier"/>
              </a:rPr>
              <a:t>"County"</a:t>
            </a:r>
            <a:r>
              <a:rPr>
                <a:latin typeface="Courier"/>
              </a:rPr>
              <a:t>, </a:t>
            </a:r>
            <a:r>
              <a:rPr>
                <a:solidFill>
                  <a:srgbClr val="4070A0"/>
                </a:solidFill>
                <a:latin typeface="Courier"/>
              </a:rPr>
              <a:t>"Rate"</a:t>
            </a:r>
            <a:r>
              <a:rPr>
                <a:latin typeface="Courier"/>
              </a:rPr>
              <a:t>) </a:t>
            </a:r>
            <a:r>
              <a:rPr i="1">
                <a:solidFill>
                  <a:srgbClr val="60A0B0"/>
                </a:solidFill>
                <a:latin typeface="Courier"/>
              </a:rPr>
              <a:t># reassigns</a:t>
            </a:r>
            <a:br/>
            <a:r>
              <a:rPr>
                <a:solidFill>
                  <a:srgbClr val="06287E"/>
                </a:solidFill>
                <a:latin typeface="Courier"/>
              </a:rPr>
              <a:t>head</a:t>
            </a:r>
            <a:r>
              <a:rPr>
                <a:latin typeface="Courier"/>
              </a:rPr>
              <a:t>(er_30)</a:t>
            </a:r>
          </a:p>
          <a:p>
            <a:pPr lvl="0" indent="0">
              <a:buNone/>
            </a:pPr>
            <a:r>
              <a:rPr>
                <a:latin typeface="Courier"/>
              </a:rPr>
              <a:t># A tibble: 6 × 7
  County      Rate lower95cl upper95cl visits  year newcol
  &lt;chr&gt;      &lt;dbl&gt;     &lt;dbl&gt;     &lt;dbl&gt;  &lt;dbl&gt; &lt;dbl&gt;  &lt;dbl&gt;
1 Garfield    NA       NA         NA       NA  2018  NA   
2 Chaffee     NA       NA         NA       NA  2015  NA   
3 Pueblo      15.9      9.54      22.2     26  2021   7.22
4 Rio Grande   0        0          0        0  2019   0   
5 Lake         0        0          0        0  2014   0   
6 Chaffee     NA       NA         NA       NA  2012  NA   </a:t>
            </a:r>
          </a:p>
        </p:txBody>
      </p:sp>
    </p:spTree>
  </p:cSl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with</a:t>
            </a:r>
            <a:r>
              <a:rPr/>
              <a:t> </a:t>
            </a:r>
            <a:r>
              <a:rPr/>
              <a:t>indices:</a:t>
            </a:r>
          </a:p>
        </p:txBody>
      </p:sp>
      <p:sp>
        <p:nvSpPr>
          <p:cNvPr id="3" name="Content Placeholder 2"/>
          <p:cNvSpPr>
            <a:spLocks noGrp="1"/>
          </p:cNvSpPr>
          <p:nvPr>
            <p:ph idx="1"/>
          </p:nvPr>
        </p:nvSpPr>
        <p:spPr/>
        <p:txBody>
          <a:bodyPr/>
          <a:lstStyle/>
          <a:p>
            <a:pPr lvl="0" marL="0" indent="0">
              <a:buNone/>
            </a:pPr>
            <a:r>
              <a:rPr/>
              <a:t>Let’s select </a:t>
            </a:r>
            <a:r>
              <a:rPr b="1"/>
              <a:t>rows</a:t>
            </a:r>
            <a:r>
              <a:rPr/>
              <a:t> 1 and 3 from </a:t>
            </a:r>
            <a:r>
              <a:rPr>
                <a:latin typeface="Courier"/>
              </a:rPr>
              <a:t>df</a:t>
            </a:r>
            <a:r>
              <a:rPr/>
              <a:t> using brackets:</a:t>
            </a:r>
          </a:p>
          <a:p>
            <a:pPr lvl="0" indent="0">
              <a:buNone/>
            </a:pPr>
            <a:r>
              <a:rPr>
                <a:latin typeface="Courier"/>
              </a:rPr>
              <a:t>er_30[ </a:t>
            </a:r>
            <a:r>
              <a:rPr>
                <a:solidFill>
                  <a:srgbClr val="06287E"/>
                </a:solidFill>
                <a:latin typeface="Courier"/>
              </a:rPr>
              <a:t>c</a:t>
            </a:r>
            <a:r>
              <a:rPr>
                <a:latin typeface="Courier"/>
              </a:rPr>
              <a:t>(</a:t>
            </a:r>
            <a:r>
              <a:rPr>
                <a:solidFill>
                  <a:srgbClr val="40A070"/>
                </a:solidFill>
                <a:latin typeface="Courier"/>
              </a:rPr>
              <a:t>1</a:t>
            </a:r>
            <a:r>
              <a:rPr>
                <a:latin typeface="Courier"/>
              </a:rPr>
              <a:t>, </a:t>
            </a:r>
            <a:r>
              <a:rPr>
                <a:solidFill>
                  <a:srgbClr val="40A070"/>
                </a:solidFill>
                <a:latin typeface="Courier"/>
              </a:rPr>
              <a:t>3</a:t>
            </a:r>
            <a:r>
              <a:rPr>
                <a:latin typeface="Courier"/>
              </a:rPr>
              <a:t>), ]</a:t>
            </a:r>
          </a:p>
          <a:p>
            <a:pPr lvl="0" indent="0">
              <a:buNone/>
            </a:pPr>
            <a:r>
              <a:rPr>
                <a:latin typeface="Courier"/>
              </a:rPr>
              <a:t># A tibble: 2 × 7
  County    Rate lower95cl upper95cl visits  year newcol
  &lt;chr&gt;    &lt;dbl&gt;     &lt;dbl&gt;     &lt;dbl&gt;  &lt;dbl&gt; &lt;dbl&gt;  &lt;dbl&gt;
1 Garfield  NA       NA         NA       NA  2018  NA   
2 Pueblo    15.9      9.54      22.2     26  2021   7.22</a:t>
            </a:r>
          </a:p>
        </p:txBody>
      </p:sp>
    </p:spTree>
  </p:cSl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columns</a:t>
            </a:r>
            <a:r>
              <a:rPr/>
              <a:t> </a:t>
            </a:r>
            <a:r>
              <a:rPr/>
              <a:t>of</a:t>
            </a:r>
            <a:r>
              <a:rPr/>
              <a:t> </a:t>
            </a:r>
            <a:r>
              <a:rPr/>
              <a:t>a</a:t>
            </a:r>
            <a:r>
              <a:rPr/>
              <a:t> </a:t>
            </a:r>
            <a:r>
              <a:rPr/>
              <a:t>data</a:t>
            </a:r>
            <a:r>
              <a:rPr/>
              <a:t> </a:t>
            </a:r>
            <a:r>
              <a:rPr/>
              <a:t>frame:</a:t>
            </a:r>
          </a:p>
        </p:txBody>
      </p:sp>
      <p:sp>
        <p:nvSpPr>
          <p:cNvPr id="3" name="Content Placeholder 2"/>
          <p:cNvSpPr>
            <a:spLocks noGrp="1"/>
          </p:cNvSpPr>
          <p:nvPr>
            <p:ph idx="1"/>
          </p:nvPr>
        </p:nvSpPr>
        <p:spPr/>
        <p:txBody>
          <a:bodyPr/>
          <a:lstStyle/>
          <a:p>
            <a:pPr lvl="0" marL="0" indent="0">
              <a:buNone/>
            </a:pPr>
            <a:r>
              <a:rPr/>
              <a:t>We can also subset a data frame using the bracket </a:t>
            </a:r>
            <a:r>
              <a:rPr>
                <a:latin typeface="Courier"/>
              </a:rPr>
              <a:t>[, ]</a:t>
            </a:r>
            <a:r>
              <a:rPr/>
              <a:t> subsetting.</a:t>
            </a:r>
          </a:p>
          <a:p>
            <a:pPr lvl="0" marL="0" indent="0">
              <a:buNone/>
            </a:pPr>
            <a:r>
              <a:rPr/>
              <a:t>For data frames and matrices (2-dimensional objects), the brackets are </a:t>
            </a:r>
            <a:r>
              <a:rPr>
                <a:latin typeface="Courier"/>
              </a:rPr>
              <a:t>[rows, columns]</a:t>
            </a:r>
            <a:r>
              <a:rPr/>
              <a:t> subsetting. We can grab the </a:t>
            </a:r>
            <a:r>
              <a:rPr>
                <a:latin typeface="Courier"/>
              </a:rPr>
              <a:t>x</a:t>
            </a:r>
            <a:r>
              <a:rPr/>
              <a:t> column using the index of the column or the column name (“</a:t>
            </a:r>
            <a:r>
              <a:rPr>
                <a:latin typeface="Courier"/>
              </a:rPr>
              <a:t>year</a:t>
            </a:r>
            <a:r>
              <a:rPr/>
              <a:t>”)</a:t>
            </a:r>
          </a:p>
          <a:p>
            <a:pPr lvl="0" indent="0">
              <a:buNone/>
            </a:pPr>
            <a:r>
              <a:rPr>
                <a:latin typeface="Courier"/>
              </a:rPr>
              <a:t>er_30[, </a:t>
            </a:r>
            <a:r>
              <a:rPr>
                <a:solidFill>
                  <a:srgbClr val="40A070"/>
                </a:solidFill>
                <a:latin typeface="Courier"/>
              </a:rPr>
              <a:t>6</a:t>
            </a:r>
            <a:r>
              <a:rPr>
                <a:latin typeface="Courier"/>
              </a:rPr>
              <a:t>]</a:t>
            </a:r>
          </a:p>
          <a:p>
            <a:pPr lvl="0" indent="0">
              <a:buNone/>
            </a:pPr>
            <a:r>
              <a:rPr>
                <a:latin typeface="Courier"/>
              </a:rPr>
              <a:t># A tibble: 30 × 1
    year
   &lt;dbl&gt;
 1  2018
 2  2015
 3  2021
 4  2019
 5  2014
 6  2012
 7  2017
 8  2016
 9  2012
10  2012
# ℹ 20 more rows</a:t>
            </a:r>
          </a:p>
          <a:p>
            <a:pPr lvl="0" indent="0">
              <a:buNone/>
            </a:pPr>
            <a:r>
              <a:rPr>
                <a:latin typeface="Courier"/>
              </a:rPr>
              <a:t>er_30[, </a:t>
            </a:r>
            <a:r>
              <a:rPr>
                <a:solidFill>
                  <a:srgbClr val="4070A0"/>
                </a:solidFill>
                <a:latin typeface="Courier"/>
              </a:rPr>
              <a:t>"year"</a:t>
            </a:r>
            <a:r>
              <a:rPr>
                <a:latin typeface="Courier"/>
              </a:rPr>
              <a:t>]</a:t>
            </a:r>
          </a:p>
          <a:p>
            <a:pPr lvl="0" indent="0">
              <a:buNone/>
            </a:pPr>
            <a:r>
              <a:rPr>
                <a:latin typeface="Courier"/>
              </a:rPr>
              <a:t># A tibble: 30 × 1
    year
   &lt;dbl&gt;
 1  2018
 2  2015
 3  2021
 4  2019
 5  2014
 6  2012
 7  2017
 8  2016
 9  2012
10  2012
# ℹ 20 more rows</a:t>
            </a:r>
          </a:p>
        </p:txBody>
      </p:sp>
    </p:spTree>
  </p:cSl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columns</a:t>
            </a:r>
            <a:r>
              <a:rPr/>
              <a:t> </a:t>
            </a:r>
            <a:r>
              <a:rPr/>
              <a:t>of</a:t>
            </a:r>
            <a:r>
              <a:rPr/>
              <a:t> </a:t>
            </a:r>
            <a:r>
              <a:rPr/>
              <a:t>a</a:t>
            </a:r>
            <a:r>
              <a:rPr/>
              <a:t> </a:t>
            </a:r>
            <a:r>
              <a:rPr/>
              <a:t>data</a:t>
            </a:r>
            <a:r>
              <a:rPr/>
              <a:t> </a:t>
            </a:r>
            <a:r>
              <a:rPr/>
              <a:t>frame:</a:t>
            </a:r>
          </a:p>
        </p:txBody>
      </p:sp>
      <p:sp>
        <p:nvSpPr>
          <p:cNvPr id="3" name="Content Placeholder 2"/>
          <p:cNvSpPr>
            <a:spLocks noGrp="1"/>
          </p:cNvSpPr>
          <p:nvPr>
            <p:ph idx="1"/>
          </p:nvPr>
        </p:nvSpPr>
        <p:spPr/>
        <p:txBody>
          <a:bodyPr/>
          <a:lstStyle/>
          <a:p>
            <a:pPr lvl="0" marL="0" indent="0">
              <a:buNone/>
            </a:pPr>
            <a:r>
              <a:rPr/>
              <a:t>We can select multiple columns using multiple column names:</a:t>
            </a:r>
          </a:p>
          <a:p>
            <a:pPr lvl="0" indent="0">
              <a:buNone/>
            </a:pPr>
            <a:r>
              <a:rPr>
                <a:latin typeface="Courier"/>
              </a:rPr>
              <a:t>er_30[, </a:t>
            </a:r>
            <a:r>
              <a:rPr>
                <a:solidFill>
                  <a:srgbClr val="06287E"/>
                </a:solidFill>
                <a:latin typeface="Courier"/>
              </a:rPr>
              <a:t>c</a:t>
            </a:r>
            <a:r>
              <a:rPr>
                <a:latin typeface="Courier"/>
              </a:rPr>
              <a:t>(</a:t>
            </a:r>
            <a:r>
              <a:rPr>
                <a:solidFill>
                  <a:srgbClr val="4070A0"/>
                </a:solidFill>
                <a:latin typeface="Courier"/>
              </a:rPr>
              <a:t>"County"</a:t>
            </a:r>
            <a:r>
              <a:rPr>
                <a:latin typeface="Courier"/>
              </a:rPr>
              <a:t>, </a:t>
            </a:r>
            <a:r>
              <a:rPr>
                <a:solidFill>
                  <a:srgbClr val="4070A0"/>
                </a:solidFill>
                <a:latin typeface="Courier"/>
              </a:rPr>
              <a:t>"Rate"</a:t>
            </a:r>
            <a:r>
              <a:rPr>
                <a:latin typeface="Courier"/>
              </a:rPr>
              <a:t>)]</a:t>
            </a:r>
          </a:p>
          <a:p>
            <a:pPr lvl="0" indent="0">
              <a:buNone/>
            </a:pPr>
            <a:r>
              <a:rPr>
                <a:latin typeface="Courier"/>
              </a:rPr>
              <a:t># A tibble: 30 × 2
   County      Rate
   &lt;chr&gt;      &lt;dbl&gt;
 1 Garfield    NA  
 2 Chaffee     NA  
 3 Pueblo      15.9
 4 Rio Grande   0  
 5 Lake         0  
 6 Chaffee     NA  
 7 Chaffee     NA  
 8 Teller       0  
 9 Prowers     NA  
10 Hinsdale     0  
# ℹ 20 more rows</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Checking</a:t>
            </a:r>
            <a:r>
              <a:rPr/>
              <a:t> </a:t>
            </a:r>
            <a:r>
              <a:rPr/>
              <a:t>the</a:t>
            </a:r>
            <a:r>
              <a:rPr/>
              <a:t> </a:t>
            </a:r>
            <a:r>
              <a:rPr/>
              <a:t>data</a:t>
            </a:r>
            <a:r>
              <a:rPr/>
              <a:t> </a:t>
            </a:r>
            <a:r>
              <a:rPr>
                <a:latin typeface="Courier"/>
              </a:rPr>
              <a:t>dim()</a:t>
            </a:r>
          </a:p>
        </p:txBody>
      </p:sp>
      <p:sp>
        <p:nvSpPr>
          <p:cNvPr id="3" name="Content Placeholder 2"/>
          <p:cNvSpPr>
            <a:spLocks noGrp="1"/>
          </p:cNvSpPr>
          <p:nvPr>
            <p:ph idx="1"/>
          </p:nvPr>
        </p:nvSpPr>
        <p:spPr/>
        <p:txBody>
          <a:bodyPr/>
          <a:lstStyle/>
          <a:p>
            <a:pPr lvl="0" marL="0" indent="0">
              <a:buNone/>
            </a:pPr>
            <a:r>
              <a:rPr/>
              <a:t>The </a:t>
            </a:r>
            <a:r>
              <a:rPr>
                <a:latin typeface="Courier"/>
              </a:rPr>
              <a:t>dim()</a:t>
            </a:r>
            <a:r>
              <a:rPr/>
              <a:t>, </a:t>
            </a:r>
            <a:r>
              <a:rPr>
                <a:latin typeface="Courier"/>
              </a:rPr>
              <a:t>nrow()</a:t>
            </a:r>
            <a:r>
              <a:rPr/>
              <a:t>, and </a:t>
            </a:r>
            <a:r>
              <a:rPr>
                <a:latin typeface="Courier"/>
              </a:rPr>
              <a:t>ncol()</a:t>
            </a:r>
            <a:r>
              <a:rPr/>
              <a:t> functions are good options to check the dimensions of your data before moving forward.</a:t>
            </a:r>
          </a:p>
          <a:p>
            <a:pPr lvl="0" indent="0">
              <a:buNone/>
            </a:pPr>
            <a:r>
              <a:rPr>
                <a:solidFill>
                  <a:srgbClr val="06287E"/>
                </a:solidFill>
                <a:latin typeface="Courier"/>
              </a:rPr>
              <a:t>dim</a:t>
            </a:r>
            <a:r>
              <a:rPr>
                <a:latin typeface="Courier"/>
              </a:rPr>
              <a:t>(er) </a:t>
            </a:r>
            <a:r>
              <a:rPr i="1">
                <a:solidFill>
                  <a:srgbClr val="60A0B0"/>
                </a:solidFill>
                <a:latin typeface="Courier"/>
              </a:rPr>
              <a:t># rows, columns</a:t>
            </a:r>
          </a:p>
          <a:p>
            <a:pPr lvl="0" indent="0">
              <a:buNone/>
            </a:pPr>
            <a:r>
              <a:rPr>
                <a:latin typeface="Courier"/>
              </a:rPr>
              <a:t>[1] 768   6</a:t>
            </a:r>
          </a:p>
          <a:p>
            <a:pPr lvl="0" indent="0">
              <a:buNone/>
            </a:pPr>
            <a:r>
              <a:rPr>
                <a:solidFill>
                  <a:srgbClr val="06287E"/>
                </a:solidFill>
                <a:latin typeface="Courier"/>
              </a:rPr>
              <a:t>nrow</a:t>
            </a:r>
            <a:r>
              <a:rPr>
                <a:latin typeface="Courier"/>
              </a:rPr>
              <a:t>(er) </a:t>
            </a:r>
            <a:r>
              <a:rPr i="1">
                <a:solidFill>
                  <a:srgbClr val="60A0B0"/>
                </a:solidFill>
                <a:latin typeface="Courier"/>
              </a:rPr>
              <a:t># number of rows</a:t>
            </a:r>
          </a:p>
          <a:p>
            <a:pPr lvl="0" indent="0">
              <a:buNone/>
            </a:pPr>
            <a:r>
              <a:rPr>
                <a:latin typeface="Courier"/>
              </a:rPr>
              <a:t>[1] 768</a:t>
            </a:r>
          </a:p>
          <a:p>
            <a:pPr lvl="0" indent="0">
              <a:buNone/>
            </a:pPr>
            <a:r>
              <a:rPr>
                <a:solidFill>
                  <a:srgbClr val="06287E"/>
                </a:solidFill>
                <a:latin typeface="Courier"/>
              </a:rPr>
              <a:t>ncol</a:t>
            </a:r>
            <a:r>
              <a:rPr>
                <a:latin typeface="Courier"/>
              </a:rPr>
              <a:t>(er) </a:t>
            </a:r>
            <a:r>
              <a:rPr i="1">
                <a:solidFill>
                  <a:srgbClr val="60A0B0"/>
                </a:solidFill>
                <a:latin typeface="Courier"/>
              </a:rPr>
              <a:t># number of columns</a:t>
            </a:r>
          </a:p>
          <a:p>
            <a:pPr lvl="0" indent="0">
              <a:buNone/>
            </a:pPr>
            <a:r>
              <a:rPr>
                <a:latin typeface="Courier"/>
              </a:rPr>
              <a:t>[1] 6</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Checking</a:t>
            </a:r>
            <a:r>
              <a:rPr/>
              <a:t> </a:t>
            </a:r>
            <a:r>
              <a:rPr/>
              <a:t>the</a:t>
            </a:r>
            <a:r>
              <a:rPr/>
              <a:t> </a:t>
            </a:r>
            <a:r>
              <a:rPr/>
              <a:t>data:</a:t>
            </a:r>
            <a:r>
              <a:rPr/>
              <a:t> </a:t>
            </a:r>
            <a:r>
              <a:rPr>
                <a:latin typeface="Courier"/>
              </a:rPr>
              <a:t>glimpse()</a:t>
            </a:r>
          </a:p>
        </p:txBody>
      </p:sp>
      <p:sp>
        <p:nvSpPr>
          <p:cNvPr id="3" name="Content Placeholder 2"/>
          <p:cNvSpPr>
            <a:spLocks noGrp="1"/>
          </p:cNvSpPr>
          <p:nvPr>
            <p:ph idx="1"/>
          </p:nvPr>
        </p:nvSpPr>
        <p:spPr/>
        <p:txBody>
          <a:bodyPr/>
          <a:lstStyle/>
          <a:p>
            <a:pPr lvl="0" marL="0" indent="0">
              <a:buNone/>
            </a:pPr>
            <a:r>
              <a:rPr/>
              <a:t>In addition to </a:t>
            </a:r>
            <a:r>
              <a:rPr>
                <a:latin typeface="Courier"/>
              </a:rPr>
              <a:t>head()</a:t>
            </a:r>
            <a:r>
              <a:rPr/>
              <a:t> and </a:t>
            </a:r>
            <a:r>
              <a:rPr>
                <a:latin typeface="Courier"/>
              </a:rPr>
              <a:t>tail()</a:t>
            </a:r>
            <a:r>
              <a:rPr/>
              <a:t>, the </a:t>
            </a:r>
            <a:r>
              <a:rPr>
                <a:latin typeface="Courier"/>
              </a:rPr>
              <a:t>glimpse()</a:t>
            </a:r>
            <a:r>
              <a:rPr/>
              <a:t>function of the </a:t>
            </a:r>
            <a:r>
              <a:rPr>
                <a:latin typeface="Courier"/>
              </a:rPr>
              <a:t>dplyr</a:t>
            </a:r>
            <a:r>
              <a:rPr/>
              <a:t> package is another great function to look at your data.</a:t>
            </a:r>
          </a:p>
          <a:p>
            <a:pPr lvl="0" indent="0">
              <a:buNone/>
            </a:pPr>
            <a:r>
              <a:rPr>
                <a:solidFill>
                  <a:srgbClr val="06287E"/>
                </a:solidFill>
                <a:latin typeface="Courier"/>
              </a:rPr>
              <a:t>glimpse</a:t>
            </a:r>
            <a:r>
              <a:rPr>
                <a:latin typeface="Courier"/>
              </a:rPr>
              <a:t>(er)</a:t>
            </a:r>
          </a:p>
          <a:p>
            <a:pPr lvl="0" indent="0">
              <a:buNone/>
            </a:pPr>
            <a:r>
              <a:rPr>
                <a:latin typeface="Courier"/>
              </a:rPr>
              <a:t>Rows: 768
Columns: 6
$ county    &lt;chr&gt; "Adams", "Adams", "Adams", "Adams", "Adams", "Adams", "Adams…
$ rate      &lt;dbl&gt; 6.729918, 4.843983, 6.836648, 3.080950, 3.356538, 8.848504, …
$ lower95cl &lt;dbl&gt; NA, 2.848937, 4.359735, 1.711087, 1.892912, 6.124961, 4.2920…
$ upper95cl &lt;dbl&gt; 9.236776, NA, 9.313561, 4.846996, 5.232461, 11.572046, 8.977…
$ visits    &lt;dbl&gt; 29, 23, 31, 15, 16, 42, 32, 37, 36, 24, 35, 45, 0, 0, NA, 0,…
$ year      &lt;dbl&gt; 2011, 2012, 2013, 2014, 2015, 2016, 2017, 2018, 2019, 2020, …</a:t>
            </a:r>
          </a:p>
          <a:p>
            <a:pPr lvl="0" marL="0" indent="0">
              <a:buNone/>
            </a:pPr>
            <a:r>
              <a:rPr/>
              <a:t>This dataset has information about both the </a:t>
            </a:r>
            <a:r>
              <a:rPr i="1"/>
              <a:t>rate</a:t>
            </a:r>
            <a:r>
              <a:rPr/>
              <a:t> of ER visits for heat-related illness and the </a:t>
            </a:r>
            <a:r>
              <a:rPr i="1"/>
              <a:t>number of visits</a:t>
            </a:r>
            <a:r>
              <a:rPr/>
              <a:t>, broken out by both year and CO county.</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Checking</a:t>
            </a:r>
            <a:r>
              <a:rPr/>
              <a:t> </a:t>
            </a:r>
            <a:r>
              <a:rPr/>
              <a:t>your</a:t>
            </a:r>
            <a:r>
              <a:rPr/>
              <a:t> </a:t>
            </a:r>
            <a:r>
              <a:rPr/>
              <a:t>data:</a:t>
            </a:r>
            <a:r>
              <a:rPr/>
              <a:t> </a:t>
            </a:r>
            <a:r>
              <a:rPr>
                <a:latin typeface="Courier"/>
              </a:rPr>
              <a:t>slice_sample()</a:t>
            </a:r>
          </a:p>
        </p:txBody>
      </p:sp>
      <p:sp>
        <p:nvSpPr>
          <p:cNvPr id="3" name="Content Placeholder 2"/>
          <p:cNvSpPr>
            <a:spLocks noGrp="1"/>
          </p:cNvSpPr>
          <p:nvPr>
            <p:ph idx="1"/>
          </p:nvPr>
        </p:nvSpPr>
        <p:spPr/>
        <p:txBody>
          <a:bodyPr/>
          <a:lstStyle/>
          <a:p>
            <a:pPr lvl="0" marL="0" indent="0">
              <a:buNone/>
            </a:pPr>
            <a:r>
              <a:rPr/>
              <a:t>What if you want to see the middle of your data? You can use the </a:t>
            </a:r>
            <a:r>
              <a:rPr>
                <a:latin typeface="Courier"/>
              </a:rPr>
              <a:t>slice_sample()</a:t>
            </a:r>
            <a:r>
              <a:rPr/>
              <a:t> function of the </a:t>
            </a:r>
            <a:r>
              <a:rPr>
                <a:latin typeface="Courier"/>
              </a:rPr>
              <a:t>dplyr</a:t>
            </a:r>
            <a:r>
              <a:rPr/>
              <a:t> package to see a </a:t>
            </a:r>
            <a:r>
              <a:rPr b="1"/>
              <a:t>random</a:t>
            </a:r>
            <a:r>
              <a:rPr/>
              <a:t> set of rows. You can specify the number of rows with the </a:t>
            </a:r>
            <a:r>
              <a:rPr>
                <a:latin typeface="Courier"/>
              </a:rPr>
              <a:t>n</a:t>
            </a:r>
            <a:r>
              <a:rPr/>
              <a:t> argument.</a:t>
            </a:r>
          </a:p>
          <a:p>
            <a:pPr lvl="0" indent="0">
              <a:buNone/>
            </a:pPr>
            <a:r>
              <a:rPr>
                <a:solidFill>
                  <a:srgbClr val="06287E"/>
                </a:solidFill>
                <a:latin typeface="Courier"/>
              </a:rPr>
              <a:t>slice_sample</a:t>
            </a:r>
            <a:r>
              <a:rPr>
                <a:latin typeface="Courier"/>
              </a:rPr>
              <a:t>(er,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6
  county    rate lower95cl upper95cl visits  year
  &lt;chr&gt;    &lt;dbl&gt;     &lt;dbl&gt;     &lt;dbl&gt;  &lt;dbl&gt; &lt;dbl&gt;
1 Hinsdale     0         0         0      0  2021
2 Prowers     NA        NA        NA     NA  2012</a:t>
            </a:r>
          </a:p>
          <a:p>
            <a:pPr lvl="0" indent="0">
              <a:buNone/>
            </a:pPr>
            <a:r>
              <a:rPr>
                <a:solidFill>
                  <a:srgbClr val="06287E"/>
                </a:solidFill>
                <a:latin typeface="Courier"/>
              </a:rPr>
              <a:t>slice_sample</a:t>
            </a:r>
            <a:r>
              <a:rPr>
                <a:latin typeface="Courier"/>
              </a:rPr>
              <a:t>(er,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6
  county    rate lower95cl upper95cl visits  year
  &lt;chr&gt;    &lt;dbl&gt;     &lt;dbl&gt;     &lt;dbl&gt;  &lt;dbl&gt; &lt;dbl&gt;
1 Huerfano    NA        NA        NA     NA  2013
2 San Juan     0         0         0      0  2021</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Data</a:t>
            </a:r>
            <a:r>
              <a:rPr/>
              <a:t> </a:t>
            </a:r>
            <a:r>
              <a:rPr/>
              <a:t>frames</a:t>
            </a:r>
            <a:r>
              <a:rPr/>
              <a:t> </a:t>
            </a:r>
            <a:r>
              <a:rPr/>
              <a:t>and</a:t>
            </a:r>
            <a:r>
              <a:rPr/>
              <a:t> </a:t>
            </a:r>
            <a:r>
              <a:rPr/>
              <a:t>tibbles</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Data</a:t>
            </a:r>
            <a:r>
              <a:rPr/>
              <a:t> </a:t>
            </a:r>
            <a:r>
              <a:rPr/>
              <a:t>frames</a:t>
            </a:r>
          </a:p>
        </p:txBody>
      </p:sp>
      <p:sp>
        <p:nvSpPr>
          <p:cNvPr id="3" name="Content Placeholder 2"/>
          <p:cNvSpPr>
            <a:spLocks noGrp="1"/>
          </p:cNvSpPr>
          <p:nvPr>
            <p:ph idx="1"/>
          </p:nvPr>
        </p:nvSpPr>
        <p:spPr/>
        <p:txBody>
          <a:bodyPr/>
          <a:lstStyle/>
          <a:p>
            <a:pPr lvl="0" marL="0" indent="0">
              <a:buNone/>
            </a:pPr>
            <a:r>
              <a:rPr/>
              <a:t>An older version of data in tables is called a data frame. The mtcars dataset is an example of this.</a:t>
            </a:r>
          </a:p>
          <a:p>
            <a:pPr lvl="0" indent="0">
              <a:buNone/>
            </a:pPr>
            <a:r>
              <a:rPr>
                <a:solidFill>
                  <a:srgbClr val="06287E"/>
                </a:solidFill>
                <a:latin typeface="Courier"/>
              </a:rPr>
              <a:t>class</a:t>
            </a:r>
            <a:r>
              <a:rPr>
                <a:latin typeface="Courier"/>
              </a:rPr>
              <a:t>(mtcars)</a:t>
            </a:r>
          </a:p>
          <a:p>
            <a:pPr lvl="0" indent="0">
              <a:buNone/>
            </a:pPr>
            <a:r>
              <a:rPr>
                <a:latin typeface="Courier"/>
              </a:rPr>
              <a:t>[1] "data.frame"</a:t>
            </a:r>
          </a:p>
          <a:p>
            <a:pPr lvl="0" indent="0">
              <a:buNone/>
            </a:pPr>
            <a:r>
              <a:rPr>
                <a:solidFill>
                  <a:srgbClr val="06287E"/>
                </a:solidFill>
                <a:latin typeface="Courier"/>
              </a:rPr>
              <a:t>head</a:t>
            </a:r>
            <a:r>
              <a:rPr>
                <a:latin typeface="Courier"/>
              </a:rPr>
              <a:t>(mtcars)</a:t>
            </a:r>
          </a:p>
          <a:p>
            <a:pPr lvl="0" indent="0">
              <a:buNone/>
            </a:pPr>
            <a:r>
              <a:rPr>
                <a:latin typeface="Courier"/>
              </a:rPr>
              <a:t>                   mpg cyl disp  hp drat    wt  qsec vs am gear carb
Mazda RX4         21.0   6  160 110 3.90 2.620 16.46  0  1    4    4
Mazda RX4 Wag     21.0   6  160 110 3.90 2.875 17.02  0  1    4    4
Datsun 710        22.8   4  108  93 3.85 2.320 18.61  1  1    4    1
Hornet 4 Drive    21.4   6  258 110 3.08 3.215 19.44  1  0    3    1
Hornet Sportabout 18.7   8  360 175 3.15 3.440 17.02  0  0    3    2
Valiant           18.1   6  225 105 2.76 3.460 20.22  1  0    3    1</a:t>
            </a:r>
          </a:p>
        </p:txBody>
      </p:sp>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tibble</a:t>
            </a:r>
          </a:p>
        </p:txBody>
      </p:sp>
      <p:sp>
        <p:nvSpPr>
          <p:cNvPr id="3" name="Content Placeholder 2"/>
          <p:cNvSpPr>
            <a:spLocks noGrp="1"/>
          </p:cNvSpPr>
          <p:nvPr>
            <p:ph idx="1"/>
          </p:nvPr>
        </p:nvSpPr>
        <p:spPr/>
        <p:txBody>
          <a:bodyPr/>
          <a:lstStyle/>
          <a:p>
            <a:pPr lvl="0" marL="0" indent="0">
              <a:buNone/>
            </a:pPr>
            <a:r>
              <a:rPr/>
              <a:t>Tibbles are a </a:t>
            </a:r>
            <a:r>
              <a:rPr b="1"/>
              <a:t>fancier</a:t>
            </a:r>
            <a:r>
              <a:rPr/>
              <a:t> version of data frames:</a:t>
            </a:r>
          </a:p>
          <a:p>
            <a:pPr lvl="1"/>
            <a:r>
              <a:rPr/>
              <a:t>We don’t have to use head to see a preview of it</a:t>
            </a:r>
          </a:p>
          <a:p>
            <a:pPr lvl="1"/>
            <a:r>
              <a:rPr/>
              <a:t>We see the dimensions</a:t>
            </a:r>
          </a:p>
          <a:p>
            <a:pPr lvl="1"/>
            <a:r>
              <a:rPr/>
              <a:t>We see the data types for each column</a:t>
            </a:r>
          </a:p>
          <a:p>
            <a:pPr lvl="0" indent="0">
              <a:buNone/>
            </a:pPr>
            <a:r>
              <a:rPr>
                <a:latin typeface="Courier"/>
              </a:rPr>
              <a:t>er</a:t>
            </a:r>
          </a:p>
          <a:p>
            <a:pPr lvl="0" indent="0">
              <a:buNone/>
            </a:pPr>
            <a:r>
              <a:rPr>
                <a:latin typeface="Courier"/>
              </a:rPr>
              <a:t># A tibble: 768 × 6
   county  rate lower95cl upper95cl visits  year
   &lt;chr&gt;  &lt;dbl&gt;     &lt;dbl&gt;     &lt;dbl&gt;  &lt;dbl&gt; &lt;dbl&gt;
 1 Adams   6.73     NA         9.24     29  2011
 2 Adams   4.84      2.85     NA        23  2012
 3 Adams   6.84      4.36      9.31     31  2013
 4 Adams   3.08      1.71      4.85     15  2014
 5 Adams   3.36      1.89      5.23     16  2015
 6 Adams   8.85      6.12     11.6      42  2016
 7 Adams   6.63      4.29      8.98     32  2017
 8 Adams   7.11      4.77      9.44     37  2018
 9 Adams   6.76      4.53      8.99     36  2019
10 Adams   4.76      2.82      6.70     24  2020
# ℹ 758 more rows</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Creating</a:t>
            </a:r>
            <a:r>
              <a:rPr/>
              <a:t> </a:t>
            </a:r>
            <a:r>
              <a:rPr/>
              <a:t>a</a:t>
            </a:r>
            <a:r>
              <a:rPr/>
              <a:t> </a:t>
            </a:r>
            <a:r>
              <a:rPr>
                <a:latin typeface="Courier"/>
              </a:rPr>
              <a:t>tibble</a:t>
            </a:r>
          </a:p>
        </p:txBody>
      </p:sp>
      <p:sp>
        <p:nvSpPr>
          <p:cNvPr id="3" name="Content Placeholder 2"/>
          <p:cNvSpPr>
            <a:spLocks noGrp="1"/>
          </p:cNvSpPr>
          <p:nvPr>
            <p:ph idx="1"/>
          </p:nvPr>
        </p:nvSpPr>
        <p:spPr/>
        <p:txBody>
          <a:bodyPr/>
          <a:lstStyle/>
          <a:p>
            <a:pPr lvl="0" marL="0" indent="0">
              <a:buNone/>
            </a:pPr>
            <a:r>
              <a:rPr/>
              <a:t>If we wanted to create a </a:t>
            </a:r>
            <a:r>
              <a:rPr>
                <a:latin typeface="Courier"/>
              </a:rPr>
              <a:t>tibble</a:t>
            </a:r>
            <a:r>
              <a:rPr/>
              <a:t> (“fancy” data frame), we can using the </a:t>
            </a:r>
            <a:r>
              <a:rPr>
                <a:latin typeface="Courier"/>
              </a:rPr>
              <a:t>tibble()</a:t>
            </a:r>
            <a:r>
              <a:rPr/>
              <a:t> function on a data frame.</a:t>
            </a:r>
          </a:p>
          <a:p>
            <a:pPr lvl="0" indent="0">
              <a:buNone/>
            </a:pPr>
            <a:r>
              <a:rPr>
                <a:latin typeface="Courier"/>
              </a:rPr>
              <a:t>tbl_mtcars </a:t>
            </a:r>
            <a:r>
              <a:rPr>
                <a:solidFill>
                  <a:srgbClr val="007020"/>
                </a:solidFill>
                <a:latin typeface="Courier"/>
              </a:rPr>
              <a:t>&lt;-</a:t>
            </a:r>
            <a:r>
              <a:rPr>
                <a:latin typeface="Courier"/>
              </a:rPr>
              <a:t> </a:t>
            </a:r>
            <a:r>
              <a:rPr>
                <a:solidFill>
                  <a:srgbClr val="06287E"/>
                </a:solidFill>
                <a:latin typeface="Courier"/>
              </a:rPr>
              <a:t>tibble</a:t>
            </a:r>
            <a:r>
              <a:rPr>
                <a:latin typeface="Courier"/>
              </a:rPr>
              <a:t>(mtcars) </a:t>
            </a:r>
            <a:br/>
            <a:r>
              <a:rPr>
                <a:latin typeface="Courier"/>
              </a:rPr>
              <a:t>tbl_mtcars</a:t>
            </a:r>
          </a:p>
          <a:p>
            <a:pPr lvl="0" indent="0">
              <a:buNone/>
            </a:pPr>
            <a:r>
              <a:rPr>
                <a:latin typeface="Courier"/>
              </a:rPr>
              <a:t># A tibble: 32 × 11
     mpg   cyl  disp    hp  drat    wt  qsec    vs    am  gear  carb
   &lt;dbl&gt; &lt;dbl&gt; &lt;dbl&gt; &lt;dbl&gt; &lt;dbl&gt; &lt;dbl&gt; &lt;dbl&gt; &lt;dbl&gt; &lt;dbl&gt; &lt;dbl&gt; &lt;dbl&gt;
 1  21       6  160    110  3.9   2.62  16.5     0     1     4     4
 2  21       6  160    110  3.9   2.88  17.0     0     1     4     4
 3  22.8     4  108     93  3.85  2.32  18.6     1     1     4     1
 4  21.4     6  258    110  3.08  3.22  19.4     1     0     3     1
 5  18.7     8  360    175  3.15  3.44  17.0     0     0     3     2
 6  18.1     6  225    105  2.76  3.46  20.2     1     0     3     1
 7  14.3     8  360    245  3.21  3.57  15.8     0     0     3     4
 8  24.4     4  147.    62  3.69  3.19  20       1     0     4     2
 9  22.8     4  141.    95  3.92  3.15  22.9     1     0     4     2
10  19.2     6  168.   123  3.92  3.44  18.3     1     0     4     4
# ℹ 22 more rows</a:t>
            </a:r>
          </a:p>
          <a:p>
            <a:pPr lvl="0" marL="0" indent="0">
              <a:buNone/>
            </a:pPr>
            <a:r>
              <a:rPr/>
              <a:t>Note don’t necessarily need to use </a:t>
            </a:r>
            <a:r>
              <a:rPr>
                <a:latin typeface="Courier"/>
              </a:rPr>
              <a:t>head()</a:t>
            </a:r>
            <a:r>
              <a:rPr/>
              <a:t> with tibbles, as they conveniently print a portion of the data.</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Reminder</a:t>
            </a:r>
          </a:p>
        </p:txBody>
      </p:sp>
      <p:sp>
        <p:nvSpPr>
          <p:cNvPr id="3" name="Content Placeholder 2"/>
          <p:cNvSpPr>
            <a:spLocks noGrp="1"/>
          </p:cNvSpPr>
          <p:nvPr>
            <p:ph idx="1"/>
          </p:nvPr>
        </p:nvSpPr>
        <p:spPr/>
        <p:txBody>
          <a:bodyPr/>
          <a:lstStyle/>
          <a:p>
            <a:pPr lvl="0" marL="0" indent="0">
              <a:buNone/>
            </a:pPr>
            <a:r>
              <a:rPr/>
              <a:t>Refresh the website and get the latest version of the labs and slides! We are constantly making improvements.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r>
              <a:rPr/>
              <a:t> </a:t>
            </a:r>
            <a:r>
              <a:rPr/>
              <a:t>of</a:t>
            </a:r>
            <a:r>
              <a:rPr/>
              <a:t> </a:t>
            </a:r>
            <a:r>
              <a:rPr/>
              <a:t>tibbles</a:t>
            </a:r>
            <a:r>
              <a:rPr/>
              <a:t> </a:t>
            </a:r>
            <a:r>
              <a:rPr/>
              <a:t>and</a:t>
            </a:r>
            <a:r>
              <a:rPr/>
              <a:t> </a:t>
            </a:r>
            <a:r>
              <a:rPr/>
              <a:t>data</a:t>
            </a:r>
            <a:r>
              <a:rPr/>
              <a:t> </a:t>
            </a:r>
            <a:r>
              <a:rPr/>
              <a:t>frames</a:t>
            </a:r>
          </a:p>
        </p:txBody>
      </p:sp>
      <p:sp>
        <p:nvSpPr>
          <p:cNvPr id="3" name="Content Placeholder 2"/>
          <p:cNvSpPr>
            <a:spLocks noGrp="1"/>
          </p:cNvSpPr>
          <p:nvPr>
            <p:ph idx="1"/>
          </p:nvPr>
        </p:nvSpPr>
        <p:spPr/>
        <p:txBody>
          <a:bodyPr/>
          <a:lstStyle/>
          <a:p>
            <a:pPr lvl="0" marL="0" indent="0">
              <a:buNone/>
            </a:pPr>
            <a:r>
              <a:rPr/>
              <a:t>We generally recommend using tibbles, but you are likely to run into lots of data frames with your work.</a:t>
            </a:r>
          </a:p>
          <a:p>
            <a:pPr lvl="0" marL="0" indent="0">
              <a:buNone/>
            </a:pPr>
            <a:r>
              <a:rPr/>
              <a:t>Most functions work for both so you don’t need to worry about it much!</a:t>
            </a:r>
          </a:p>
          <a:p>
            <a:pPr lvl="0" marL="0" indent="0">
              <a:buNone/>
            </a:pPr>
            <a:r>
              <a:rPr/>
              <a:t>It can be helpful to convert data frames to tibbles though just to see more about the data more easily. The </a:t>
            </a:r>
            <a:r>
              <a:rPr>
                <a:latin typeface="Courier"/>
              </a:rPr>
              <a:t>tibble()</a:t>
            </a:r>
            <a:r>
              <a:rPr/>
              <a:t> function helps us do that.</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Data</a:t>
            </a:r>
            <a:r>
              <a:rPr/>
              <a:t> </a:t>
            </a:r>
            <a:r>
              <a:rPr/>
              <a:t>frames</a:t>
            </a:r>
            <a:r>
              <a:rPr/>
              <a:t> </a:t>
            </a:r>
            <a:r>
              <a:rPr/>
              <a:t>vs</a:t>
            </a:r>
            <a:r>
              <a:rPr/>
              <a:t> </a:t>
            </a:r>
            <a:r>
              <a:rPr/>
              <a:t>tibbles</a:t>
            </a:r>
            <a:r>
              <a:rPr/>
              <a:t> </a:t>
            </a:r>
            <a:r>
              <a:rPr/>
              <a:t>-</a:t>
            </a:r>
            <a:r>
              <a:rPr/>
              <a:t> </a:t>
            </a:r>
            <a:r>
              <a:rPr/>
              <a:t>watch</a:t>
            </a:r>
            <a:r>
              <a:rPr/>
              <a:t> </a:t>
            </a:r>
            <a:r>
              <a:rPr/>
              <a:t>out</a:t>
            </a:r>
            <a:r>
              <a:rPr/>
              <a:t> </a:t>
            </a:r>
            <a:r>
              <a:rPr/>
              <a:t>for</a:t>
            </a:r>
            <a:r>
              <a:rPr/>
              <a:t> </a:t>
            </a:r>
            <a:r>
              <a:rPr/>
              <a:t>rownames</a:t>
            </a:r>
          </a:p>
        </p:txBody>
      </p:sp>
      <p:sp>
        <p:nvSpPr>
          <p:cNvPr id="3" name="Content Placeholder 2"/>
          <p:cNvSpPr>
            <a:spLocks noGrp="1"/>
          </p:cNvSpPr>
          <p:nvPr>
            <p:ph idx="1"/>
          </p:nvPr>
        </p:nvSpPr>
        <p:spPr/>
        <p:txBody>
          <a:bodyPr/>
          <a:lstStyle/>
          <a:p>
            <a:pPr lvl="0" marL="0" indent="0">
              <a:buNone/>
            </a:pPr>
            <a:r>
              <a:rPr/>
              <a:t>Note that this conversion can remove row names - which some data frames have. For example, </a:t>
            </a:r>
            <a:r>
              <a:rPr>
                <a:latin typeface="Courier"/>
              </a:rPr>
              <a:t>mtcars</a:t>
            </a:r>
            <a:r>
              <a:rPr/>
              <a:t> (part of R) has row names. In this case we would want to make the rownames a new column first before making into a tibble.</a:t>
            </a:r>
          </a:p>
          <a:p>
            <a:pPr lvl="0" indent="0">
              <a:buNone/>
            </a:pPr>
            <a:r>
              <a:rPr>
                <a:solidFill>
                  <a:srgbClr val="06287E"/>
                </a:solidFill>
                <a:latin typeface="Courier"/>
              </a:rPr>
              <a:t>head</a:t>
            </a:r>
            <a:r>
              <a:rPr>
                <a:latin typeface="Courier"/>
              </a:rPr>
              <a:t>(mtcars,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mpg cyl disp  hp drat    wt  qsec vs am gear carb
Mazda RX4      21   6  160 110  3.9 2.620 16.46  0  1    4    4
Mazda RX4 Wag  21   6  160 110  3.9 2.875 17.02  0  1    4    4</a:t>
            </a:r>
          </a:p>
          <a:p>
            <a:pPr lvl="0" indent="0">
              <a:buNone/>
            </a:pPr>
            <a:r>
              <a:rPr>
                <a:solidFill>
                  <a:srgbClr val="06287E"/>
                </a:solidFill>
                <a:latin typeface="Courier"/>
              </a:rPr>
              <a:t>head</a:t>
            </a:r>
            <a:r>
              <a:rPr>
                <a:latin typeface="Courier"/>
              </a:rPr>
              <a:t>(</a:t>
            </a:r>
            <a:r>
              <a:rPr>
                <a:solidFill>
                  <a:srgbClr val="06287E"/>
                </a:solidFill>
                <a:latin typeface="Courier"/>
              </a:rPr>
              <a:t>tibble</a:t>
            </a:r>
            <a:r>
              <a:rPr>
                <a:latin typeface="Courier"/>
              </a:rPr>
              <a:t>(mtcars),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11
    mpg   cyl  disp    hp  drat    wt  qsec    vs    am  gear  carb
  &lt;dbl&gt; &lt;dbl&gt; &lt;dbl&gt; &lt;dbl&gt; &lt;dbl&gt; &lt;dbl&gt; &lt;dbl&gt; &lt;dbl&gt; &lt;dbl&gt; &lt;dbl&gt; &lt;dbl&gt;
1    21     6   160   110   3.9  2.62  16.5     0     1     4     4
2    21     6   160   110   3.9  2.88  17.0     0     1     4     4</a:t>
            </a:r>
          </a:p>
        </p:txBody>
      </p:sp>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rownames_to_column</a:t>
            </a:r>
            <a:r>
              <a:rPr/>
              <a:t> </a:t>
            </a:r>
            <a:r>
              <a:rPr/>
              <a:t>function</a:t>
            </a:r>
          </a:p>
        </p:txBody>
      </p:sp>
      <p:sp>
        <p:nvSpPr>
          <p:cNvPr id="3" name="Content Placeholder 2"/>
          <p:cNvSpPr>
            <a:spLocks noGrp="1"/>
          </p:cNvSpPr>
          <p:nvPr>
            <p:ph idx="1"/>
          </p:nvPr>
        </p:nvSpPr>
        <p:spPr/>
        <p:txBody>
          <a:bodyPr/>
          <a:lstStyle/>
          <a:p>
            <a:pPr lvl="0" marL="0" indent="0">
              <a:buNone/>
            </a:pPr>
            <a:r>
              <a:rPr/>
              <a:t>There is a function that specifically helps you do that.</a:t>
            </a:r>
          </a:p>
          <a:p>
            <a:pPr lvl="0" indent="0">
              <a:buNone/>
            </a:pPr>
            <a:r>
              <a:rPr>
                <a:solidFill>
                  <a:srgbClr val="06287E"/>
                </a:solidFill>
                <a:latin typeface="Courier"/>
              </a:rPr>
              <a:t>head</a:t>
            </a:r>
            <a:r>
              <a:rPr>
                <a:latin typeface="Courier"/>
              </a:rPr>
              <a:t>(</a:t>
            </a:r>
            <a:r>
              <a:rPr>
                <a:solidFill>
                  <a:srgbClr val="06287E"/>
                </a:solidFill>
                <a:latin typeface="Courier"/>
              </a:rPr>
              <a:t>rownames_to_column</a:t>
            </a:r>
            <a:r>
              <a:rPr>
                <a:latin typeface="Courier"/>
              </a:rPr>
              <a:t>(mtcars),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rowname mpg cyl disp  hp drat    wt  qsec vs am gear carb
1     Mazda RX4  21   6  160 110  3.9 2.620 16.46  0  1    4    4
2 Mazda RX4 Wag  21   6  160 110  3.9 2.875 17.02  0  1    4    4</a:t>
            </a:r>
          </a:p>
          <a:p>
            <a:pPr lvl="0" indent="0">
              <a:buNone/>
            </a:pPr>
            <a:r>
              <a:rPr>
                <a:solidFill>
                  <a:srgbClr val="06287E"/>
                </a:solidFill>
                <a:latin typeface="Courier"/>
              </a:rPr>
              <a:t>head</a:t>
            </a:r>
            <a:r>
              <a:rPr>
                <a:latin typeface="Courier"/>
              </a:rPr>
              <a:t>(</a:t>
            </a:r>
            <a:r>
              <a:rPr>
                <a:solidFill>
                  <a:srgbClr val="06287E"/>
                </a:solidFill>
                <a:latin typeface="Courier"/>
              </a:rPr>
              <a:t>tibble</a:t>
            </a:r>
            <a:r>
              <a:rPr>
                <a:latin typeface="Courier"/>
              </a:rPr>
              <a:t>(</a:t>
            </a:r>
            <a:r>
              <a:rPr>
                <a:solidFill>
                  <a:srgbClr val="06287E"/>
                </a:solidFill>
                <a:latin typeface="Courier"/>
              </a:rPr>
              <a:t>rownames_to_column</a:t>
            </a:r>
            <a:r>
              <a:rPr>
                <a:latin typeface="Courier"/>
              </a:rPr>
              <a:t>(mtcars)),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12
  rowname        mpg   cyl  disp    hp  drat    wt  qsec    vs    am  gear  carb
  &lt;chr&gt;        &lt;dbl&gt; &lt;dbl&gt; &lt;dbl&gt; &lt;dbl&gt; &lt;dbl&gt; &lt;dbl&gt; &lt;dbl&gt; &lt;dbl&gt; &lt;dbl&gt; &lt;dbl&gt; &lt;dbl&gt;
1 Mazda RX4       21     6   160   110   3.9  2.62  16.5     0     1     4     4
2 Mazda RX4 W…    21     6   160   110   3.9  2.88  17.0     0     1     4     4</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Data</a:t>
            </a:r>
            <a:r>
              <a:rPr/>
              <a:t> </a:t>
            </a:r>
            <a:r>
              <a:rPr/>
              <a:t>for</a:t>
            </a:r>
            <a:r>
              <a:rPr/>
              <a:t> </a:t>
            </a:r>
            <a:r>
              <a:rPr/>
              <a:t>now</a:t>
            </a:r>
          </a:p>
        </p:txBody>
      </p:sp>
      <p:sp>
        <p:nvSpPr>
          <p:cNvPr id="3" name="Content Placeholder 2"/>
          <p:cNvSpPr>
            <a:spLocks noGrp="1"/>
          </p:cNvSpPr>
          <p:nvPr>
            <p:ph idx="1"/>
          </p:nvPr>
        </p:nvSpPr>
        <p:spPr/>
        <p:txBody>
          <a:bodyPr/>
          <a:lstStyle/>
          <a:p>
            <a:pPr lvl="0" marL="0" indent="0">
              <a:buNone/>
            </a:pPr>
            <a:r>
              <a:rPr/>
              <a:t>Let’s stick with the tibble ER data for our next lesson</a:t>
            </a:r>
          </a:p>
          <a:p>
            <a:pPr lvl="0" indent="0">
              <a:buNone/>
            </a:pPr>
            <a:r>
              <a:rPr>
                <a:solidFill>
                  <a:srgbClr val="06287E"/>
                </a:solidFill>
                <a:latin typeface="Courier"/>
              </a:rPr>
              <a:t>head</a:t>
            </a:r>
            <a:r>
              <a:rPr>
                <a:latin typeface="Courier"/>
              </a:rPr>
              <a:t>(er)</a:t>
            </a:r>
          </a:p>
          <a:p>
            <a:pPr lvl="0" indent="0">
              <a:buNone/>
            </a:pPr>
            <a:r>
              <a:rPr>
                <a:latin typeface="Courier"/>
              </a:rPr>
              <a:t># A tibble: 6 × 6
  county  rate lower95cl upper95cl visits  year
  &lt;chr&gt;  &lt;dbl&gt;     &lt;dbl&gt;     &lt;dbl&gt;  &lt;dbl&gt; &lt;dbl&gt;
1 Adams   6.73     NA         9.24     29  2011
2 Adams   4.84      2.85     NA        23  2012
3 Adams   6.84      4.36      9.31     31  2013
4 Adams   3.08      1.71      4.85     15  2014
5 Adams   3.36      1.89      5.23     16  2015
6 Adams   8.85      6.12     11.6      42  2016</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Renaming</a:t>
            </a:r>
            <a:r>
              <a:rPr/>
              <a:t> </a:t>
            </a:r>
            <a:r>
              <a:rPr/>
              <a:t>Columns</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rename</a:t>
            </a:r>
            <a:r>
              <a:rPr/>
              <a:t> </a:t>
            </a:r>
            <a:r>
              <a:rPr/>
              <a:t>function</a:t>
            </a:r>
          </a:p>
        </p:txBody>
      </p:sp>
      <p:pic>
        <p:nvPicPr>
          <p:cNvPr descr="images/rename.png" id="0" name="Picture 1"/>
          <p:cNvPicPr>
            <a:picLocks noGrp="1" noChangeAspect="1"/>
          </p:cNvPicPr>
          <p:nvPr/>
        </p:nvPicPr>
        <p:blipFill>
          <a:blip r:embed="rId2"/>
          <a:stretch>
            <a:fillRect/>
          </a:stretch>
        </p:blipFill>
        <p:spPr bwMode="auto">
          <a:xfrm>
            <a:off x="1524000" y="1193800"/>
            <a:ext cx="6096000" cy="33909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 “Artwork by @allison_horst”. </a:t>
            </a:r>
            <a:r>
              <a:rPr>
                <a:hlinkClick r:id="rId2"/>
              </a:rPr>
              <a:t>https://allisonhorst.com/</a:t>
            </a:r>
          </a:p>
        </p:txBody>
      </p:sp>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checking</a:t>
            </a:r>
            <a:r>
              <a:rPr/>
              <a:t> </a:t>
            </a:r>
            <a:r>
              <a:rPr/>
              <a:t>names</a:t>
            </a:r>
            <a:r>
              <a:rPr/>
              <a:t> </a:t>
            </a:r>
            <a:r>
              <a:rPr/>
              <a:t>of</a:t>
            </a:r>
            <a:r>
              <a:rPr/>
              <a:t> </a:t>
            </a:r>
            <a:r>
              <a:rPr/>
              <a:t>columns,</a:t>
            </a:r>
            <a:r>
              <a:rPr/>
              <a:t> </a:t>
            </a:r>
            <a:r>
              <a:rPr/>
              <a:t>we</a:t>
            </a:r>
            <a:r>
              <a:rPr/>
              <a:t> </a:t>
            </a:r>
            <a:r>
              <a:rPr/>
              <a:t>can</a:t>
            </a:r>
            <a:r>
              <a:rPr/>
              <a:t> </a:t>
            </a:r>
            <a:r>
              <a:rPr/>
              <a:t>use</a:t>
            </a:r>
            <a:r>
              <a:rPr/>
              <a:t> </a:t>
            </a:r>
            <a:r>
              <a:rPr/>
              <a:t>the</a:t>
            </a:r>
            <a:r>
              <a:rPr/>
              <a:t> </a:t>
            </a:r>
            <a:r>
              <a:rPr>
                <a:latin typeface="Courier"/>
              </a:rPr>
              <a:t>colnames()</a:t>
            </a:r>
            <a:r>
              <a:rPr/>
              <a:t> </a:t>
            </a:r>
            <a:r>
              <a:rPr/>
              <a:t>function</a:t>
            </a:r>
          </a:p>
        </p:txBody>
      </p:sp>
      <p:sp>
        <p:nvSpPr>
          <p:cNvPr id="3" name="Content Placeholder 2"/>
          <p:cNvSpPr>
            <a:spLocks noGrp="1"/>
          </p:cNvSpPr>
          <p:nvPr>
            <p:ph idx="1"/>
          </p:nvPr>
        </p:nvSpPr>
        <p:spPr/>
        <p:txBody>
          <a:bodyPr/>
          <a:lstStyle/>
          <a:p>
            <a:pPr lvl="0" indent="0">
              <a:buNone/>
            </a:pPr>
            <a:r>
              <a:rPr>
                <a:solidFill>
                  <a:srgbClr val="06287E"/>
                </a:solidFill>
                <a:latin typeface="Courier"/>
              </a:rPr>
              <a:t>colnames</a:t>
            </a:r>
            <a:r>
              <a:rPr>
                <a:latin typeface="Courier"/>
              </a:rPr>
              <a:t>(er)</a:t>
            </a:r>
          </a:p>
          <a:p>
            <a:pPr lvl="0" indent="0">
              <a:buNone/>
            </a:pPr>
            <a:r>
              <a:rPr>
                <a:latin typeface="Courier"/>
              </a:rPr>
              <a:t>[1] "county"    "rate"      "lower95cl" "upper95cl" "visits"    "year"     </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Renaming</a:t>
            </a:r>
            <a:r>
              <a:rPr/>
              <a:t> </a:t>
            </a:r>
            <a:r>
              <a:rPr/>
              <a:t>Columns</a:t>
            </a:r>
            <a:r>
              <a:rPr/>
              <a:t> </a:t>
            </a:r>
            <a:r>
              <a:rPr/>
              <a:t>of</a:t>
            </a:r>
            <a:r>
              <a:rPr/>
              <a:t> </a:t>
            </a:r>
            <a:r>
              <a:rPr/>
              <a:t>a</a:t>
            </a:r>
            <a:r>
              <a:rPr/>
              <a:t> </a:t>
            </a:r>
            <a:r>
              <a:rPr/>
              <a:t>data</a:t>
            </a:r>
            <a:r>
              <a:rPr/>
              <a:t> </a:t>
            </a:r>
            <a:r>
              <a:rPr/>
              <a:t>frame</a:t>
            </a:r>
            <a:r>
              <a:rPr/>
              <a:t> </a:t>
            </a:r>
            <a:r>
              <a:rPr/>
              <a:t>or</a:t>
            </a:r>
            <a:r>
              <a:rPr/>
              <a:t> </a:t>
            </a:r>
            <a:r>
              <a:rPr/>
              <a:t>tibble</a:t>
            </a:r>
          </a:p>
        </p:txBody>
      </p:sp>
      <p:sp>
        <p:nvSpPr>
          <p:cNvPr id="3" name="Content Placeholder 2"/>
          <p:cNvSpPr>
            <a:spLocks noGrp="1"/>
          </p:cNvSpPr>
          <p:nvPr>
            <p:ph idx="1"/>
          </p:nvPr>
        </p:nvSpPr>
        <p:spPr/>
        <p:txBody>
          <a:bodyPr/>
          <a:lstStyle/>
          <a:p>
            <a:pPr lvl="0" marL="0" indent="0">
              <a:buNone/>
            </a:pPr>
            <a:r>
              <a:rPr/>
              <a:t>To rename columns in </a:t>
            </a:r>
            <a:r>
              <a:rPr>
                <a:latin typeface="Courier"/>
              </a:rPr>
              <a:t>dplyr</a:t>
            </a:r>
            <a:r>
              <a:rPr/>
              <a:t>, you can use the </a:t>
            </a:r>
            <a:r>
              <a:rPr>
                <a:latin typeface="Courier"/>
              </a:rPr>
              <a:t>rename</a:t>
            </a:r>
            <a:r>
              <a:rPr/>
              <a:t> function.</a:t>
            </a:r>
          </a:p>
          <a:p>
            <a:pPr lvl="0" marL="0" indent="0">
              <a:buNone/>
            </a:pPr>
            <a:r>
              <a:rPr/>
              <a:t>Let’s rename lower95CI to lower_95_CI_limit. Notice the new name is listed </a:t>
            </a:r>
            <a:r>
              <a:rPr b="1"/>
              <a:t>first</a:t>
            </a:r>
            <a:r>
              <a:rPr/>
              <a:t>, similar to how a new object is assigned on the left!</a:t>
            </a:r>
          </a:p>
          <a:p>
            <a:pPr lvl="0" marL="0" indent="0">
              <a:buNone/>
            </a:pPr>
            <a:r>
              <a:rPr/>
              <a:t>The lower95CI is the lower bound of the estimated rate of ER visits for a particular county and year.</a:t>
            </a:r>
          </a:p>
          <a:p>
            <a:pPr lvl="0" indent="0">
              <a:buNone/>
            </a:pPr>
            <a:r>
              <a:rPr i="1">
                <a:solidFill>
                  <a:srgbClr val="60A0B0"/>
                </a:solidFill>
                <a:latin typeface="Courier"/>
              </a:rPr>
              <a:t># general format! not code!</a:t>
            </a:r>
            <a:br/>
            <a:r>
              <a:rPr>
                <a:latin typeface="Courier"/>
              </a:rPr>
              <a:t>{data you are creating or changing} </a:t>
            </a:r>
            <a:r>
              <a:rPr>
                <a:solidFill>
                  <a:srgbClr val="007020"/>
                </a:solidFill>
                <a:latin typeface="Courier"/>
              </a:rPr>
              <a:t>&lt;-</a:t>
            </a:r>
            <a:r>
              <a:rPr>
                <a:latin typeface="Courier"/>
              </a:rPr>
              <a:t> </a:t>
            </a:r>
            <a:r>
              <a:rPr>
                <a:solidFill>
                  <a:srgbClr val="06287E"/>
                </a:solidFill>
                <a:latin typeface="Courier"/>
              </a:rPr>
              <a:t>rename</a:t>
            </a:r>
            <a:r>
              <a:rPr>
                <a:latin typeface="Courier"/>
              </a:rPr>
              <a:t>({data you are using}, </a:t>
            </a:r>
            <a:br/>
            <a:r>
              <a:rPr>
                <a:latin typeface="Courier"/>
              </a:rPr>
              <a:t>                                          {New Name} </a:t>
            </a:r>
            <a:r>
              <a:rPr>
                <a:solidFill>
                  <a:srgbClr val="007020"/>
                </a:solidFill>
                <a:latin typeface="Courier"/>
              </a:rPr>
              <a:t>=</a:t>
            </a:r>
            <a:r>
              <a:rPr>
                <a:latin typeface="Courier"/>
              </a:rPr>
              <a:t> {Old name})</a:t>
            </a:r>
          </a:p>
          <a:p>
            <a:pPr lvl="0" indent="0">
              <a:buNone/>
            </a:pPr>
            <a:r>
              <a:rPr>
                <a:latin typeface="Courier"/>
              </a:rPr>
              <a:t>renamed_er</a:t>
            </a:r>
            <a:r>
              <a:rPr>
                <a:solidFill>
                  <a:srgbClr val="007020"/>
                </a:solidFill>
                <a:latin typeface="Courier"/>
              </a:rPr>
              <a:t>&lt;-</a:t>
            </a:r>
            <a:r>
              <a:rPr>
                <a:latin typeface="Courier"/>
              </a:rPr>
              <a:t> </a:t>
            </a:r>
            <a:r>
              <a:rPr>
                <a:solidFill>
                  <a:srgbClr val="06287E"/>
                </a:solidFill>
                <a:latin typeface="Courier"/>
              </a:rPr>
              <a:t>rename</a:t>
            </a:r>
            <a:r>
              <a:rPr>
                <a:latin typeface="Courier"/>
              </a:rPr>
              <a:t>(er, </a:t>
            </a:r>
            <a:r>
              <a:rPr>
                <a:solidFill>
                  <a:srgbClr val="7D9029"/>
                </a:solidFill>
                <a:latin typeface="Courier"/>
              </a:rPr>
              <a:t>lower_95_CI_limit =</a:t>
            </a:r>
            <a:r>
              <a:rPr>
                <a:latin typeface="Courier"/>
              </a:rPr>
              <a:t> lower95cl)</a:t>
            </a:r>
            <a:br/>
            <a:r>
              <a:rPr>
                <a:solidFill>
                  <a:srgbClr val="06287E"/>
                </a:solidFill>
                <a:latin typeface="Courier"/>
              </a:rPr>
              <a:t>head</a:t>
            </a:r>
            <a:r>
              <a:rPr>
                <a:latin typeface="Courier"/>
              </a:rPr>
              <a:t>(renamed_er)</a:t>
            </a:r>
          </a:p>
          <a:p>
            <a:pPr lvl="0" indent="0">
              <a:buNone/>
            </a:pPr>
            <a:r>
              <a:rPr>
                <a:latin typeface="Courier"/>
              </a:rPr>
              <a:t># A tibble: 6 × 6
  county  rate lower_95_CI_limit upper95cl visits  year
  &lt;chr&gt;  &lt;dbl&gt;             &lt;dbl&gt;     &lt;dbl&gt;  &lt;dbl&gt; &lt;dbl&gt;
1 Adams   6.73             NA         9.24     29  2011
2 Adams   4.84              2.85     NA        23  2012
3 Adams   6.84              4.36      9.31     31  2013
4 Adams   3.08              1.71      4.85     15  2014
5 Adams   3.36              1.89      5.23     16  2015
6 Adams   8.85              6.12     11.6      42  2016</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Take</a:t>
            </a:r>
            <a:r>
              <a:rPr/>
              <a:t> </a:t>
            </a:r>
            <a:r>
              <a:rPr/>
              <a:t>Care</a:t>
            </a:r>
            <a:r>
              <a:rPr/>
              <a:t> </a:t>
            </a:r>
            <a:r>
              <a:rPr/>
              <a:t>with</a:t>
            </a:r>
            <a:r>
              <a:rPr/>
              <a:t> </a:t>
            </a:r>
            <a:r>
              <a:rPr/>
              <a:t>Column</a:t>
            </a:r>
            <a:r>
              <a:rPr/>
              <a:t> </a:t>
            </a:r>
            <a:r>
              <a:rPr/>
              <a:t>Names</a:t>
            </a:r>
          </a:p>
        </p:txBody>
      </p:sp>
      <p:sp>
        <p:nvSpPr>
          <p:cNvPr id="3" name="Content Placeholder 2"/>
          <p:cNvSpPr>
            <a:spLocks noGrp="1"/>
          </p:cNvSpPr>
          <p:nvPr>
            <p:ph idx="1"/>
          </p:nvPr>
        </p:nvSpPr>
        <p:spPr/>
        <p:txBody>
          <a:bodyPr/>
          <a:lstStyle/>
          <a:p>
            <a:pPr lvl="0" marL="0" indent="0">
              <a:buNone/>
            </a:pPr>
            <a:r>
              <a:rPr/>
              <a:t>When you can, avoid spaces, special punctuation, or numbers in column names, as these require special treatment to refer to them.</a:t>
            </a:r>
          </a:p>
          <a:p>
            <a:pPr lvl="0" marL="0" indent="0">
              <a:buNone/>
            </a:pPr>
            <a:r>
              <a:rPr/>
              <a:t>See </a:t>
            </a:r>
            <a:r>
              <a:rPr>
                <a:hlinkClick r:id="rId2"/>
              </a:rPr>
              <a:t>https://daseh.org/resources/quotes_vs_backticks.html</a:t>
            </a:r>
            <a:r>
              <a:rPr/>
              <a:t> for more guidance.</a:t>
            </a:r>
          </a:p>
          <a:p>
            <a:pPr lvl="0" indent="0">
              <a:buNone/>
            </a:pPr>
            <a:r>
              <a:rPr>
                <a:latin typeface="Courier"/>
              </a:rPr>
              <a:t> </a:t>
            </a:r>
            <a:r>
              <a:rPr i="1">
                <a:solidFill>
                  <a:srgbClr val="60A0B0"/>
                </a:solidFill>
                <a:latin typeface="Courier"/>
              </a:rPr>
              <a:t># this will cause an error</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lower_95%</a:t>
            </a:r>
            <a:r>
              <a:rPr>
                <a:solidFill>
                  <a:srgbClr val="7D9029"/>
                </a:solidFill>
                <a:latin typeface="Courier"/>
              </a:rPr>
              <a:t>_CI_limit =</a:t>
            </a:r>
            <a:r>
              <a:rPr>
                <a:latin typeface="Courier"/>
              </a:rPr>
              <a:t> lower95cl)</a:t>
            </a:r>
          </a:p>
          <a:p>
            <a:pPr lvl="0" indent="0">
              <a:buNone/>
            </a:pPr>
            <a:r>
              <a:rPr i="1">
                <a:solidFill>
                  <a:srgbClr val="60A0B0"/>
                </a:solidFill>
                <a:latin typeface="Courier"/>
              </a:rPr>
              <a:t># this will work</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a:t>
            </a:r>
            <a:r>
              <a:rPr>
                <a:solidFill>
                  <a:srgbClr val="4070A0"/>
                </a:solidFill>
                <a:latin typeface="Courier"/>
              </a:rPr>
              <a:t>`</a:t>
            </a:r>
            <a:r>
              <a:rPr>
                <a:solidFill>
                  <a:srgbClr val="7D9029"/>
                </a:solidFill>
                <a:latin typeface="Courier"/>
              </a:rPr>
              <a:t>lower_95%_CI_limit</a:t>
            </a:r>
            <a:r>
              <a:rPr>
                <a:solidFill>
                  <a:srgbClr val="4070A0"/>
                </a:solidFill>
                <a:latin typeface="Courier"/>
              </a:rPr>
              <a:t>`</a:t>
            </a:r>
            <a:r>
              <a:rPr>
                <a:latin typeface="Courier"/>
              </a:rPr>
              <a:t> </a:t>
            </a:r>
            <a:r>
              <a:rPr>
                <a:solidFill>
                  <a:srgbClr val="007020"/>
                </a:solidFill>
                <a:latin typeface="Courier"/>
              </a:rPr>
              <a:t>=</a:t>
            </a:r>
            <a:r>
              <a:rPr>
                <a:latin typeface="Courier"/>
              </a:rPr>
              <a:t> lower95cl) </a:t>
            </a:r>
            <a:br/>
            <a:r>
              <a:rPr>
                <a:solidFill>
                  <a:srgbClr val="06287E"/>
                </a:solidFill>
                <a:latin typeface="Courier"/>
              </a:rPr>
              <a:t>head</a:t>
            </a:r>
            <a:r>
              <a:rPr>
                <a:latin typeface="Courier"/>
              </a:rPr>
              <a:t>(renamed_er, </a:t>
            </a:r>
            <a:r>
              <a:rPr>
                <a:solidFill>
                  <a:srgbClr val="40A070"/>
                </a:solidFill>
                <a:latin typeface="Courier"/>
              </a:rPr>
              <a:t>2</a:t>
            </a:r>
            <a:r>
              <a:rPr>
                <a:latin typeface="Courier"/>
              </a:rPr>
              <a:t>)</a:t>
            </a:r>
          </a:p>
          <a:p>
            <a:pPr lvl="0" indent="0">
              <a:buNone/>
            </a:pPr>
            <a:r>
              <a:rPr>
                <a:latin typeface="Courier"/>
              </a:rPr>
              <a:t># A tibble: 2 × 6
  county  rate `lower_95%_CI_limit` upper95cl visits  year
  &lt;chr&gt;  &lt;dbl&gt;                &lt;dbl&gt;     &lt;dbl&gt;  &lt;dbl&gt; &lt;dbl&gt;
1 Adams   6.73                NA         9.24     29  2011
2 Adams   4.84                 2.85     NA        23  2012</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Recap</a:t>
            </a:r>
          </a:p>
        </p:txBody>
      </p:sp>
      <p:sp>
        <p:nvSpPr>
          <p:cNvPr id="3" name="Content Placeholder 2"/>
          <p:cNvSpPr>
            <a:spLocks noGrp="1"/>
          </p:cNvSpPr>
          <p:nvPr>
            <p:ph idx="1"/>
          </p:nvPr>
        </p:nvSpPr>
        <p:spPr/>
        <p:txBody>
          <a:bodyPr/>
          <a:lstStyle/>
          <a:p>
            <a:pPr lvl="1"/>
            <a:r>
              <a:rPr/>
              <a:t>Use </a:t>
            </a:r>
            <a:r>
              <a:rPr>
                <a:latin typeface="Courier"/>
              </a:rPr>
              <a:t>&lt;-</a:t>
            </a:r>
            <a:r>
              <a:rPr/>
              <a:t> to save (assign) values to objects</a:t>
            </a:r>
            <a:br/>
          </a:p>
          <a:p>
            <a:pPr lvl="1"/>
            <a:r>
              <a:rPr/>
              <a:t>Use </a:t>
            </a:r>
            <a:r>
              <a:rPr>
                <a:latin typeface="Courier"/>
              </a:rPr>
              <a:t>c()</a:t>
            </a:r>
            <a:r>
              <a:rPr/>
              <a:t> to </a:t>
            </a:r>
            <a:r>
              <a:rPr b="1"/>
              <a:t>combine</a:t>
            </a:r>
            <a:r>
              <a:rPr/>
              <a:t> vectors</a:t>
            </a:r>
            <a:br/>
          </a:p>
          <a:p>
            <a:pPr lvl="1"/>
            <a:r>
              <a:rPr>
                <a:latin typeface="Courier"/>
              </a:rPr>
              <a:t>length()</a:t>
            </a:r>
            <a:r>
              <a:rPr/>
              <a:t>, </a:t>
            </a:r>
            <a:r>
              <a:rPr>
                <a:latin typeface="Courier"/>
              </a:rPr>
              <a:t>class()</a:t>
            </a:r>
            <a:r>
              <a:rPr/>
              <a:t>, and </a:t>
            </a:r>
            <a:r>
              <a:rPr>
                <a:latin typeface="Courier"/>
              </a:rPr>
              <a:t>str()</a:t>
            </a:r>
            <a:r>
              <a:rPr/>
              <a:t> tell you information about an object</a:t>
            </a:r>
            <a:br/>
          </a:p>
          <a:p>
            <a:pPr lvl="1"/>
            <a:r>
              <a:rPr/>
              <a:t>The sequence </a:t>
            </a:r>
            <a:r>
              <a:rPr>
                <a:latin typeface="Courier"/>
              </a:rPr>
              <a:t>seq()</a:t>
            </a:r>
            <a:r>
              <a:rPr/>
              <a:t> function helps you create numeric vectors (</a:t>
            </a:r>
            <a:r>
              <a:rPr>
                <a:latin typeface="Courier"/>
              </a:rPr>
              <a:t>from</a:t>
            </a:r>
            <a:r>
              <a:rPr/>
              <a:t>,</a:t>
            </a:r>
            <a:r>
              <a:rPr>
                <a:latin typeface="Courier"/>
              </a:rPr>
              <a:t>to</a:t>
            </a:r>
            <a:r>
              <a:rPr/>
              <a:t>, </a:t>
            </a:r>
            <a:r>
              <a:rPr>
                <a:latin typeface="Courier"/>
              </a:rPr>
              <a:t>by</a:t>
            </a:r>
            <a:r>
              <a:rPr/>
              <a:t>, and </a:t>
            </a:r>
            <a:r>
              <a:rPr>
                <a:latin typeface="Courier"/>
              </a:rPr>
              <a:t>length.out</a:t>
            </a:r>
            <a:r>
              <a:rPr/>
              <a:t> arguments)</a:t>
            </a:r>
            <a:br/>
          </a:p>
          <a:p>
            <a:pPr lvl="1"/>
            <a:r>
              <a:rPr/>
              <a:t>The repeat </a:t>
            </a:r>
            <a:r>
              <a:rPr>
                <a:latin typeface="Courier"/>
              </a:rPr>
              <a:t>rep()</a:t>
            </a:r>
            <a:r>
              <a:rPr/>
              <a:t> function helps you create vectors with the </a:t>
            </a:r>
            <a:r>
              <a:rPr>
                <a:latin typeface="Courier"/>
              </a:rPr>
              <a:t>each</a:t>
            </a:r>
            <a:r>
              <a:rPr/>
              <a:t> and </a:t>
            </a:r>
            <a:r>
              <a:rPr>
                <a:latin typeface="Courier"/>
              </a:rPr>
              <a:t>times</a:t>
            </a:r>
            <a:r>
              <a:rPr/>
              <a:t> arguments</a:t>
            </a:r>
            <a:br/>
          </a:p>
          <a:p>
            <a:pPr lvl="1"/>
            <a:r>
              <a:rPr/>
              <a:t>Reproducible science makes everyone’s life easier!</a:t>
            </a:r>
            <a:br/>
          </a:p>
          <a:p>
            <a:pPr lvl="1"/>
            <a:r>
              <a:rPr>
                <a:latin typeface="Courier"/>
              </a:rPr>
              <a:t>readr</a:t>
            </a:r>
            <a:r>
              <a:rPr/>
              <a:t>has helpful functions like </a:t>
            </a:r>
            <a:r>
              <a:rPr>
                <a:latin typeface="Courier"/>
              </a:rPr>
              <a:t>read_csv()</a:t>
            </a:r>
            <a:r>
              <a:rPr/>
              <a:t> that can help you import data into R</a:t>
            </a:r>
          </a:p>
          <a:p>
            <a:pPr lvl="0" marL="0" indent="0">
              <a:buNone/>
            </a:pPr>
            <a:r>
              <a:rPr/>
              <a:t>📃 </a:t>
            </a:r>
            <a:r>
              <a:rPr>
                <a:hlinkClick r:id="rId2"/>
              </a:rPr>
              <a:t>Day 2 Cheatsheet</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Unusual</a:t>
            </a:r>
            <a:r>
              <a:rPr/>
              <a:t> </a:t>
            </a:r>
            <a:r>
              <a:rPr/>
              <a:t>Column</a:t>
            </a:r>
            <a:r>
              <a:rPr/>
              <a:t> </a:t>
            </a:r>
            <a:r>
              <a:rPr/>
              <a:t>Names</a:t>
            </a:r>
          </a:p>
        </p:txBody>
      </p:sp>
      <p:sp>
        <p:nvSpPr>
          <p:cNvPr id="3" name="Content Placeholder 2"/>
          <p:cNvSpPr>
            <a:spLocks noGrp="1"/>
          </p:cNvSpPr>
          <p:nvPr>
            <p:ph idx="1"/>
          </p:nvPr>
        </p:nvSpPr>
        <p:spPr/>
        <p:txBody>
          <a:bodyPr/>
          <a:lstStyle/>
          <a:p>
            <a:pPr lvl="0" marL="0" indent="0">
              <a:buNone/>
            </a:pPr>
            <a:r>
              <a:rPr/>
              <a:t>It’s best to avoid unusual column names where possible, as things get tricky later.</a:t>
            </a:r>
          </a:p>
          <a:p>
            <a:pPr lvl="0" marL="0" indent="0">
              <a:buNone/>
            </a:pPr>
            <a:r>
              <a:rPr/>
              <a:t>We just showed the use of ` backticks` . You may see people use quotes as well.</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backtick_1.png" id="0" name="Picture 1"/>
          <p:cNvPicPr>
            <a:picLocks noGrp="1" noChangeAspect="1"/>
          </p:cNvPicPr>
          <p:nvPr/>
        </p:nvPicPr>
        <p:blipFill>
          <a:blip r:embed="rId2"/>
          <a:stretch>
            <a:fillRect/>
          </a:stretch>
        </p:blipFill>
        <p:spPr bwMode="auto">
          <a:xfrm>
            <a:off x="2832100" y="1193800"/>
            <a:ext cx="3479800" cy="3390900"/>
          </a:xfrm>
          <a:prstGeom prst="rect">
            <a:avLst/>
          </a:prstGeom>
          <a:noFill/>
          <a:ln w="9525">
            <a:noFill/>
            <a:headEnd/>
            <a:tailEnd/>
          </a:ln>
        </p:spPr>
      </p:pic>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Other atypical column names are those with:</a:t>
            </a:r>
          </a:p>
          <a:p>
            <a:pPr lvl="1"/>
            <a:r>
              <a:rPr/>
              <a:t>spaces</a:t>
            </a:r>
          </a:p>
          <a:p>
            <a:pPr lvl="1"/>
            <a:r>
              <a:rPr/>
              <a:t>number without characters</a:t>
            </a:r>
          </a:p>
          <a:p>
            <a:pPr lvl="1"/>
            <a:r>
              <a:rPr/>
              <a:t>number starting the name</a:t>
            </a:r>
          </a:p>
          <a:p>
            <a:pPr lvl="1"/>
            <a:r>
              <a:rPr/>
              <a:t>other punctuation marks like % (besides “_” or “.” and not at the beginning)</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a:t>
            </a:r>
            <a:r>
              <a:rPr/>
              <a:t> </a:t>
            </a:r>
            <a:r>
              <a:rPr/>
              <a:t>solution!</a:t>
            </a:r>
          </a:p>
        </p:txBody>
      </p:sp>
      <p:sp>
        <p:nvSpPr>
          <p:cNvPr id="3" name="Content Placeholder 2"/>
          <p:cNvSpPr>
            <a:spLocks noGrp="1"/>
          </p:cNvSpPr>
          <p:nvPr>
            <p:ph idx="1"/>
          </p:nvPr>
        </p:nvSpPr>
        <p:spPr/>
        <p:txBody>
          <a:bodyPr/>
          <a:lstStyle/>
          <a:p>
            <a:pPr lvl="0" marL="0" indent="0">
              <a:buNone/>
            </a:pPr>
            <a:r>
              <a:rPr/>
              <a:t>Rename tricky column names so that you don’t have to deal with them later!</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https://media.giphy.com/media/6q29hxDKvJvPy/giphy.gif" id="0" name="Picture 1"/>
          <p:cNvPicPr>
            <a:picLocks noGrp="1" noChangeAspect="1"/>
          </p:cNvPicPr>
          <p:nvPr/>
        </p:nvPicPr>
        <p:blipFill>
          <a:blip r:embed="rId2"/>
          <a:stretch>
            <a:fillRect/>
          </a:stretch>
        </p:blipFill>
        <p:spPr bwMode="auto">
          <a:xfrm>
            <a:off x="1562100" y="1193800"/>
            <a:ext cx="6032500" cy="33909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Be</a:t>
            </a:r>
            <a:r>
              <a:rPr/>
              <a:t> </a:t>
            </a:r>
            <a:r>
              <a:rPr/>
              <a:t>careful</a:t>
            </a:r>
            <a:r>
              <a:rPr/>
              <a:t> </a:t>
            </a:r>
            <a:r>
              <a:rPr/>
              <a:t>about</a:t>
            </a:r>
            <a:r>
              <a:rPr/>
              <a:t> </a:t>
            </a:r>
            <a:r>
              <a:rPr/>
              <a:t>copy</a:t>
            </a:r>
            <a:r>
              <a:rPr/>
              <a:t> </a:t>
            </a:r>
            <a:r>
              <a:rPr/>
              <a:t>pasting</a:t>
            </a:r>
            <a:r>
              <a:rPr/>
              <a:t> </a:t>
            </a:r>
            <a:r>
              <a:rPr/>
              <a:t>code!</a:t>
            </a:r>
          </a:p>
        </p:txBody>
      </p:sp>
      <p:sp>
        <p:nvSpPr>
          <p:cNvPr id="3" name="Content Placeholder 2"/>
          <p:cNvSpPr>
            <a:spLocks noGrp="1"/>
          </p:cNvSpPr>
          <p:nvPr>
            <p:ph idx="1"/>
          </p:nvPr>
        </p:nvSpPr>
        <p:spPr/>
        <p:txBody>
          <a:bodyPr/>
          <a:lstStyle/>
          <a:p>
            <a:pPr lvl="0" marL="0" indent="0">
              <a:buNone/>
            </a:pPr>
            <a:r>
              <a:rPr/>
              <a:t>Curly quotes will not work!</a:t>
            </a:r>
          </a:p>
          <a:p>
            <a:pPr lvl="0" indent="0">
              <a:buNone/>
            </a:pPr>
            <a:r>
              <a:rPr i="1">
                <a:solidFill>
                  <a:srgbClr val="60A0B0"/>
                </a:solidFill>
                <a:latin typeface="Courier"/>
              </a:rPr>
              <a:t># this will cause an error!</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‘lower_95%_CI_limit’ </a:t>
            </a:r>
            <a:r>
              <a:rPr>
                <a:solidFill>
                  <a:srgbClr val="007020"/>
                </a:solidFill>
                <a:latin typeface="Courier"/>
              </a:rPr>
              <a:t>=</a:t>
            </a:r>
            <a:r>
              <a:rPr>
                <a:latin typeface="Courier"/>
              </a:rPr>
              <a:t> lower95cl)</a:t>
            </a:r>
          </a:p>
          <a:p>
            <a:pPr lvl="0" indent="0">
              <a:buNone/>
            </a:pPr>
            <a:r>
              <a:rPr i="1">
                <a:solidFill>
                  <a:srgbClr val="60A0B0"/>
                </a:solidFill>
                <a:latin typeface="Courier"/>
              </a:rPr>
              <a:t># this will work!</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a:t>
            </a:r>
            <a:r>
              <a:rPr>
                <a:solidFill>
                  <a:srgbClr val="4070A0"/>
                </a:solidFill>
                <a:latin typeface="Courier"/>
              </a:rPr>
              <a:t>'lower_95%_CI_limit'</a:t>
            </a:r>
            <a:r>
              <a:rPr>
                <a:latin typeface="Courier"/>
              </a:rPr>
              <a:t> </a:t>
            </a:r>
            <a:r>
              <a:rPr>
                <a:solidFill>
                  <a:srgbClr val="007020"/>
                </a:solidFill>
                <a:latin typeface="Courier"/>
              </a:rPr>
              <a:t>=</a:t>
            </a:r>
            <a:r>
              <a:rPr>
                <a:latin typeface="Courier"/>
              </a:rPr>
              <a:t> lower95cl)</a:t>
            </a:r>
          </a:p>
          <a:p>
            <a:pPr lvl="0" marL="0" indent="0">
              <a:buNone/>
            </a:pPr>
            <a:r>
              <a:rPr/>
              <a:t>Also true for double quotes</a:t>
            </a:r>
          </a:p>
          <a:p>
            <a:pPr lvl="0" indent="0">
              <a:buNone/>
            </a:pPr>
            <a:r>
              <a:rPr>
                <a:latin typeface="Courier"/>
              </a:rPr>
              <a:t> </a:t>
            </a:r>
            <a:r>
              <a:rPr i="1">
                <a:solidFill>
                  <a:srgbClr val="60A0B0"/>
                </a:solidFill>
                <a:latin typeface="Courier"/>
              </a:rPr>
              <a:t># this will cause an error!</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“lower_95%_CI_limit” </a:t>
            </a:r>
            <a:r>
              <a:rPr>
                <a:solidFill>
                  <a:srgbClr val="007020"/>
                </a:solidFill>
                <a:latin typeface="Courier"/>
              </a:rPr>
              <a:t>=</a:t>
            </a:r>
            <a:r>
              <a:rPr>
                <a:latin typeface="Courier"/>
              </a:rPr>
              <a:t> lower95cl)</a:t>
            </a:r>
          </a:p>
          <a:p>
            <a:pPr lvl="0" indent="0">
              <a:buNone/>
            </a:pPr>
            <a:r>
              <a:rPr i="1">
                <a:solidFill>
                  <a:srgbClr val="60A0B0"/>
                </a:solidFill>
                <a:latin typeface="Courier"/>
              </a:rPr>
              <a:t># this will work!</a:t>
            </a:r>
            <a:b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a:t>
            </a:r>
            <a:r>
              <a:rPr>
                <a:solidFill>
                  <a:srgbClr val="4070A0"/>
                </a:solidFill>
                <a:latin typeface="Courier"/>
              </a:rPr>
              <a:t>"lower_95%_CI_limit"</a:t>
            </a:r>
            <a:r>
              <a:rPr>
                <a:latin typeface="Courier"/>
              </a:rPr>
              <a:t> </a:t>
            </a:r>
            <a:r>
              <a:rPr>
                <a:solidFill>
                  <a:srgbClr val="007020"/>
                </a:solidFill>
                <a:latin typeface="Courier"/>
              </a:rPr>
              <a:t>=</a:t>
            </a:r>
            <a:r>
              <a:rPr>
                <a:latin typeface="Courier"/>
              </a:rPr>
              <a:t> lower95cl)</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Rename</a:t>
            </a:r>
            <a:r>
              <a:rPr/>
              <a:t> </a:t>
            </a:r>
            <a:r>
              <a:rPr/>
              <a:t>multiple</a:t>
            </a:r>
            <a:r>
              <a:rPr/>
              <a:t> </a:t>
            </a:r>
            <a:r>
              <a:rPr/>
              <a:t>columns</a:t>
            </a:r>
          </a:p>
        </p:txBody>
      </p:sp>
      <p:sp>
        <p:nvSpPr>
          <p:cNvPr id="3" name="Content Placeholder 2"/>
          <p:cNvSpPr>
            <a:spLocks noGrp="1"/>
          </p:cNvSpPr>
          <p:nvPr>
            <p:ph idx="1"/>
          </p:nvPr>
        </p:nvSpPr>
        <p:spPr/>
        <p:txBody>
          <a:bodyPr/>
          <a:lstStyle/>
          <a:p>
            <a:pPr lvl="0" marL="0" indent="0">
              <a:buNone/>
            </a:pPr>
            <a:r>
              <a:rPr/>
              <a:t>A comma can separate different column names to change.</a:t>
            </a:r>
          </a:p>
          <a:p>
            <a:pPr lvl="0" indent="0">
              <a:buNone/>
            </a:pPr>
            <a:r>
              <a:rPr>
                <a:latin typeface="Courier"/>
              </a:rPr>
              <a:t>renamed_er </a:t>
            </a:r>
            <a:r>
              <a:rPr>
                <a:solidFill>
                  <a:srgbClr val="007020"/>
                </a:solidFill>
                <a:latin typeface="Courier"/>
              </a:rPr>
              <a:t>&lt;-</a:t>
            </a:r>
            <a:r>
              <a:rPr>
                <a:latin typeface="Courier"/>
              </a:rPr>
              <a:t> </a:t>
            </a:r>
            <a:r>
              <a:rPr>
                <a:solidFill>
                  <a:srgbClr val="06287E"/>
                </a:solidFill>
                <a:latin typeface="Courier"/>
              </a:rPr>
              <a:t>rename</a:t>
            </a:r>
            <a:r>
              <a:rPr>
                <a:latin typeface="Courier"/>
              </a:rPr>
              <a:t>(er, </a:t>
            </a:r>
            <a:br/>
            <a:r>
              <a:rPr>
                <a:latin typeface="Courier"/>
              </a:rPr>
              <a:t>                        </a:t>
            </a:r>
            <a:r>
              <a:rPr>
                <a:solidFill>
                  <a:srgbClr val="7D9029"/>
                </a:solidFill>
                <a:latin typeface="Courier"/>
              </a:rPr>
              <a:t>lower_95perc_CI_limit =</a:t>
            </a:r>
            <a:r>
              <a:rPr>
                <a:latin typeface="Courier"/>
              </a:rPr>
              <a:t> lower95cl, </a:t>
            </a:r>
            <a:br/>
            <a:r>
              <a:rPr>
                <a:latin typeface="Courier"/>
              </a:rPr>
              <a:t>                        </a:t>
            </a:r>
            <a:r>
              <a:rPr>
                <a:solidFill>
                  <a:srgbClr val="7D9029"/>
                </a:solidFill>
                <a:latin typeface="Courier"/>
              </a:rPr>
              <a:t>upper_95perc_CI_limit =</a:t>
            </a:r>
            <a:r>
              <a:rPr>
                <a:latin typeface="Courier"/>
              </a:rPr>
              <a:t> upper95cl)</a:t>
            </a:r>
            <a:br/>
            <a:r>
              <a:rPr>
                <a:solidFill>
                  <a:srgbClr val="06287E"/>
                </a:solidFill>
                <a:latin typeface="Courier"/>
              </a:rPr>
              <a:t>head</a:t>
            </a:r>
            <a:r>
              <a:rPr>
                <a:latin typeface="Courier"/>
              </a:rPr>
              <a:t>(renamed_er, </a:t>
            </a:r>
            <a:r>
              <a:rPr>
                <a:solidFill>
                  <a:srgbClr val="40A070"/>
                </a:solidFill>
                <a:latin typeface="Courier"/>
              </a:rPr>
              <a:t>3</a:t>
            </a:r>
            <a:r>
              <a:rPr>
                <a:latin typeface="Courier"/>
              </a:rPr>
              <a:t>)</a:t>
            </a:r>
          </a:p>
          <a:p>
            <a:pPr lvl="0" indent="0">
              <a:buNone/>
            </a:pPr>
            <a:r>
              <a:rPr>
                <a:latin typeface="Courier"/>
              </a:rPr>
              <a:t># A tibble: 3 × 6
  county  rate lower_95perc_CI_limit upper_95perc_CI_limit visits  year
  &lt;chr&gt;  &lt;dbl&gt;                 &lt;dbl&gt;                 &lt;dbl&gt;  &lt;dbl&gt; &lt;dbl&gt;
1 Adams   6.73                 NA                     9.24     29  2011
2 Adams   4.84                  2.85                 NA        23  2012
3 Adams   6.84                  4.36                  9.31     31  2013</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Renaming</a:t>
            </a:r>
            <a:r>
              <a:rPr/>
              <a:t> </a:t>
            </a:r>
            <a:r>
              <a:rPr/>
              <a:t>all</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To rename all columns you use the </a:t>
            </a:r>
            <a:r>
              <a:rPr>
                <a:latin typeface="Courier"/>
              </a:rPr>
              <a:t>rename_with()</a:t>
            </a:r>
            <a:r>
              <a:rPr/>
              <a:t>. In this case we will use </a:t>
            </a:r>
            <a:r>
              <a:rPr>
                <a:latin typeface="Courier"/>
              </a:rPr>
              <a:t>toupper()</a:t>
            </a:r>
            <a:r>
              <a:rPr/>
              <a:t> to make all letters upper case. Could also use </a:t>
            </a:r>
            <a:r>
              <a:rPr>
                <a:latin typeface="Courier"/>
              </a:rPr>
              <a:t>tolower()</a:t>
            </a:r>
            <a:r>
              <a:rPr/>
              <a:t> function.</a:t>
            </a:r>
          </a:p>
          <a:p>
            <a:pPr lvl="0" indent="0">
              <a:buNone/>
            </a:pPr>
            <a:r>
              <a:rPr>
                <a:latin typeface="Courier"/>
              </a:rPr>
              <a:t>er_upper </a:t>
            </a:r>
            <a:r>
              <a:rPr>
                <a:solidFill>
                  <a:srgbClr val="007020"/>
                </a:solidFill>
                <a:latin typeface="Courier"/>
              </a:rPr>
              <a:t>&lt;-</a:t>
            </a:r>
            <a:r>
              <a:rPr>
                <a:latin typeface="Courier"/>
              </a:rPr>
              <a:t> </a:t>
            </a:r>
            <a:r>
              <a:rPr>
                <a:solidFill>
                  <a:srgbClr val="06287E"/>
                </a:solidFill>
                <a:latin typeface="Courier"/>
              </a:rPr>
              <a:t>rename_with</a:t>
            </a:r>
            <a:r>
              <a:rPr>
                <a:latin typeface="Courier"/>
              </a:rPr>
              <a:t>(er, toupper)</a:t>
            </a:r>
            <a:br/>
            <a:r>
              <a:rPr>
                <a:solidFill>
                  <a:srgbClr val="06287E"/>
                </a:solidFill>
                <a:latin typeface="Courier"/>
              </a:rPr>
              <a:t>head</a:t>
            </a:r>
            <a:r>
              <a:rPr>
                <a:latin typeface="Courier"/>
              </a:rPr>
              <a:t>(er_upper, </a:t>
            </a:r>
            <a:r>
              <a:rPr>
                <a:solidFill>
                  <a:srgbClr val="40A070"/>
                </a:solidFill>
                <a:latin typeface="Courier"/>
              </a:rPr>
              <a:t>3</a:t>
            </a:r>
            <a:r>
              <a:rPr>
                <a:latin typeface="Courier"/>
              </a:rPr>
              <a:t>)</a:t>
            </a:r>
          </a:p>
          <a:p>
            <a:pPr lvl="0" indent="0">
              <a:buNone/>
            </a:pPr>
            <a:r>
              <a:rPr>
                <a:latin typeface="Courier"/>
              </a:rPr>
              <a:t># A tibble: 3 × 6
  COUNTY  RATE LOWER95CL UPPER95CL VISITS  YEAR
  &lt;chr&gt;  &lt;dbl&gt;     &lt;dbl&gt;     &lt;dbl&gt;  &lt;dbl&gt; &lt;dbl&gt;
1 Adams   6.73     NA         9.24     29  2011
2 Adams   4.84      2.85     NA        23  2012
3 Adams   6.84      4.36      9.31     31  2013</a:t>
            </a:r>
          </a:p>
          <a:p>
            <a:pPr lvl="0" indent="0">
              <a:buNone/>
            </a:pPr>
            <a:r>
              <a:rPr>
                <a:solidFill>
                  <a:srgbClr val="06287E"/>
                </a:solidFill>
                <a:latin typeface="Courier"/>
              </a:rPr>
              <a:t>rename_with</a:t>
            </a:r>
            <a:r>
              <a:rPr>
                <a:latin typeface="Courier"/>
              </a:rPr>
              <a:t>(er_upper, tolower)</a:t>
            </a:r>
          </a:p>
          <a:p>
            <a:pPr lvl="0" indent="0">
              <a:buNone/>
            </a:pPr>
            <a:r>
              <a:rPr>
                <a:latin typeface="Courier"/>
              </a:rPr>
              <a:t># A tibble: 768 × 6
   county  rate lower95cl upper95cl visits  year
   &lt;chr&gt;  &lt;dbl&gt;     &lt;dbl&gt;     &lt;dbl&gt;  &lt;dbl&gt; &lt;dbl&gt;
 1 Adams   6.73     NA         9.24     29  2011
 2 Adams   4.84      2.85     NA        23  2012
 3 Adams   6.84      4.36      9.31     31  2013
 4 Adams   3.08      1.71      4.85     15  2014
 5 Adams   3.36      1.89      5.23     16  2015
 6 Adams   8.85      6.12     11.6      42  2016
 7 Adams   6.63      4.29      8.98     32  2017
 8 Adams   7.11      4.77      9.44     37  2018
 9 Adams   6.76      4.53      8.99     36  2019
10 Adams   4.76      2.82      6.70     24  2020
# ℹ 758 more rows</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janitor</a:t>
            </a:r>
            <a:r>
              <a:rPr/>
              <a:t> </a:t>
            </a:r>
            <a:r>
              <a:rPr/>
              <a:t>package</a:t>
            </a:r>
          </a:p>
        </p:txBody>
      </p:sp>
      <p:sp>
        <p:nvSpPr>
          <p:cNvPr id="3" name="Content Placeholder 2"/>
          <p:cNvSpPr>
            <a:spLocks noGrp="1"/>
          </p:cNvSpPr>
          <p:nvPr>
            <p:ph idx="1"/>
          </p:nvPr>
        </p:nvSpPr>
        <p:spPr/>
        <p:txBody>
          <a:bodyPr/>
          <a:lstStyle/>
          <a:p>
            <a:pPr lvl="0" marL="0" indent="0">
              <a:buNone/>
            </a:pPr>
            <a:r>
              <a:rPr/>
              <a:t>If you need to do lots of naming fixes - look into the janitor package!</a:t>
            </a:r>
          </a:p>
          <a:p>
            <a:pPr lvl="0" indent="0">
              <a:buNone/>
            </a:pPr>
            <a:r>
              <a:rPr i="1">
                <a:solidFill>
                  <a:srgbClr val="60A0B0"/>
                </a:solidFill>
                <a:latin typeface="Courier"/>
              </a:rPr>
              <a:t>#install.packages("janitor")</a:t>
            </a:r>
            <a:br/>
            <a:r>
              <a:rPr>
                <a:solidFill>
                  <a:srgbClr val="06287E"/>
                </a:solidFill>
                <a:latin typeface="Courier"/>
              </a:rPr>
              <a:t>library</a:t>
            </a:r>
            <a:r>
              <a:rPr>
                <a:latin typeface="Courier"/>
              </a:rPr>
              <a:t>(janitor)</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janitor</a:t>
            </a:r>
            <a:r>
              <a:rPr/>
              <a:t> </a:t>
            </a:r>
            <a:r>
              <a:rPr>
                <a:latin typeface="Courier"/>
              </a:rPr>
              <a:t>clean_names</a:t>
            </a:r>
          </a:p>
        </p:txBody>
      </p:sp>
      <p:sp>
        <p:nvSpPr>
          <p:cNvPr id="3" name="Content Placeholder 2"/>
          <p:cNvSpPr>
            <a:spLocks noGrp="1"/>
          </p:cNvSpPr>
          <p:nvPr>
            <p:ph idx="1"/>
          </p:nvPr>
        </p:nvSpPr>
        <p:spPr/>
        <p:txBody>
          <a:bodyPr/>
          <a:lstStyle/>
          <a:p>
            <a:pPr lvl="0" marL="0" indent="0">
              <a:buNone/>
            </a:pPr>
            <a:r>
              <a:rPr/>
              <a:t>The </a:t>
            </a:r>
            <a:r>
              <a:rPr>
                <a:latin typeface="Courier"/>
              </a:rPr>
              <a:t>clean_names</a:t>
            </a:r>
            <a:r>
              <a:rPr/>
              <a:t> function can intuit what fixes you might need.</a:t>
            </a:r>
          </a:p>
          <a:p>
            <a:pPr lvl="0" marL="0" indent="0">
              <a:buNone/>
            </a:pPr>
            <a:r>
              <a:rPr/>
              <a:t>The yearly_co2_emissions dataset contains estimated CO2 emissions for 265 countries between the years 1751 and 2014.</a:t>
            </a:r>
          </a:p>
          <a:p>
            <a:pPr lvl="0" indent="0">
              <a:buNone/>
            </a:pPr>
            <a:r>
              <a:rPr>
                <a:latin typeface="Courier"/>
              </a:rPr>
              <a:t>yearly_co2 </a:t>
            </a:r>
            <a:r>
              <a:rPr>
                <a:solidFill>
                  <a:srgbClr val="007020"/>
                </a:solidFill>
                <a:latin typeface="Courier"/>
              </a:rPr>
              <a:t>&lt;-</a:t>
            </a:r>
            <a:r>
              <a:rPr>
                <a:latin typeface="Courier"/>
              </a:rPr>
              <a:t> </a:t>
            </a:r>
            <a:br/>
            <a:r>
              <a:rPr>
                <a:latin typeface="Courier"/>
              </a:rPr>
              <a:t>  </a:t>
            </a:r>
            <a:r>
              <a:rPr>
                <a:solidFill>
                  <a:srgbClr val="06287E"/>
                </a:solidFill>
                <a:latin typeface="Courier"/>
              </a:rPr>
              <a:t>read_csv</a:t>
            </a:r>
            <a:r>
              <a:rPr>
                <a:latin typeface="Courier"/>
              </a:rPr>
              <a:t>(</a:t>
            </a:r>
            <a:r>
              <a:rPr>
                <a:solidFill>
                  <a:srgbClr val="4070A0"/>
                </a:solidFill>
                <a:latin typeface="Courier"/>
              </a:rPr>
              <a:t>"https://daseh.org/data/Yearly_CO2_Emissions_1000_tonnes.csv"</a:t>
            </a:r>
            <a:r>
              <a:rPr>
                <a:latin typeface="Courier"/>
              </a:rPr>
              <a:t>)</a:t>
            </a:r>
          </a:p>
          <a:p>
            <a:pPr lvl="0" indent="0">
              <a:buNone/>
            </a:pPr>
            <a:r>
              <a:rPr>
                <a:latin typeface="Courier"/>
              </a:rPr>
              <a:t>Rows: 192 Columns: 265
── Column specification ────────────────────────────────────────────────────────
Delimiter: ","
chr   (1): country
dbl (264): 1751, 1752, 1753, 1754, 1755, 1756, 1757, 1758, 1759, 1760, 1761,...
ℹ Use `spec()` to retrieve the full column specification for this data.
ℹ Specify the column types or set `show_col_types = FALSE` to quiet this message.</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Overview</a:t>
            </a:r>
          </a:p>
        </p:txBody>
      </p:sp>
      <p:sp>
        <p:nvSpPr>
          <p:cNvPr id="3" name="Content Placeholder 2"/>
          <p:cNvSpPr>
            <a:spLocks noGrp="1"/>
          </p:cNvSpPr>
          <p:nvPr>
            <p:ph idx="1"/>
          </p:nvPr>
        </p:nvSpPr>
        <p:spPr/>
        <p:txBody>
          <a:bodyPr/>
          <a:lstStyle/>
          <a:p>
            <a:pPr lvl="0" marL="0" indent="0">
              <a:buNone/>
            </a:pPr>
            <a:r>
              <a:rPr/>
              <a:t>In this module, we will show you how to:</a:t>
            </a:r>
          </a:p>
          <a:p>
            <a:pPr lvl="1">
              <a:buAutoNum type="arabicPeriod"/>
            </a:pPr>
            <a:r>
              <a:rPr/>
              <a:t>Look at your data in different ways</a:t>
            </a:r>
          </a:p>
          <a:p>
            <a:pPr lvl="1">
              <a:buAutoNum type="arabicPeriod"/>
            </a:pPr>
            <a:r>
              <a:rPr/>
              <a:t>Create a data frame and a tibble</a:t>
            </a:r>
          </a:p>
          <a:p>
            <a:pPr lvl="1">
              <a:buAutoNum type="arabicPeriod"/>
            </a:pPr>
            <a:r>
              <a:rPr/>
              <a:t>Create new variables/make rownames a column</a:t>
            </a:r>
          </a:p>
          <a:p>
            <a:pPr lvl="1">
              <a:buAutoNum type="arabicPeriod"/>
            </a:pPr>
            <a:r>
              <a:rPr/>
              <a:t>Rename columns of a data frame</a:t>
            </a:r>
          </a:p>
          <a:p>
            <a:pPr lvl="1">
              <a:buAutoNum type="arabicPeriod"/>
            </a:pPr>
            <a:r>
              <a:rPr/>
              <a:t>Subset rows of a data frame</a:t>
            </a:r>
          </a:p>
          <a:p>
            <a:pPr lvl="1">
              <a:buAutoNum type="arabicPeriod"/>
            </a:pPr>
            <a:r>
              <a:rPr/>
              <a:t>Subset columns of a data frame</a:t>
            </a:r>
          </a:p>
          <a:p>
            <a:pPr lvl="1">
              <a:buAutoNum type="arabicPeriod"/>
            </a:pPr>
            <a:r>
              <a:rPr/>
              <a:t>Add/remove new columns to a data frame</a:t>
            </a:r>
          </a:p>
          <a:p>
            <a:pPr lvl="1">
              <a:buAutoNum type="arabicPeriod"/>
            </a:pPr>
            <a:r>
              <a:rPr/>
              <a:t>Order the columns of a data frame</a:t>
            </a:r>
          </a:p>
          <a:p>
            <a:pPr lvl="1">
              <a:buAutoNum type="arabicPeriod"/>
            </a:pPr>
            <a:r>
              <a:rPr/>
              <a:t>Order the rows of a data frame</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yearly_co2</a:t>
            </a:r>
            <a:r>
              <a:rPr/>
              <a:t> </a:t>
            </a:r>
            <a:r>
              <a:rPr/>
              <a:t>column</a:t>
            </a:r>
            <a:r>
              <a:rPr/>
              <a:t> </a:t>
            </a:r>
            <a:r>
              <a:rPr/>
              <a:t>names</a:t>
            </a:r>
          </a:p>
        </p:txBody>
      </p:sp>
      <p:sp>
        <p:nvSpPr>
          <p:cNvPr id="3" name="Content Placeholder 2"/>
          <p:cNvSpPr>
            <a:spLocks noGrp="1"/>
          </p:cNvSpPr>
          <p:nvPr>
            <p:ph idx="1"/>
          </p:nvPr>
        </p:nvSpPr>
        <p:spPr/>
        <p:txBody>
          <a:bodyPr/>
          <a:lstStyle/>
          <a:p>
            <a:pPr lvl="0" indent="0">
              <a:buNone/>
            </a:pPr>
            <a:r>
              <a:rPr>
                <a:solidFill>
                  <a:srgbClr val="06287E"/>
                </a:solidFill>
                <a:latin typeface="Courier"/>
              </a:rPr>
              <a:t>head</a:t>
            </a:r>
            <a:r>
              <a:rPr>
                <a:latin typeface="Courier"/>
              </a:rPr>
              <a:t>(yearly_co2, </a:t>
            </a:r>
            <a:r>
              <a:rPr>
                <a:solidFill>
                  <a:srgbClr val="7D9029"/>
                </a:solidFill>
                <a:latin typeface="Courier"/>
              </a:rPr>
              <a:t>n =</a:t>
            </a:r>
            <a:r>
              <a:rPr>
                <a:latin typeface="Courier"/>
              </a:rPr>
              <a:t> </a:t>
            </a:r>
            <a:r>
              <a:rPr>
                <a:solidFill>
                  <a:srgbClr val="40A070"/>
                </a:solidFill>
                <a:latin typeface="Courier"/>
              </a:rPr>
              <a:t>2</a:t>
            </a:r>
            <a:r>
              <a:rPr>
                <a:latin typeface="Courier"/>
              </a:rPr>
              <a:t>)</a:t>
            </a:r>
          </a:p>
          <a:p>
            <a:pPr lvl="0" indent="0">
              <a:buNone/>
            </a:pPr>
            <a:r>
              <a:rPr>
                <a:latin typeface="Courier"/>
              </a:rPr>
              <a:t># A tibble: 2 × 265
  country  `1751` `1752` `1753` `1754` `1755` `1756` `1757` `1758` `1759` `1760`
  &lt;chr&gt;     &lt;dbl&gt;  &lt;dbl&gt;  &lt;dbl&gt;  &lt;dbl&gt;  &lt;dbl&gt;  &lt;dbl&gt;  &lt;dbl&gt;  &lt;dbl&gt;  &lt;dbl&gt;  &lt;dbl&gt;
1 Afghani…     NA     NA     NA     NA     NA     NA     NA     NA     NA     NA
2 Albania      NA     NA     NA     NA     NA     NA     NA     NA     NA     NA
# ℹ 254 more variables: `1761` &lt;dbl&gt;, `1762` &lt;dbl&gt;, `1763` &lt;dbl&gt;, `1764` &lt;dbl&gt;,
#   `1765` &lt;dbl&gt;, `1766` &lt;dbl&gt;, `1767` &lt;dbl&gt;, `1768` &lt;dbl&gt;, `1769` &lt;dbl&gt;,
#   `1770` &lt;dbl&gt;, `1771` &lt;dbl&gt;, `1772` &lt;dbl&gt;, `1773` &lt;dbl&gt;, `1774` &lt;dbl&gt;,
#   `1775` &lt;dbl&gt;, `1776` &lt;dbl&gt;, `1777` &lt;dbl&gt;, `1778` &lt;dbl&gt;, `1779` &lt;dbl&gt;,
#   `1780` &lt;dbl&gt;, `1781` &lt;dbl&gt;, `1782` &lt;dbl&gt;, `1783` &lt;dbl&gt;, `1784` &lt;dbl&gt;,
#   `1785` &lt;dbl&gt;, `1786` &lt;dbl&gt;, `1787` &lt;dbl&gt;, `1788` &lt;dbl&gt;, `1789` &lt;dbl&gt;,
#   `1790` &lt;dbl&gt;, `1791` &lt;dbl&gt;, `1792` &lt;dbl&gt;, `1793` &lt;dbl&gt;, `1794` &lt;dbl&gt;, …</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janitor</a:t>
            </a:r>
            <a:r>
              <a:rPr/>
              <a:t> </a:t>
            </a:r>
            <a:r>
              <a:rPr>
                <a:latin typeface="Courier"/>
              </a:rPr>
              <a:t>clean_names</a:t>
            </a:r>
            <a:r>
              <a:rPr/>
              <a:t> </a:t>
            </a:r>
            <a:r>
              <a:rPr/>
              <a:t>can</a:t>
            </a:r>
            <a:r>
              <a:rPr/>
              <a:t> </a:t>
            </a:r>
            <a:r>
              <a:rPr/>
              <a:t>intuit</a:t>
            </a:r>
            <a:r>
              <a:rPr/>
              <a:t> </a:t>
            </a:r>
            <a:r>
              <a:rPr/>
              <a:t>fixes</a:t>
            </a:r>
          </a:p>
        </p:txBody>
      </p:sp>
      <p:sp>
        <p:nvSpPr>
          <p:cNvPr id="3" name="Content Placeholder 2"/>
          <p:cNvSpPr>
            <a:spLocks noGrp="1"/>
          </p:cNvSpPr>
          <p:nvPr>
            <p:ph idx="1"/>
          </p:nvPr>
        </p:nvSpPr>
        <p:spPr/>
        <p:txBody>
          <a:bodyPr/>
          <a:lstStyle/>
          <a:p>
            <a:pPr lvl="0" marL="0" indent="0">
              <a:buNone/>
            </a:pPr>
            <a:r>
              <a:rPr/>
              <a:t>The </a:t>
            </a:r>
            <a:r>
              <a:rPr>
                <a:latin typeface="Courier"/>
              </a:rPr>
              <a:t>clean_names</a:t>
            </a:r>
            <a:r>
              <a:rPr/>
              <a:t> function can intuit what fixes you might need. Here it make sure year names aren’t just a number, so that the colnames don’t need ticks or quotes to be used.</a:t>
            </a:r>
          </a:p>
          <a:p>
            <a:pPr lvl="0" indent="0">
              <a:buNone/>
            </a:pPr>
            <a:r>
              <a:rPr>
                <a:solidFill>
                  <a:srgbClr val="06287E"/>
                </a:solidFill>
                <a:latin typeface="Courier"/>
              </a:rPr>
              <a:t>clean_names</a:t>
            </a:r>
            <a:r>
              <a:rPr>
                <a:latin typeface="Courier"/>
              </a:rPr>
              <a:t>(yearly_co2)</a:t>
            </a:r>
          </a:p>
          <a:p>
            <a:pPr lvl="0" indent="0">
              <a:buNone/>
            </a:pPr>
            <a:r>
              <a:rPr>
                <a:latin typeface="Courier"/>
              </a:rPr>
              <a:t># A tibble: 192 × 265
   country     x1751 x1752 x1753 x1754 x1755 x1756 x1757 x1758 x1759 x1760 x1761
   &lt;chr&gt;       &lt;dbl&gt; &lt;dbl&gt; &lt;dbl&gt; &lt;dbl&gt; &lt;dbl&gt; &lt;dbl&gt; &lt;dbl&gt; &lt;dbl&gt; &lt;dbl&gt; &lt;dbl&gt; &lt;dbl&gt;
 1 Afghanistan    NA    NA    NA    NA    NA    NA    NA    NA    NA    NA    NA
 2 Albania        NA    NA    NA    NA    NA    NA    NA    NA    NA    NA    NA
 3 Algeria        NA    NA    NA    NA    NA    NA    NA    NA    NA    NA    NA
 4 Andorra        NA    NA    NA    NA    NA    NA    NA    NA    NA    NA    NA
 5 Angola         NA    NA    NA    NA    NA    NA    NA    NA    NA    NA    NA
 6 Antigua an…    NA    NA    NA    NA    NA    NA    NA    NA    NA    NA    NA
 7 Argentina      NA    NA    NA    NA    NA    NA    NA    NA    NA    NA    NA
 8 Armenia        NA    NA    NA    NA    NA    NA    NA    NA    NA    NA    NA
 9 Australia      NA    NA    NA    NA    NA    NA    NA    NA    NA    NA    NA
10 Austria        NA    NA    NA    NA    NA    NA    NA    NA    NA    NA    NA
# ℹ 182 more rows
# ℹ 253 more variables: x1762 &lt;dbl&gt;, x1763 &lt;dbl&gt;, x1764 &lt;dbl&gt;, x1765 &lt;dbl&gt;,
#   x1766 &lt;dbl&gt;, x1767 &lt;dbl&gt;, x1768 &lt;dbl&gt;, x1769 &lt;dbl&gt;, x1770 &lt;dbl&gt;,
#   x1771 &lt;dbl&gt;, x1772 &lt;dbl&gt;, x1773 &lt;dbl&gt;, x1774 &lt;dbl&gt;, x1775 &lt;dbl&gt;,
#   x1776 &lt;dbl&gt;, x1777 &lt;dbl&gt;, x1778 &lt;dbl&gt;, x1779 &lt;dbl&gt;, x1780 &lt;dbl&gt;,
#   x1781 &lt;dbl&gt;, x1782 &lt;dbl&gt;, x1783 &lt;dbl&gt;, x1784 &lt;dbl&gt;, x1785 &lt;dbl&gt;,
#   x1786 &lt;dbl&gt;, x1787 &lt;dbl&gt;, x1788 &lt;dbl&gt;, x1789 &lt;dbl&gt;, x1790 &lt;dbl&gt;, …</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more</a:t>
            </a:r>
            <a:r>
              <a:rPr/>
              <a:t> </a:t>
            </a:r>
            <a:r>
              <a:rPr/>
              <a:t>of</a:t>
            </a:r>
            <a:r>
              <a:rPr/>
              <a:t> </a:t>
            </a:r>
            <a:r>
              <a:rPr/>
              <a:t>clean_names</a:t>
            </a:r>
          </a:p>
        </p:txBody>
      </p:sp>
      <p:sp>
        <p:nvSpPr>
          <p:cNvPr id="3" name="Content Placeholder 2"/>
          <p:cNvSpPr>
            <a:spLocks noGrp="1"/>
          </p:cNvSpPr>
          <p:nvPr>
            <p:ph idx="1"/>
          </p:nvPr>
        </p:nvSpPr>
        <p:spPr/>
        <p:txBody>
          <a:bodyPr/>
          <a:lstStyle/>
          <a:p>
            <a:pPr lvl="0" marL="0" indent="0">
              <a:buNone/>
            </a:pPr>
            <a:r>
              <a:rPr>
                <a:latin typeface="Courier"/>
              </a:rPr>
              <a:t>clean_names</a:t>
            </a:r>
            <a:r>
              <a:rPr/>
              <a:t> can also get rid of spaces and replace them with </a:t>
            </a:r>
            <a:r>
              <a:rPr>
                <a:latin typeface="Courier"/>
              </a:rPr>
              <a:t>_</a:t>
            </a:r>
            <a:r>
              <a:rPr/>
              <a:t>.</a:t>
            </a:r>
          </a:p>
          <a:p>
            <a:pPr lvl="0" indent="0">
              <a:buNone/>
            </a:pPr>
            <a:r>
              <a:rPr>
                <a:latin typeface="Courier"/>
              </a:rPr>
              <a:t>test </a:t>
            </a:r>
            <a:r>
              <a:rPr>
                <a:solidFill>
                  <a:srgbClr val="007020"/>
                </a:solidFill>
                <a:latin typeface="Courier"/>
              </a:rPr>
              <a:t>&lt;-</a:t>
            </a:r>
            <a:r>
              <a:rPr>
                <a:latin typeface="Courier"/>
              </a:rPr>
              <a:t> </a:t>
            </a:r>
            <a:r>
              <a:rPr>
                <a:solidFill>
                  <a:srgbClr val="06287E"/>
                </a:solidFill>
                <a:latin typeface="Courier"/>
              </a:rPr>
              <a:t>tibble</a:t>
            </a:r>
            <a:r>
              <a:rPr>
                <a:latin typeface="Courier"/>
              </a:rPr>
              <a:t>(</a:t>
            </a:r>
            <a:r>
              <a:rPr>
                <a:solidFill>
                  <a:srgbClr val="4070A0"/>
                </a:solidFill>
                <a:latin typeface="Courier"/>
              </a:rPr>
              <a:t>`</a:t>
            </a:r>
            <a:r>
              <a:rPr>
                <a:solidFill>
                  <a:srgbClr val="7D9029"/>
                </a:solidFill>
                <a:latin typeface="Courier"/>
              </a:rPr>
              <a:t>col 1</a:t>
            </a:r>
            <a:r>
              <a:rPr>
                <a:solidFill>
                  <a:srgbClr val="4070A0"/>
                </a:solidFill>
                <a:latin typeface="Courier"/>
              </a:rPr>
              <a:t>`</a:t>
            </a:r>
            <a:r>
              <a:rPr>
                <a:latin typeface="Courier"/>
              </a:rPr>
              <a:t> </a:t>
            </a:r>
            <a:r>
              <a:rPr>
                <a:solidFill>
                  <a:srgbClr val="007020"/>
                </a:solidFill>
                <a:latin typeface="Courier"/>
              </a:rPr>
              <a:t>=</a:t>
            </a:r>
            <a:r>
              <a:rPr>
                <a:latin typeface="Courier"/>
              </a:rPr>
              <a:t> </a:t>
            </a:r>
            <a:r>
              <a:rPr>
                <a:solidFill>
                  <a:srgbClr val="06287E"/>
                </a:solidFill>
                <a:latin typeface="Courier"/>
              </a:rPr>
              <a:t>c</a:t>
            </a:r>
            <a:r>
              <a:rPr>
                <a:latin typeface="Courier"/>
              </a:rPr>
              <a:t>(</a:t>
            </a:r>
            <a:r>
              <a:rPr>
                <a:solidFill>
                  <a:srgbClr val="40A070"/>
                </a:solidFill>
                <a:latin typeface="Courier"/>
              </a:rPr>
              <a:t>1</a:t>
            </a:r>
            <a:r>
              <a:rPr>
                <a:latin typeface="Courier"/>
              </a:rPr>
              <a:t>,</a:t>
            </a:r>
            <a:r>
              <a:rPr>
                <a:solidFill>
                  <a:srgbClr val="40A070"/>
                </a:solidFill>
                <a:latin typeface="Courier"/>
              </a:rPr>
              <a:t>2</a:t>
            </a:r>
            <a:r>
              <a:rPr>
                <a:latin typeface="Courier"/>
              </a:rPr>
              <a:t>,</a:t>
            </a:r>
            <a:r>
              <a:rPr>
                <a:solidFill>
                  <a:srgbClr val="40A070"/>
                </a:solidFill>
                <a:latin typeface="Courier"/>
              </a:rPr>
              <a:t>3</a:t>
            </a:r>
            <a:r>
              <a:rPr>
                <a:latin typeface="Courier"/>
              </a:rPr>
              <a:t>), </a:t>
            </a:r>
            <a:r>
              <a:rPr>
                <a:solidFill>
                  <a:srgbClr val="4070A0"/>
                </a:solidFill>
                <a:latin typeface="Courier"/>
              </a:rPr>
              <a:t>`</a:t>
            </a:r>
            <a:r>
              <a:rPr>
                <a:solidFill>
                  <a:srgbClr val="7D9029"/>
                </a:solidFill>
                <a:latin typeface="Courier"/>
              </a:rPr>
              <a:t>col 2</a:t>
            </a:r>
            <a:r>
              <a:rPr>
                <a:solidFill>
                  <a:srgbClr val="4070A0"/>
                </a:solidFill>
                <a:latin typeface="Courier"/>
              </a:rPr>
              <a:t>`</a:t>
            </a:r>
            <a:r>
              <a:rPr>
                <a:latin typeface="Courier"/>
              </a:rPr>
              <a:t> </a:t>
            </a:r>
            <a:r>
              <a:rPr>
                <a:solidFill>
                  <a:srgbClr val="007020"/>
                </a:solidFill>
                <a:latin typeface="Courier"/>
              </a:rPr>
              <a:t>=</a:t>
            </a:r>
            <a:r>
              <a:rPr>
                <a:latin typeface="Courier"/>
              </a:rPr>
              <a:t> </a:t>
            </a:r>
            <a:r>
              <a:rPr>
                <a:solidFill>
                  <a:srgbClr val="06287E"/>
                </a:solidFill>
                <a:latin typeface="Courier"/>
              </a:rPr>
              <a:t>c</a:t>
            </a:r>
            <a:r>
              <a:rPr>
                <a:latin typeface="Courier"/>
              </a:rPr>
              <a:t>(</a:t>
            </a:r>
            <a:r>
              <a:rPr>
                <a:solidFill>
                  <a:srgbClr val="40A070"/>
                </a:solidFill>
                <a:latin typeface="Courier"/>
              </a:rPr>
              <a:t>2</a:t>
            </a:r>
            <a:r>
              <a:rPr>
                <a:latin typeface="Courier"/>
              </a:rPr>
              <a:t>,</a:t>
            </a:r>
            <a:r>
              <a:rPr>
                <a:solidFill>
                  <a:srgbClr val="40A070"/>
                </a:solidFill>
                <a:latin typeface="Courier"/>
              </a:rPr>
              <a:t>3</a:t>
            </a:r>
            <a:r>
              <a:rPr>
                <a:latin typeface="Courier"/>
              </a:rPr>
              <a:t>,</a:t>
            </a:r>
            <a:r>
              <a:rPr>
                <a:solidFill>
                  <a:srgbClr val="40A070"/>
                </a:solidFill>
                <a:latin typeface="Courier"/>
              </a:rPr>
              <a:t>4</a:t>
            </a:r>
            <a:r>
              <a:rPr>
                <a:latin typeface="Courier"/>
              </a:rPr>
              <a:t>))</a:t>
            </a:r>
            <a:br/>
            <a:r>
              <a:rPr>
                <a:latin typeface="Courier"/>
              </a:rPr>
              <a:t>test</a:t>
            </a:r>
          </a:p>
          <a:p>
            <a:pPr lvl="0" indent="0">
              <a:buNone/>
            </a:pPr>
            <a:r>
              <a:rPr>
                <a:latin typeface="Courier"/>
              </a:rPr>
              <a:t># A tibble: 3 × 2
  `col 1` `col 2`
    &lt;dbl&gt;   &lt;dbl&gt;
1       1       2
2       2       3
3       3       4</a:t>
            </a:r>
          </a:p>
          <a:p>
            <a:pPr lvl="0" indent="0">
              <a:buNone/>
            </a:pPr>
            <a:r>
              <a:rPr>
                <a:solidFill>
                  <a:srgbClr val="06287E"/>
                </a:solidFill>
                <a:latin typeface="Courier"/>
              </a:rPr>
              <a:t>clean_names</a:t>
            </a:r>
            <a:r>
              <a:rPr>
                <a:latin typeface="Courier"/>
              </a:rPr>
              <a:t>(test)</a:t>
            </a:r>
          </a:p>
          <a:p>
            <a:pPr lvl="0" indent="0">
              <a:buNone/>
            </a:pPr>
            <a:r>
              <a:rPr>
                <a:latin typeface="Courier"/>
              </a:rPr>
              <a:t># A tibble: 3 × 2
  col_1 col_2
  &lt;dbl&gt; &lt;dbl&gt;
1     1     2
2     2     3
3     3     4</a:t>
            </a: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Which</a:t>
            </a:r>
            <a:r>
              <a:rPr/>
              <a:t> </a:t>
            </a:r>
            <a:r>
              <a:rPr/>
              <a:t>of</a:t>
            </a:r>
            <a:r>
              <a:rPr/>
              <a:t> </a:t>
            </a:r>
            <a:r>
              <a:rPr/>
              <a:t>the</a:t>
            </a:r>
            <a:r>
              <a:rPr/>
              <a:t> </a:t>
            </a:r>
            <a:r>
              <a:rPr/>
              <a:t>following</a:t>
            </a:r>
            <a:r>
              <a:rPr/>
              <a:t> </a:t>
            </a:r>
            <a:r>
              <a:rPr/>
              <a:t>would</a:t>
            </a:r>
            <a:r>
              <a:rPr/>
              <a:t> </a:t>
            </a:r>
            <a:r>
              <a:rPr/>
              <a:t>work</a:t>
            </a:r>
            <a:r>
              <a:rPr/>
              <a:t> </a:t>
            </a:r>
            <a:r>
              <a:rPr/>
              <a:t>well</a:t>
            </a:r>
            <a:r>
              <a:rPr/>
              <a:t> </a:t>
            </a:r>
            <a:r>
              <a:rPr/>
              <a:t>with</a:t>
            </a:r>
            <a:r>
              <a:rPr/>
              <a:t> </a:t>
            </a:r>
            <a:r>
              <a:rPr/>
              <a:t>a</a:t>
            </a:r>
            <a:r>
              <a:rPr/>
              <a:t> </a:t>
            </a:r>
            <a:r>
              <a:rPr/>
              <a:t>column</a:t>
            </a:r>
            <a:r>
              <a:rPr/>
              <a:t> </a:t>
            </a:r>
            <a:r>
              <a:rPr/>
              <a:t>called</a:t>
            </a:r>
            <a:r>
              <a:rPr/>
              <a:t> </a:t>
            </a:r>
            <a:r>
              <a:rPr>
                <a:latin typeface="Courier"/>
              </a:rPr>
              <a:t>counties_of_seattle_with_population_over_10,000</a:t>
            </a:r>
            <a:r>
              <a:rPr/>
              <a:t>?</a:t>
            </a:r>
          </a:p>
        </p:txBody>
      </p:sp>
      <p:sp>
        <p:nvSpPr>
          <p:cNvPr id="3" name="Content Placeholder 2"/>
          <p:cNvSpPr>
            <a:spLocks noGrp="1"/>
          </p:cNvSpPr>
          <p:nvPr>
            <p:ph idx="1"/>
          </p:nvPr>
        </p:nvSpPr>
        <p:spPr/>
        <p:txBody>
          <a:bodyPr/>
          <a:lstStyle/>
          <a:p>
            <a:pPr lvl="0" marL="0" indent="0">
              <a:buNone/>
            </a:pPr>
            <a:r>
              <a:rPr/>
              <a:t>A. Renaming it using </a:t>
            </a:r>
            <a:r>
              <a:rPr>
                <a:latin typeface="Courier"/>
              </a:rPr>
              <a:t>rename</a:t>
            </a:r>
            <a:r>
              <a:rPr/>
              <a:t> function to something simpler like </a:t>
            </a:r>
            <a:r>
              <a:rPr>
                <a:latin typeface="Courier"/>
              </a:rPr>
              <a:t>seattle_counties_over_10thous</a:t>
            </a:r>
            <a:r>
              <a:rPr/>
              <a:t>.</a:t>
            </a:r>
          </a:p>
          <a:p>
            <a:pPr lvl="0" marL="0" indent="0">
              <a:buNone/>
            </a:pPr>
            <a:r>
              <a:rPr/>
              <a:t>B. Keeping it as is and use backticks around the column name when you use it.</a:t>
            </a:r>
          </a:p>
          <a:p>
            <a:pPr lvl="0" marL="0" indent="0">
              <a:buNone/>
            </a:pPr>
            <a:r>
              <a:rPr/>
              <a:t>C. Keeping it as is and use quotes around the column name when you use it.</a:t>
            </a:r>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1"/>
            <a:r>
              <a:rPr/>
              <a:t>data frames are simpler version of a data table</a:t>
            </a:r>
          </a:p>
          <a:p>
            <a:pPr lvl="1"/>
            <a:r>
              <a:rPr/>
              <a:t>tibbles are fancier </a:t>
            </a:r>
            <a:r>
              <a:rPr>
                <a:latin typeface="Courier"/>
              </a:rPr>
              <a:t>tidyverse</a:t>
            </a:r>
            <a:r>
              <a:rPr/>
              <a:t> version</a:t>
            </a:r>
          </a:p>
          <a:p>
            <a:pPr lvl="1"/>
            <a:r>
              <a:rPr/>
              <a:t>tibbles are made with </a:t>
            </a:r>
            <a:r>
              <a:rPr>
                <a:latin typeface="Courier"/>
              </a:rPr>
              <a:t>tibble()</a:t>
            </a:r>
          </a:p>
          <a:p>
            <a:pPr lvl="1"/>
            <a:r>
              <a:rPr/>
              <a:t>if your original data has rownames, you need to use </a:t>
            </a:r>
            <a:r>
              <a:rPr>
                <a:latin typeface="Courier"/>
              </a:rPr>
              <a:t>rownames_to_column</a:t>
            </a:r>
            <a:r>
              <a:rPr/>
              <a:t> before converting to tibble</a:t>
            </a:r>
          </a:p>
          <a:p>
            <a:pPr lvl="1"/>
            <a:r>
              <a:rPr/>
              <a:t>the </a:t>
            </a:r>
            <a:r>
              <a:rPr>
                <a:latin typeface="Courier"/>
              </a:rPr>
              <a:t>rename()</a:t>
            </a:r>
            <a:r>
              <a:rPr/>
              <a:t> function of </a:t>
            </a:r>
            <a:r>
              <a:rPr>
                <a:latin typeface="Courier"/>
              </a:rPr>
              <a:t>dplyr</a:t>
            </a:r>
            <a:r>
              <a:rPr/>
              <a:t> can help you rename columns</a:t>
            </a:r>
          </a:p>
          <a:p>
            <a:pPr lvl="1"/>
            <a:r>
              <a:rPr/>
              <a:t>avoid using punctuation (except underscores), spaces, and numbers (to start or alone) in column names</a:t>
            </a:r>
          </a:p>
          <a:p>
            <a:pPr lvl="1"/>
            <a:r>
              <a:rPr/>
              <a:t>if you must do a nonstandard column name - typically use backticks around it. See </a:t>
            </a:r>
            <a:r>
              <a:rPr>
                <a:hlinkClick r:id="rId2"/>
              </a:rPr>
              <a:t>https://daseh.org/resources/quotes_vs_backticks.html</a:t>
            </a:r>
            <a:r>
              <a:rPr/>
              <a:t>.</a:t>
            </a:r>
          </a:p>
          <a:p>
            <a:pPr lvl="1"/>
            <a:r>
              <a:rPr/>
              <a:t>avoid copy and pasting code from other sources - quotation marks will change!</a:t>
            </a:r>
          </a:p>
          <a:p>
            <a:pPr lvl="1"/>
            <a:r>
              <a:rPr/>
              <a:t>check out </a:t>
            </a:r>
            <a:r>
              <a:rPr>
                <a:latin typeface="Courier"/>
              </a:rPr>
              <a:t>janitor</a:t>
            </a:r>
            <a:r>
              <a:rPr/>
              <a:t> if you need to make lots of column name changes</a:t>
            </a:r>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Lab</a:t>
            </a:r>
            <a:r>
              <a:rPr/>
              <a:t> </a:t>
            </a:r>
            <a:r>
              <a:rPr/>
              <a:t>Part</a:t>
            </a:r>
            <a:r>
              <a:rPr/>
              <a:t> </a:t>
            </a:r>
            <a:r>
              <a:rPr/>
              <a:t>1</a:t>
            </a:r>
          </a:p>
        </p:txBody>
      </p:sp>
      <p:sp>
        <p:nvSpPr>
          <p:cNvPr id="3" name="Content Placeholder 2"/>
          <p:cNvSpPr>
            <a:spLocks noGrp="1"/>
          </p:cNvSpPr>
          <p:nvPr>
            <p:ph idx="1"/>
          </p:nvPr>
        </p:nvSpPr>
        <p:spPr/>
        <p:txBody>
          <a:bodyPr/>
          <a:lstStyle/>
          <a:p>
            <a:pPr lvl="0" marL="0" indent="0">
              <a:buNone/>
            </a:pPr>
            <a:r>
              <a:rPr/>
              <a:t>🏠 </a:t>
            </a:r>
            <a:r>
              <a:rPr>
                <a:hlinkClick r:id="rId2"/>
              </a:rPr>
              <a:t>Class Website</a:t>
            </a:r>
          </a:p>
          <a:p>
            <a:pPr lvl="0" marL="0" indent="0">
              <a:buNone/>
            </a:pPr>
            <a:r>
              <a:rPr/>
              <a:t>💻 </a:t>
            </a:r>
            <a:r>
              <a:rPr>
                <a:hlinkClick r:id="rId3"/>
              </a:rPr>
              <a:t>Lab</a:t>
            </a:r>
          </a:p>
          <a:p>
            <a:pPr lvl="0" marL="0" indent="0">
              <a:buNone/>
            </a:pPr>
            <a:r>
              <a:rPr/>
              <a:t>📃 </a:t>
            </a:r>
            <a:r>
              <a:rPr>
                <a:hlinkClick r:id="rId4"/>
              </a:rPr>
              <a:t>Day 3 Cheatsheet</a:t>
            </a:r>
          </a:p>
          <a:p>
            <a:pPr lvl="0" marL="0" indent="0">
              <a:buNone/>
            </a:pPr>
            <a:r>
              <a:rPr/>
              <a:t>📃 </a:t>
            </a:r>
            <a:r>
              <a:rPr>
                <a:hlinkClick r:id="rId5"/>
              </a:rPr>
              <a:t>Posit’s </a:t>
            </a:r>
            <a:r>
              <a:rPr>
                <a:hlinkClick r:id="rId6"/>
                <a:latin typeface="Courier"/>
              </a:rPr>
              <a:t>dplyr</a:t>
            </a:r>
            <a:r>
              <a:rPr>
                <a:hlinkClick r:id="rId7"/>
              </a:rPr>
              <a:t> Cheatsheet</a:t>
            </a:r>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Subsetting</a:t>
            </a:r>
            <a:r>
              <a:rPr/>
              <a:t> </a:t>
            </a:r>
            <a:r>
              <a:rPr/>
              <a:t>Columns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Let’s</a:t>
            </a:r>
            <a:r>
              <a:rPr/>
              <a:t> </a:t>
            </a:r>
            <a:r>
              <a:rPr/>
              <a:t>get</a:t>
            </a:r>
            <a:r>
              <a:rPr/>
              <a:t> </a:t>
            </a:r>
            <a:r>
              <a:rPr/>
              <a:t>our</a:t>
            </a:r>
            <a:r>
              <a:rPr/>
              <a:t> </a:t>
            </a:r>
            <a:r>
              <a:rPr/>
              <a:t>data</a:t>
            </a:r>
            <a:r>
              <a:rPr/>
              <a:t> </a:t>
            </a:r>
            <a:r>
              <a:rPr/>
              <a:t>again</a:t>
            </a:r>
          </a:p>
        </p:txBody>
      </p:sp>
      <p:sp>
        <p:nvSpPr>
          <p:cNvPr id="3" name="Content Placeholder 2"/>
          <p:cNvSpPr>
            <a:spLocks noGrp="1"/>
          </p:cNvSpPr>
          <p:nvPr>
            <p:ph idx="1"/>
          </p:nvPr>
        </p:nvSpPr>
        <p:spPr/>
        <p:txBody>
          <a:bodyPr/>
          <a:lstStyle/>
          <a:p>
            <a:pPr lvl="0" marL="0" indent="0">
              <a:buNone/>
            </a:pPr>
            <a:r>
              <a:rPr/>
              <a:t>We’ll work with the CO heat-related ER visits dataset again.</a:t>
            </a:r>
          </a:p>
          <a:p>
            <a:pPr lvl="0" marL="0" indent="0">
              <a:buNone/>
            </a:pPr>
            <a:r>
              <a:rPr/>
              <a:t>This time lets also make it a smaller subset so it is easier for us to see the full dataset as we work through examples.</a:t>
            </a:r>
          </a:p>
          <a:p>
            <a:pPr lvl="0" indent="0">
              <a:buNone/>
            </a:pPr>
            <a:r>
              <a:rPr i="1">
                <a:solidFill>
                  <a:srgbClr val="60A0B0"/>
                </a:solidFill>
                <a:latin typeface="Courier"/>
              </a:rPr>
              <a:t># er&lt;-read_csv("https://daseh.org/data/CO_ER_heat_visits.csv")</a:t>
            </a:r>
            <a:br/>
            <a:r>
              <a:rPr>
                <a:solidFill>
                  <a:srgbClr val="06287E"/>
                </a:solidFill>
                <a:latin typeface="Courier"/>
              </a:rPr>
              <a:t>set.seed</a:t>
            </a:r>
            <a:r>
              <a:rPr>
                <a:latin typeface="Courier"/>
              </a:rPr>
              <a:t>(</a:t>
            </a:r>
            <a:r>
              <a:rPr>
                <a:solidFill>
                  <a:srgbClr val="40A070"/>
                </a:solidFill>
                <a:latin typeface="Courier"/>
              </a:rPr>
              <a:t>1234</a:t>
            </a:r>
            <a:r>
              <a:rPr>
                <a:latin typeface="Courier"/>
              </a:rPr>
              <a:t>)</a:t>
            </a:r>
            <a:br/>
            <a:r>
              <a:rPr>
                <a:latin typeface="Courier"/>
              </a:rPr>
              <a:t>er_30 </a:t>
            </a:r>
            <a:r>
              <a:rPr>
                <a:solidFill>
                  <a:srgbClr val="007020"/>
                </a:solidFill>
                <a:latin typeface="Courier"/>
              </a:rPr>
              <a:t>&lt;-</a:t>
            </a:r>
            <a:r>
              <a:rPr>
                <a:solidFill>
                  <a:srgbClr val="06287E"/>
                </a:solidFill>
                <a:latin typeface="Courier"/>
              </a:rPr>
              <a:t>slice_sample</a:t>
            </a:r>
            <a:r>
              <a:rPr>
                <a:latin typeface="Courier"/>
              </a:rPr>
              <a:t>(er, </a:t>
            </a:r>
            <a:r>
              <a:rPr>
                <a:solidFill>
                  <a:srgbClr val="7D9029"/>
                </a:solidFill>
                <a:latin typeface="Courier"/>
              </a:rPr>
              <a:t>n =</a:t>
            </a:r>
            <a:r>
              <a:rPr>
                <a:latin typeface="Courier"/>
              </a:rPr>
              <a:t> </a:t>
            </a:r>
            <a:r>
              <a:rPr>
                <a:solidFill>
                  <a:srgbClr val="40A070"/>
                </a:solidFill>
                <a:latin typeface="Courier"/>
              </a:rPr>
              <a:t>30</a:t>
            </a:r>
            <a:r>
              <a:rPr>
                <a:latin typeface="Courier"/>
              </a:rPr>
              <a:t>)</a:t>
            </a:r>
          </a:p>
        </p:txBody>
      </p:sp>
    </p:spTree>
  </p:cSl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columns</a:t>
            </a:r>
            <a:r>
              <a:rPr/>
              <a:t> </a:t>
            </a:r>
            <a:r>
              <a:rPr/>
              <a:t>of</a:t>
            </a:r>
            <a:r>
              <a:rPr/>
              <a:t> </a:t>
            </a:r>
            <a:r>
              <a:rPr/>
              <a:t>a</a:t>
            </a:r>
            <a:r>
              <a:rPr/>
              <a:t> </a:t>
            </a:r>
            <a:r>
              <a:rPr/>
              <a:t>data</a:t>
            </a:r>
            <a:r>
              <a:rPr/>
              <a:t> </a:t>
            </a:r>
            <a:r>
              <a:rPr/>
              <a:t>frame</a:t>
            </a:r>
            <a:r>
              <a:rPr/>
              <a:t> </a:t>
            </a:r>
            <a:r>
              <a:rPr/>
              <a:t>-</a:t>
            </a:r>
            <a:r>
              <a:rPr/>
              <a:t> </a:t>
            </a:r>
            <a:r>
              <a:rPr>
                <a:latin typeface="Courier"/>
              </a:rPr>
              <a:t>tidyverse</a:t>
            </a:r>
            <a:r>
              <a:rPr/>
              <a:t> </a:t>
            </a:r>
            <a:r>
              <a:rPr/>
              <a:t>way:</a:t>
            </a:r>
          </a:p>
        </p:txBody>
      </p:sp>
      <p:sp>
        <p:nvSpPr>
          <p:cNvPr id="3" name="Content Placeholder 2"/>
          <p:cNvSpPr>
            <a:spLocks noGrp="1"/>
          </p:cNvSpPr>
          <p:nvPr>
            <p:ph idx="1"/>
          </p:nvPr>
        </p:nvSpPr>
        <p:spPr/>
        <p:txBody>
          <a:bodyPr/>
          <a:lstStyle/>
          <a:p>
            <a:pPr lvl="0" marL="0" indent="0">
              <a:buNone/>
            </a:pPr>
            <a:r>
              <a:rPr/>
              <a:t>To grab a vector version (or “pull” out) the </a:t>
            </a:r>
            <a:r>
              <a:rPr>
                <a:latin typeface="Courier"/>
              </a:rPr>
              <a:t>year</a:t>
            </a:r>
            <a:r>
              <a:rPr/>
              <a:t> column the </a:t>
            </a:r>
            <a:r>
              <a:rPr>
                <a:latin typeface="Courier"/>
              </a:rPr>
              <a:t>tidyverse</a:t>
            </a:r>
            <a:r>
              <a:rPr/>
              <a:t> way we can use the </a:t>
            </a:r>
            <a:r>
              <a:rPr>
                <a:latin typeface="Courier"/>
              </a:rPr>
              <a:t>pull</a:t>
            </a:r>
            <a:r>
              <a:rPr/>
              <a:t> function:</a:t>
            </a:r>
          </a:p>
          <a:p>
            <a:pPr lvl="0" indent="0">
              <a:buNone/>
            </a:pPr>
            <a:r>
              <a:rPr>
                <a:solidFill>
                  <a:srgbClr val="06287E"/>
                </a:solidFill>
                <a:latin typeface="Courier"/>
              </a:rPr>
              <a:t>pull</a:t>
            </a:r>
            <a:r>
              <a:rPr>
                <a:latin typeface="Courier"/>
              </a:rPr>
              <a:t>(er_30, year)</a:t>
            </a:r>
          </a:p>
          <a:p>
            <a:pPr lvl="0" indent="0">
              <a:buNone/>
            </a:pPr>
            <a:r>
              <a:rPr>
                <a:latin typeface="Courier"/>
              </a:rPr>
              <a:t> [1] 2018 2015 2021 2019 2014 2012 2017 2016 2012 2012 2017 2016 2020 2014 2020
[16] 2014 2011 2022 2018 2013 2017 2021 2015 2020 2012 2016 2013 2014 2017 2022</a:t>
            </a:r>
          </a:p>
        </p:txBody>
      </p:sp>
    </p:spTree>
  </p:cSl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select</a:t>
            </a:r>
            <a:r>
              <a:rPr/>
              <a:t> command from </a:t>
            </a:r>
            <a:r>
              <a:rPr>
                <a:latin typeface="Courier"/>
              </a:rPr>
              <a:t>dplyr</a:t>
            </a:r>
            <a:r>
              <a:rPr/>
              <a:t> allows you to subset (still a </a:t>
            </a:r>
            <a:r>
              <a:rPr>
                <a:latin typeface="Courier"/>
              </a:rPr>
              <a:t>tibble</a:t>
            </a:r>
            <a:r>
              <a:rPr/>
              <a:t>!)</a:t>
            </a:r>
          </a:p>
          <a:p>
            <a:pPr lvl="0" indent="0">
              <a:buNone/>
            </a:pPr>
            <a:r>
              <a:rPr>
                <a:solidFill>
                  <a:srgbClr val="06287E"/>
                </a:solidFill>
                <a:latin typeface="Courier"/>
              </a:rPr>
              <a:t>select</a:t>
            </a:r>
            <a:r>
              <a:rPr>
                <a:latin typeface="Courier"/>
              </a:rPr>
              <a:t>(er_30, year)</a:t>
            </a:r>
          </a:p>
          <a:p>
            <a:pPr lvl="0" indent="0">
              <a:buNone/>
            </a:pPr>
            <a:r>
              <a:rPr>
                <a:latin typeface="Courier"/>
              </a:rPr>
              <a:t># A tibble: 30 × 1
    year
   &lt;dbl&gt;
 1  2018
 2  2015
 3  2021
 4  2019
 5  2014
 6  2012
 7  2017
 8  2016
 9  2012
10  2012
# ℹ 20 more rows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Setup</a:t>
            </a:r>
          </a:p>
        </p:txBody>
      </p:sp>
      <p:sp>
        <p:nvSpPr>
          <p:cNvPr id="3" name="Content Placeholder 2"/>
          <p:cNvSpPr>
            <a:spLocks noGrp="1"/>
          </p:cNvSpPr>
          <p:nvPr>
            <p:ph idx="1"/>
          </p:nvPr>
        </p:nvSpPr>
        <p:spPr/>
        <p:txBody>
          <a:bodyPr/>
          <a:lstStyle/>
          <a:p>
            <a:pPr lvl="0" marL="0" indent="0">
              <a:buNone/>
            </a:pPr>
            <a:r>
              <a:rPr/>
              <a:t>We will largely focus on the </a:t>
            </a:r>
            <a:r>
              <a:rPr>
                <a:latin typeface="Courier"/>
              </a:rPr>
              <a:t>dplyr</a:t>
            </a:r>
            <a:r>
              <a:rPr/>
              <a:t> package which is part of the </a:t>
            </a:r>
            <a:r>
              <a:rPr>
                <a:latin typeface="Courier"/>
              </a:rPr>
              <a:t>tidyverse</a:t>
            </a:r>
            <a:r>
              <a:rPr/>
              <a:t>.</a:t>
            </a:r>
          </a:p>
        </p:txBody>
      </p:sp>
    </p:spTree>
  </p:cSl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What</a:t>
            </a:r>
            <a:r>
              <a:rPr/>
              <a:t> </a:t>
            </a:r>
            <a:r>
              <a:rPr/>
              <a:t>function</a:t>
            </a:r>
            <a:r>
              <a:rPr/>
              <a:t> </a:t>
            </a:r>
            <a:r>
              <a:rPr/>
              <a:t>would</a:t>
            </a:r>
            <a:r>
              <a:rPr/>
              <a:t> </a:t>
            </a:r>
            <a:r>
              <a:rPr/>
              <a:t>be</a:t>
            </a:r>
            <a:r>
              <a:rPr/>
              <a:t> </a:t>
            </a:r>
            <a:r>
              <a:rPr/>
              <a:t>useful</a:t>
            </a:r>
            <a:r>
              <a:rPr/>
              <a:t> </a:t>
            </a:r>
            <a:r>
              <a:rPr/>
              <a:t>for</a:t>
            </a:r>
            <a:r>
              <a:rPr/>
              <a:t> </a:t>
            </a:r>
            <a:r>
              <a:rPr/>
              <a:t>getting</a:t>
            </a:r>
            <a:r>
              <a:rPr/>
              <a:t> </a:t>
            </a:r>
            <a:r>
              <a:rPr/>
              <a:t>a</a:t>
            </a:r>
            <a:r>
              <a:rPr/>
              <a:t> </a:t>
            </a:r>
            <a:r>
              <a:rPr/>
              <a:t>vector</a:t>
            </a:r>
            <a:r>
              <a:rPr/>
              <a:t> </a:t>
            </a:r>
            <a:r>
              <a:rPr/>
              <a:t>version</a:t>
            </a:r>
            <a:r>
              <a:rPr/>
              <a:t> </a:t>
            </a:r>
            <a:r>
              <a:rPr/>
              <a:t>of</a:t>
            </a:r>
            <a:r>
              <a:rPr/>
              <a:t> </a:t>
            </a:r>
            <a:r>
              <a:rPr/>
              <a:t>a</a:t>
            </a:r>
            <a:r>
              <a:rPr/>
              <a:t> </a:t>
            </a:r>
            <a:r>
              <a:rPr/>
              <a:t>column?</a:t>
            </a:r>
          </a:p>
        </p:txBody>
      </p:sp>
      <p:sp>
        <p:nvSpPr>
          <p:cNvPr id="3" name="Content Placeholder 2"/>
          <p:cNvSpPr>
            <a:spLocks noGrp="1"/>
          </p:cNvSpPr>
          <p:nvPr>
            <p:ph idx="1"/>
          </p:nvPr>
        </p:nvSpPr>
        <p:spPr/>
        <p:txBody>
          <a:bodyPr/>
          <a:lstStyle/>
          <a:p>
            <a:pPr lvl="0" marL="0" indent="0">
              <a:buNone/>
            </a:pPr>
            <a:r>
              <a:rPr/>
              <a:t>A. </a:t>
            </a:r>
            <a:r>
              <a:rPr>
                <a:latin typeface="Courier"/>
              </a:rPr>
              <a:t>pull()</a:t>
            </a:r>
          </a:p>
          <a:p>
            <a:pPr lvl="0" marL="0" indent="0">
              <a:buNone/>
            </a:pPr>
            <a:r>
              <a:rPr/>
              <a:t>B. </a:t>
            </a:r>
            <a:r>
              <a:rPr>
                <a:latin typeface="Courier"/>
              </a:rPr>
              <a:t>select()</a:t>
            </a:r>
          </a:p>
        </p:txBody>
      </p:sp>
    </p:spTree>
  </p:cSl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Select</a:t>
            </a:r>
            <a:r>
              <a:rPr/>
              <a:t> </a:t>
            </a:r>
            <a:r>
              <a:rPr/>
              <a:t>multiple</a:t>
            </a:r>
            <a:r>
              <a:rPr/>
              <a:t> </a:t>
            </a:r>
            <a:r>
              <a:rPr/>
              <a:t>columns</a:t>
            </a:r>
          </a:p>
        </p:txBody>
      </p:sp>
      <p:sp>
        <p:nvSpPr>
          <p:cNvPr id="3" name="Content Placeholder 2"/>
          <p:cNvSpPr>
            <a:spLocks noGrp="1"/>
          </p:cNvSpPr>
          <p:nvPr>
            <p:ph idx="1"/>
          </p:nvPr>
        </p:nvSpPr>
        <p:spPr/>
        <p:txBody>
          <a:bodyPr/>
          <a:lstStyle/>
          <a:p>
            <a:pPr lvl="0" marL="0" indent="0">
              <a:buNone/>
            </a:pPr>
            <a:r>
              <a:rPr/>
              <a:t>We can use </a:t>
            </a:r>
            <a:r>
              <a:rPr>
                <a:latin typeface="Courier"/>
              </a:rPr>
              <a:t>select</a:t>
            </a:r>
            <a:r>
              <a:rPr/>
              <a:t> to select for multiple columns.</a:t>
            </a:r>
          </a:p>
          <a:p>
            <a:pPr lvl="0" indent="0">
              <a:buNone/>
            </a:pPr>
            <a:r>
              <a:rPr>
                <a:solidFill>
                  <a:srgbClr val="06287E"/>
                </a:solidFill>
                <a:latin typeface="Courier"/>
              </a:rPr>
              <a:t>select</a:t>
            </a:r>
            <a:r>
              <a:rPr>
                <a:latin typeface="Courier"/>
              </a:rPr>
              <a:t>(er_30, year, rate, county)</a:t>
            </a:r>
          </a:p>
          <a:p>
            <a:pPr lvl="0" indent="0">
              <a:buNone/>
            </a:pPr>
            <a:r>
              <a:rPr>
                <a:latin typeface="Courier"/>
              </a:rPr>
              <a:t># A tibble: 30 × 3
    year  rate county    
   &lt;dbl&gt; &lt;dbl&gt; &lt;chr&gt;     
 1  2018  NA   Garfield  
 2  2015  NA   Chaffee   
 3  2021  15.9 Pueblo    
 4  2019   0   Rio Grande
 5  2014   0   Lake      
 6  2012  NA   Chaffee   
 7  2017  NA   Chaffee   
 8  2016   0   Teller    
 9  2012  NA   Prowers   
10  2012   0   Hinsdale  
# ℹ 20 more rows</a:t>
            </a:r>
          </a:p>
        </p:txBody>
      </p:sp>
    </p:spTree>
  </p:cSl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Select</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select</a:t>
            </a:r>
            <a:r>
              <a:rPr/>
              <a:t> command from </a:t>
            </a:r>
            <a:r>
              <a:rPr>
                <a:latin typeface="Courier"/>
              </a:rPr>
              <a:t>dplyr</a:t>
            </a:r>
            <a:r>
              <a:rPr/>
              <a:t> allows you to subset columns matching patterns:</a:t>
            </a:r>
          </a:p>
          <a:p>
            <a:pPr lvl="0" indent="0">
              <a:buNone/>
            </a:pPr>
            <a:r>
              <a:rPr>
                <a:solidFill>
                  <a:srgbClr val="06287E"/>
                </a:solidFill>
                <a:latin typeface="Courier"/>
              </a:rPr>
              <a:t>head</a:t>
            </a:r>
            <a:r>
              <a:rPr>
                <a:latin typeface="Courier"/>
              </a:rPr>
              <a:t>(er_30, </a:t>
            </a:r>
            <a:r>
              <a:rPr>
                <a:solidFill>
                  <a:srgbClr val="40A070"/>
                </a:solidFill>
                <a:latin typeface="Courier"/>
              </a:rPr>
              <a:t>2</a:t>
            </a:r>
            <a:r>
              <a:rPr>
                <a:latin typeface="Courier"/>
              </a:rPr>
              <a:t>)</a:t>
            </a:r>
          </a:p>
          <a:p>
            <a:pPr lvl="0" indent="0">
              <a:buNone/>
            </a:pPr>
            <a:r>
              <a:rPr>
                <a:latin typeface="Courier"/>
              </a:rPr>
              <a:t># A tibble: 2 × 6
  county    rate lower95cl upper95cl visits  year
  &lt;chr&gt;    &lt;dbl&gt;     &lt;dbl&gt;     &lt;dbl&gt;  &lt;dbl&gt; &lt;dbl&gt;
1 Garfield    NA        NA        NA     NA  2018
2 Chaffee     NA        NA        NA     NA  2015</a:t>
            </a:r>
          </a:p>
          <a:p>
            <a:pPr lvl="0" indent="0">
              <a:buNone/>
            </a:pPr>
            <a:r>
              <a:rPr>
                <a:solidFill>
                  <a:srgbClr val="06287E"/>
                </a:solidFill>
                <a:latin typeface="Courier"/>
              </a:rPr>
              <a:t>select</a:t>
            </a:r>
            <a:r>
              <a:rPr>
                <a:latin typeface="Courier"/>
              </a:rPr>
              <a:t>(er_30, </a:t>
            </a:r>
            <a:r>
              <a:rPr>
                <a:solidFill>
                  <a:srgbClr val="06287E"/>
                </a:solidFill>
                <a:latin typeface="Courier"/>
              </a:rPr>
              <a:t>ends_with</a:t>
            </a:r>
            <a:r>
              <a:rPr>
                <a:latin typeface="Courier"/>
              </a:rPr>
              <a:t>(</a:t>
            </a:r>
            <a:r>
              <a:rPr>
                <a:solidFill>
                  <a:srgbClr val="4070A0"/>
                </a:solidFill>
                <a:latin typeface="Courier"/>
              </a:rPr>
              <a:t>"cl"</a:t>
            </a:r>
            <a:r>
              <a:rPr>
                <a:latin typeface="Courier"/>
              </a:rPr>
              <a:t>))</a:t>
            </a:r>
          </a:p>
          <a:p>
            <a:pPr lvl="0" indent="0">
              <a:buNone/>
            </a:pPr>
            <a:r>
              <a:rPr>
                <a:latin typeface="Courier"/>
              </a:rPr>
              <a:t># A tibble: 30 × 2
   lower95cl upper95cl
       &lt;dbl&gt;     &lt;dbl&gt;
 1     NA         NA  
 2     NA         NA  
 3      9.54      22.2
 4      0          0  
 5      0          0  
 6     NA         NA  
 7     NA         NA  
 8      0          0  
 9     NA         NA  
10      0          0  
# ℹ 20 more rows</a:t>
            </a:r>
          </a:p>
        </p:txBody>
      </p:sp>
    </p:spTree>
  </p:cSl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See</a:t>
            </a:r>
            <a:r>
              <a:rPr/>
              <a:t> </a:t>
            </a:r>
            <a:r>
              <a:rPr/>
              <a:t>the</a:t>
            </a:r>
            <a:r>
              <a:rPr/>
              <a:t> </a:t>
            </a:r>
            <a:r>
              <a:rPr/>
              <a:t>Select</a:t>
            </a:r>
            <a:r>
              <a:rPr/>
              <a:t> </a:t>
            </a:r>
            <a:r>
              <a:rPr/>
              <a:t>“</a:t>
            </a:r>
            <a:r>
              <a:rPr/>
              <a:t>helpers</a:t>
            </a:r>
            <a:r>
              <a:rPr/>
              <a:t>”</a:t>
            </a:r>
          </a:p>
        </p:txBody>
      </p:sp>
      <p:sp>
        <p:nvSpPr>
          <p:cNvPr id="3" name="Content Placeholder 2"/>
          <p:cNvSpPr>
            <a:spLocks noGrp="1"/>
          </p:cNvSpPr>
          <p:nvPr>
            <p:ph idx="1"/>
          </p:nvPr>
        </p:nvSpPr>
        <p:spPr/>
        <p:txBody>
          <a:bodyPr/>
          <a:lstStyle/>
          <a:p>
            <a:pPr lvl="0" marL="0" indent="0">
              <a:buNone/>
            </a:pPr>
            <a:r>
              <a:rPr/>
              <a:t>Here are a few:</a:t>
            </a:r>
          </a:p>
          <a:p>
            <a:pPr lvl="0" indent="0">
              <a:buNone/>
            </a:pPr>
            <a:r>
              <a:rPr>
                <a:solidFill>
                  <a:srgbClr val="06287E"/>
                </a:solidFill>
                <a:latin typeface="Courier"/>
              </a:rPr>
              <a:t>last_col</a:t>
            </a:r>
            <a:r>
              <a:rPr>
                <a:latin typeface="Courier"/>
              </a:rPr>
              <a:t>()</a:t>
            </a:r>
            <a:br/>
            <a:r>
              <a:rPr>
                <a:solidFill>
                  <a:srgbClr val="06287E"/>
                </a:solidFill>
                <a:latin typeface="Courier"/>
              </a:rPr>
              <a:t>starts_with</a:t>
            </a:r>
            <a:r>
              <a:rPr>
                <a:latin typeface="Courier"/>
              </a:rPr>
              <a:t>()</a:t>
            </a:r>
            <a:br/>
            <a:r>
              <a:rPr>
                <a:solidFill>
                  <a:srgbClr val="06287E"/>
                </a:solidFill>
                <a:latin typeface="Courier"/>
              </a:rPr>
              <a:t>ends_with</a:t>
            </a:r>
            <a:r>
              <a:rPr>
                <a:latin typeface="Courier"/>
              </a:rPr>
              <a:t>()</a:t>
            </a:r>
            <a:br/>
            <a:r>
              <a:rPr>
                <a:solidFill>
                  <a:srgbClr val="06287E"/>
                </a:solidFill>
                <a:latin typeface="Courier"/>
              </a:rPr>
              <a:t>contains</a:t>
            </a:r>
            <a:r>
              <a:rPr>
                <a:latin typeface="Courier"/>
              </a:rPr>
              <a:t>()</a:t>
            </a:r>
          </a:p>
          <a:p>
            <a:pPr lvl="0" marL="0" indent="0">
              <a:buNone/>
            </a:pPr>
            <a:r>
              <a:rPr/>
              <a:t>Type </a:t>
            </a:r>
            <a:r>
              <a:rPr>
                <a:latin typeface="Courier"/>
              </a:rPr>
              <a:t>tidyselect::</a:t>
            </a:r>
            <a:r>
              <a:rPr/>
              <a:t> in the </a:t>
            </a:r>
            <a:r>
              <a:rPr b="1"/>
              <a:t>console</a:t>
            </a:r>
            <a:r>
              <a:rPr/>
              <a:t> and see what RStudio suggests:</a:t>
            </a:r>
          </a:p>
        </p:txBody>
      </p:sp>
    </p:spTree>
  </p:cSl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tidyselect.png" id="0" name="Picture 1"/>
          <p:cNvPicPr>
            <a:picLocks noGrp="1" noChangeAspect="1"/>
          </p:cNvPicPr>
          <p:nvPr/>
        </p:nvPicPr>
        <p:blipFill>
          <a:blip r:embed="rId2"/>
          <a:stretch>
            <a:fillRect/>
          </a:stretch>
        </p:blipFill>
        <p:spPr bwMode="auto">
          <a:xfrm>
            <a:off x="457200" y="1346200"/>
            <a:ext cx="8229600" cy="3073400"/>
          </a:xfrm>
          <a:prstGeom prst="rect">
            <a:avLst/>
          </a:prstGeom>
          <a:noFill/>
          <a:ln w="9525">
            <a:noFill/>
            <a:headEnd/>
            <a:tailEnd/>
          </a:ln>
        </p:spPr>
      </p:pic>
    </p:spTree>
  </p:cSl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Combining</a:t>
            </a:r>
            <a:r>
              <a:rPr/>
              <a:t> </a:t>
            </a:r>
            <a:r>
              <a:rPr/>
              <a:t>tidyselect</a:t>
            </a:r>
            <a:r>
              <a:rPr/>
              <a:t> </a:t>
            </a:r>
            <a:r>
              <a:rPr/>
              <a:t>helpers</a:t>
            </a:r>
            <a:r>
              <a:rPr/>
              <a:t> </a:t>
            </a:r>
            <a:r>
              <a:rPr/>
              <a:t>with</a:t>
            </a:r>
            <a:r>
              <a:rPr/>
              <a:t> </a:t>
            </a:r>
            <a:r>
              <a:rPr/>
              <a:t>regular</a:t>
            </a:r>
            <a:r>
              <a:rPr/>
              <a:t> </a:t>
            </a:r>
            <a:r>
              <a:rPr/>
              <a:t>selection</a:t>
            </a:r>
          </a:p>
        </p:txBody>
      </p:sp>
      <p:sp>
        <p:nvSpPr>
          <p:cNvPr id="3" name="Content Placeholder 2"/>
          <p:cNvSpPr>
            <a:spLocks noGrp="1"/>
          </p:cNvSpPr>
          <p:nvPr>
            <p:ph idx="1"/>
          </p:nvPr>
        </p:nvSpPr>
        <p:spPr/>
        <p:txBody>
          <a:bodyPr/>
          <a:lstStyle/>
          <a:p>
            <a:pPr lvl="0" indent="0">
              <a:buNone/>
            </a:pPr>
            <a:r>
              <a:rPr>
                <a:solidFill>
                  <a:srgbClr val="06287E"/>
                </a:solidFill>
                <a:latin typeface="Courier"/>
              </a:rPr>
              <a:t>head</a:t>
            </a:r>
            <a:r>
              <a:rPr>
                <a:latin typeface="Courier"/>
              </a:rPr>
              <a:t>(er_30, </a:t>
            </a:r>
            <a:r>
              <a:rPr>
                <a:solidFill>
                  <a:srgbClr val="40A070"/>
                </a:solidFill>
                <a:latin typeface="Courier"/>
              </a:rPr>
              <a:t>2</a:t>
            </a:r>
            <a:r>
              <a:rPr>
                <a:latin typeface="Courier"/>
              </a:rPr>
              <a:t>)</a:t>
            </a:r>
          </a:p>
          <a:p>
            <a:pPr lvl="0" indent="0">
              <a:buNone/>
            </a:pPr>
            <a:r>
              <a:rPr>
                <a:latin typeface="Courier"/>
              </a:rPr>
              <a:t># A tibble: 2 × 6
  county    rate lower95cl upper95cl visits  year
  &lt;chr&gt;    &lt;dbl&gt;     &lt;dbl&gt;     &lt;dbl&gt;  &lt;dbl&gt; &lt;dbl&gt;
1 Garfield    NA        NA        NA     NA  2018
2 Chaffee     NA        NA        NA     NA  2015</a:t>
            </a:r>
          </a:p>
          <a:p>
            <a:pPr lvl="0" indent="0">
              <a:buNone/>
            </a:pPr>
            <a:r>
              <a:rPr>
                <a:solidFill>
                  <a:srgbClr val="06287E"/>
                </a:solidFill>
                <a:latin typeface="Courier"/>
              </a:rPr>
              <a:t>select</a:t>
            </a:r>
            <a:r>
              <a:rPr>
                <a:latin typeface="Courier"/>
              </a:rPr>
              <a:t>(er_30, </a:t>
            </a:r>
            <a:r>
              <a:rPr>
                <a:solidFill>
                  <a:srgbClr val="06287E"/>
                </a:solidFill>
                <a:latin typeface="Courier"/>
              </a:rPr>
              <a:t>ends_with</a:t>
            </a:r>
            <a:r>
              <a:rPr>
                <a:latin typeface="Courier"/>
              </a:rPr>
              <a:t>(</a:t>
            </a:r>
            <a:r>
              <a:rPr>
                <a:solidFill>
                  <a:srgbClr val="4070A0"/>
                </a:solidFill>
                <a:latin typeface="Courier"/>
              </a:rPr>
              <a:t>"cl"</a:t>
            </a:r>
            <a:r>
              <a:rPr>
                <a:latin typeface="Courier"/>
              </a:rPr>
              <a:t>), year)</a:t>
            </a:r>
          </a:p>
          <a:p>
            <a:pPr lvl="0" indent="0">
              <a:buNone/>
            </a:pPr>
            <a:r>
              <a:rPr>
                <a:latin typeface="Courier"/>
              </a:rPr>
              <a:t># A tibble: 30 × 3
   lower95cl upper95cl  year
       &lt;dbl&gt;     &lt;dbl&gt; &lt;dbl&gt;
 1     NA         NA    2018
 2     NA         NA    2015
 3      9.54      22.2  2021
 4      0          0    2019
 5      0          0    2014
 6     NA         NA    2012
 7     NA         NA    2017
 8      0          0    2016
 9     NA         NA    2012
10      0          0    2012
# ℹ 20 more rows</a:t>
            </a:r>
          </a:p>
        </p:txBody>
      </p:sp>
    </p:spTree>
  </p:cSl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Multiple</a:t>
            </a:r>
            <a:r>
              <a:rPr/>
              <a:t> </a:t>
            </a:r>
            <a:r>
              <a:rPr/>
              <a:t>tidyselect</a:t>
            </a:r>
            <a:r>
              <a:rPr/>
              <a:t> </a:t>
            </a:r>
            <a:r>
              <a:rPr/>
              <a:t>functions</a:t>
            </a:r>
          </a:p>
        </p:txBody>
      </p:sp>
      <p:sp>
        <p:nvSpPr>
          <p:cNvPr id="3" name="Content Placeholder 2"/>
          <p:cNvSpPr>
            <a:spLocks noGrp="1"/>
          </p:cNvSpPr>
          <p:nvPr>
            <p:ph idx="1"/>
          </p:nvPr>
        </p:nvSpPr>
        <p:spPr/>
        <p:txBody>
          <a:bodyPr/>
          <a:lstStyle/>
          <a:p>
            <a:pPr lvl="0" marL="0" indent="0">
              <a:buNone/>
            </a:pPr>
            <a:r>
              <a:rPr/>
              <a:t>Follows OR logic.</a:t>
            </a:r>
          </a:p>
          <a:p>
            <a:pPr lvl="0" indent="0">
              <a:buNone/>
            </a:pPr>
            <a:r>
              <a:rPr>
                <a:solidFill>
                  <a:srgbClr val="06287E"/>
                </a:solidFill>
                <a:latin typeface="Courier"/>
              </a:rPr>
              <a:t>select</a:t>
            </a:r>
            <a:r>
              <a:rPr>
                <a:latin typeface="Courier"/>
              </a:rPr>
              <a:t>(er_30, </a:t>
            </a:r>
            <a:r>
              <a:rPr>
                <a:solidFill>
                  <a:srgbClr val="06287E"/>
                </a:solidFill>
                <a:latin typeface="Courier"/>
              </a:rPr>
              <a:t>ends_with</a:t>
            </a:r>
            <a:r>
              <a:rPr>
                <a:latin typeface="Courier"/>
              </a:rPr>
              <a:t>(</a:t>
            </a:r>
            <a:r>
              <a:rPr>
                <a:solidFill>
                  <a:srgbClr val="4070A0"/>
                </a:solidFill>
                <a:latin typeface="Courier"/>
              </a:rPr>
              <a:t>"cl"</a:t>
            </a:r>
            <a:r>
              <a:rPr>
                <a:latin typeface="Courier"/>
              </a:rPr>
              <a:t>), </a:t>
            </a:r>
            <a:r>
              <a:rPr>
                <a:solidFill>
                  <a:srgbClr val="06287E"/>
                </a:solidFill>
                <a:latin typeface="Courier"/>
              </a:rPr>
              <a:t>starts_with</a:t>
            </a:r>
            <a:r>
              <a:rPr>
                <a:latin typeface="Courier"/>
              </a:rPr>
              <a:t>(</a:t>
            </a:r>
            <a:r>
              <a:rPr>
                <a:solidFill>
                  <a:srgbClr val="4070A0"/>
                </a:solidFill>
                <a:latin typeface="Courier"/>
              </a:rPr>
              <a:t>"r"</a:t>
            </a:r>
            <a:r>
              <a:rPr>
                <a:latin typeface="Courier"/>
              </a:rPr>
              <a:t>))</a:t>
            </a:r>
          </a:p>
          <a:p>
            <a:pPr lvl="0" indent="0">
              <a:buNone/>
            </a:pPr>
            <a:r>
              <a:rPr>
                <a:latin typeface="Courier"/>
              </a:rPr>
              <a:t># A tibble: 30 × 3
   lower95cl upper95cl  rate
       &lt;dbl&gt;     &lt;dbl&gt; &lt;dbl&gt;
 1     NA         NA    NA  
 2     NA         NA    NA  
 3      9.54      22.2  15.9
 4      0          0     0  
 5      0          0     0  
 6     NA         NA    NA  
 7     NA         NA    NA  
 8      0          0     0  
 9     NA         NA    NA  
10      0          0     0  
# ℹ 20 more rows</a:t>
            </a:r>
          </a:p>
        </p:txBody>
      </p:sp>
    </p:spTree>
  </p:cSl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latin typeface="Courier"/>
              </a:rPr>
              <a:t>where()</a:t>
            </a:r>
            <a:r>
              <a:rPr/>
              <a:t> </a:t>
            </a:r>
            <a:r>
              <a:rPr/>
              <a:t>function</a:t>
            </a:r>
            <a:r>
              <a:rPr/>
              <a:t> </a:t>
            </a:r>
            <a:r>
              <a:rPr/>
              <a:t>can</a:t>
            </a:r>
            <a:r>
              <a:rPr/>
              <a:t> </a:t>
            </a:r>
            <a:r>
              <a:rPr/>
              <a:t>help</a:t>
            </a:r>
            <a:r>
              <a:rPr/>
              <a:t> </a:t>
            </a:r>
            <a:r>
              <a:rPr/>
              <a:t>select</a:t>
            </a:r>
            <a:r>
              <a:rPr/>
              <a:t> </a:t>
            </a:r>
            <a:r>
              <a:rPr/>
              <a:t>columns</a:t>
            </a:r>
            <a:r>
              <a:rPr/>
              <a:t> </a:t>
            </a:r>
            <a:r>
              <a:rPr/>
              <a:t>of</a:t>
            </a:r>
            <a:r>
              <a:rPr/>
              <a:t> </a:t>
            </a:r>
            <a:r>
              <a:rPr/>
              <a:t>a</a:t>
            </a:r>
            <a:r>
              <a:rPr/>
              <a:t> </a:t>
            </a:r>
            <a:r>
              <a:rPr/>
              <a:t>specific</a:t>
            </a:r>
            <a:r>
              <a:rPr/>
              <a:t> </a:t>
            </a:r>
            <a:r>
              <a:rPr/>
              <a:t>class</a:t>
            </a:r>
          </a:p>
        </p:txBody>
      </p:sp>
      <p:sp>
        <p:nvSpPr>
          <p:cNvPr id="3" name="Content Placeholder 2"/>
          <p:cNvSpPr>
            <a:spLocks noGrp="1"/>
          </p:cNvSpPr>
          <p:nvPr>
            <p:ph idx="1"/>
          </p:nvPr>
        </p:nvSpPr>
        <p:spPr/>
        <p:txBody>
          <a:bodyPr/>
          <a:lstStyle/>
          <a:p>
            <a:pPr lvl="0" marL="0" indent="0">
              <a:buNone/>
            </a:pPr>
            <a:r>
              <a:rPr>
                <a:latin typeface="Courier"/>
              </a:rPr>
              <a:t>is.character()</a:t>
            </a:r>
            <a:r>
              <a:rPr/>
              <a:t> and </a:t>
            </a:r>
            <a:r>
              <a:rPr>
                <a:latin typeface="Courier"/>
              </a:rPr>
              <a:t>is.numeric()</a:t>
            </a:r>
            <a:r>
              <a:rPr/>
              <a:t> are often the most helpful</a:t>
            </a:r>
          </a:p>
          <a:p>
            <a:pPr lvl="0" indent="0">
              <a:buNone/>
            </a:pPr>
            <a:r>
              <a:rPr>
                <a:solidFill>
                  <a:srgbClr val="06287E"/>
                </a:solidFill>
                <a:latin typeface="Courier"/>
              </a:rPr>
              <a:t>head</a:t>
            </a:r>
            <a:r>
              <a:rPr>
                <a:latin typeface="Courier"/>
              </a:rPr>
              <a:t>(er_30, </a:t>
            </a:r>
            <a:r>
              <a:rPr>
                <a:solidFill>
                  <a:srgbClr val="40A070"/>
                </a:solidFill>
                <a:latin typeface="Courier"/>
              </a:rPr>
              <a:t>2</a:t>
            </a:r>
            <a:r>
              <a:rPr>
                <a:latin typeface="Courier"/>
              </a:rPr>
              <a:t>)</a:t>
            </a:r>
          </a:p>
          <a:p>
            <a:pPr lvl="0" indent="0">
              <a:buNone/>
            </a:pPr>
            <a:r>
              <a:rPr>
                <a:latin typeface="Courier"/>
              </a:rPr>
              <a:t># A tibble: 2 × 6
  county    rate lower95cl upper95cl visits  year
  &lt;chr&gt;    &lt;dbl&gt;     &lt;dbl&gt;     &lt;dbl&gt;  &lt;dbl&gt; &lt;dbl&gt;
1 Garfield    NA        NA        NA     NA  2018
2 Chaffee     NA        NA        NA     NA  2015</a:t>
            </a:r>
          </a:p>
          <a:p>
            <a:pPr lvl="0" indent="0">
              <a:buNone/>
            </a:pPr>
            <a:r>
              <a:rPr>
                <a:solidFill>
                  <a:srgbClr val="06287E"/>
                </a:solidFill>
                <a:latin typeface="Courier"/>
              </a:rPr>
              <a:t>select</a:t>
            </a:r>
            <a:r>
              <a:rPr>
                <a:latin typeface="Courier"/>
              </a:rPr>
              <a:t>(er_30, </a:t>
            </a:r>
            <a:r>
              <a:rPr>
                <a:solidFill>
                  <a:srgbClr val="06287E"/>
                </a:solidFill>
                <a:latin typeface="Courier"/>
              </a:rPr>
              <a:t>where</a:t>
            </a:r>
            <a:r>
              <a:rPr>
                <a:latin typeface="Courier"/>
              </a:rPr>
              <a:t>(is.numeric))</a:t>
            </a:r>
          </a:p>
          <a:p>
            <a:pPr lvl="0" indent="0">
              <a:buNone/>
            </a:pPr>
            <a:r>
              <a:rPr>
                <a:latin typeface="Courier"/>
              </a:rPr>
              <a:t># A tibble: 30 × 5
    rate lower95cl upper95cl visits  year
   &lt;dbl&gt;     &lt;dbl&gt;     &lt;dbl&gt;  &lt;dbl&gt; &lt;dbl&gt;
 1  NA       NA         NA       NA  2018
 2  NA       NA         NA       NA  2015
 3  15.9      9.54      22.2     26  2021
 4   0        0          0        0  2019
 5   0        0          0        0  2014
 6  NA       NA         NA       NA  2012
 7  NA       NA         NA       NA  2017
 8   0        0          0        0  2016
 9  NA       NA         NA       NA  2012
10   0        0          0        0  2012
# ℹ 20 more rows</a:t>
            </a:r>
          </a:p>
        </p:txBody>
      </p:sp>
    </p:spTree>
  </p:cSl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Subsetting</a:t>
            </a:r>
            <a:r>
              <a:rPr/>
              <a:t> </a:t>
            </a:r>
            <a:r>
              <a:rPr/>
              <a:t>Rows</a:t>
            </a:r>
          </a:p>
        </p:txBody>
      </p:sp>
    </p:spTree>
  </p:cSl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filter</a:t>
            </a:r>
            <a:r>
              <a:rPr/>
              <a:t> </a:t>
            </a:r>
            <a:r>
              <a:rPr/>
              <a:t>function</a:t>
            </a:r>
          </a:p>
        </p:txBody>
      </p:sp>
      <p:pic>
        <p:nvPicPr>
          <p:cNvPr descr="images/filter.png" id="0" name="Picture 1"/>
          <p:cNvPicPr>
            <a:picLocks noGrp="1" noChangeAspect="1"/>
          </p:cNvPicPr>
          <p:nvPr/>
        </p:nvPicPr>
        <p:blipFill>
          <a:blip r:embed="rId2"/>
          <a:stretch>
            <a:fillRect/>
          </a:stretch>
        </p:blipFill>
        <p:spPr bwMode="auto">
          <a:xfrm>
            <a:off x="1498600" y="1193800"/>
            <a:ext cx="6134100" cy="33909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https://tidyverse.tidyverse.org/logo.png" id="0" name="Picture 1"/>
          <p:cNvPicPr>
            <a:picLocks noGrp="1" noChangeAspect="1"/>
          </p:cNvPicPr>
          <p:nvPr/>
        </p:nvPicPr>
        <p:blipFill>
          <a:blip r:embed="rId2"/>
          <a:stretch>
            <a:fillRect/>
          </a:stretch>
        </p:blipFill>
        <p:spPr bwMode="auto">
          <a:xfrm>
            <a:off x="3098800" y="1193800"/>
            <a:ext cx="2933700" cy="3390900"/>
          </a:xfrm>
          <a:prstGeom prst="rect">
            <a:avLst/>
          </a:prstGeom>
          <a:noFill/>
          <a:ln w="9525">
            <a:noFill/>
            <a:headEnd/>
            <a:tailEnd/>
          </a:ln>
        </p:spPr>
      </p:pic>
    </p:spTree>
  </p:cSl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“Artwork by @allison_horst”. </a:t>
            </a:r>
            <a:r>
              <a:rPr>
                <a:hlinkClick r:id="rId2"/>
              </a:rPr>
              <a:t>https://allisonhorst.com/</a:t>
            </a:r>
          </a:p>
        </p:txBody>
      </p:sp>
    </p:spTree>
  </p:cSl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command in </a:t>
            </a:r>
            <a:r>
              <a:rPr>
                <a:latin typeface="Courier"/>
              </a:rPr>
              <a:t>dplyr</a:t>
            </a:r>
            <a:r>
              <a:rPr/>
              <a:t> for subsetting rows is </a:t>
            </a:r>
            <a:r>
              <a:rPr>
                <a:latin typeface="Courier"/>
              </a:rPr>
              <a:t>filter</a:t>
            </a:r>
            <a:r>
              <a:rPr/>
              <a:t>.</a:t>
            </a:r>
          </a:p>
          <a:p>
            <a:pPr lvl="0" indent="0">
              <a:buNone/>
            </a:pPr>
            <a:r>
              <a:rPr>
                <a:solidFill>
                  <a:srgbClr val="06287E"/>
                </a:solidFill>
                <a:latin typeface="Courier"/>
              </a:rPr>
              <a:t>filter</a:t>
            </a:r>
            <a:r>
              <a:rPr>
                <a:latin typeface="Courier"/>
              </a:rPr>
              <a:t>(er_30, year </a:t>
            </a:r>
            <a:r>
              <a:rPr>
                <a:solidFill>
                  <a:srgbClr val="4070A0"/>
                </a:solidFill>
                <a:latin typeface="Courier"/>
              </a:rPr>
              <a:t>&gt;</a:t>
            </a:r>
            <a:r>
              <a:rPr>
                <a:latin typeface="Courier"/>
              </a:rPr>
              <a:t> </a:t>
            </a:r>
            <a:r>
              <a:rPr>
                <a:solidFill>
                  <a:srgbClr val="40A070"/>
                </a:solidFill>
                <a:latin typeface="Courier"/>
              </a:rPr>
              <a:t>2020</a:t>
            </a:r>
            <a:r>
              <a:rPr>
                <a:latin typeface="Courier"/>
              </a:rPr>
              <a:t>)</a:t>
            </a:r>
          </a:p>
          <a:p>
            <a:pPr lvl="0" indent="0">
              <a:buNone/>
            </a:pPr>
            <a:r>
              <a:rPr>
                <a:latin typeface="Courier"/>
              </a:rPr>
              <a:t># A tibble: 4 × 6
  county   rate lower95cl upper95cl visits  year
  &lt;chr&gt;   &lt;dbl&gt;     &lt;dbl&gt;     &lt;dbl&gt;  &lt;dbl&gt; &lt;dbl&gt;
1 Pueblo   15.9      9.54      22.2     26  2021
2 Otero    NA       NA         NA       NA  2022
3 Mesa     12.0      7.12      18.2     19  2021
4 Chaffee   0        0          0        0  2022</a:t>
            </a:r>
          </a:p>
        </p:txBody>
      </p:sp>
    </p:spTree>
  </p:cSl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You can have multiple logical conditions using the following:</a:t>
            </a:r>
          </a:p>
          <a:p>
            <a:pPr lvl="1"/>
            <a:r>
              <a:rPr>
                <a:latin typeface="Courier"/>
              </a:rPr>
              <a:t>==</a:t>
            </a:r>
            <a:r>
              <a:rPr/>
              <a:t> : equals to</a:t>
            </a:r>
          </a:p>
          <a:p>
            <a:pPr lvl="1"/>
            <a:r>
              <a:rPr>
                <a:latin typeface="Courier"/>
              </a:rPr>
              <a:t>!=</a:t>
            </a:r>
            <a:r>
              <a:rPr/>
              <a:t>: not equal to (</a:t>
            </a:r>
            <a:r>
              <a:rPr>
                <a:latin typeface="Courier"/>
              </a:rPr>
              <a:t>!</a:t>
            </a:r>
            <a:r>
              <a:rPr/>
              <a:t> : not/negation)</a:t>
            </a:r>
          </a:p>
          <a:p>
            <a:pPr lvl="1"/>
            <a:r>
              <a:rPr>
                <a:latin typeface="Courier"/>
              </a:rPr>
              <a:t>&gt;</a:t>
            </a:r>
            <a:r>
              <a:rPr/>
              <a:t> / </a:t>
            </a:r>
            <a:r>
              <a:rPr>
                <a:latin typeface="Courier"/>
              </a:rPr>
              <a:t>&lt;</a:t>
            </a:r>
            <a:r>
              <a:rPr/>
              <a:t>: greater than / less than</a:t>
            </a:r>
          </a:p>
          <a:p>
            <a:pPr lvl="1"/>
            <a:r>
              <a:rPr>
                <a:latin typeface="Courier"/>
              </a:rPr>
              <a:t>&gt;=</a:t>
            </a:r>
            <a:r>
              <a:rPr/>
              <a:t> or </a:t>
            </a:r>
            <a:r>
              <a:rPr>
                <a:latin typeface="Courier"/>
              </a:rPr>
              <a:t>&lt;=</a:t>
            </a:r>
            <a:r>
              <a:rPr/>
              <a:t>: greater than or equal to / less than or equal to</a:t>
            </a:r>
          </a:p>
          <a:p>
            <a:pPr lvl="1"/>
            <a:r>
              <a:rPr>
                <a:latin typeface="Courier"/>
              </a:rPr>
              <a:t>&amp;</a:t>
            </a:r>
            <a:r>
              <a:rPr/>
              <a:t> : AND</a:t>
            </a:r>
          </a:p>
          <a:p>
            <a:pPr lvl="1"/>
            <a:r>
              <a:rPr>
                <a:latin typeface="Courier"/>
              </a:rPr>
              <a:t>|</a:t>
            </a:r>
            <a:r>
              <a:rPr/>
              <a:t> : OR</a:t>
            </a:r>
          </a:p>
        </p:txBody>
      </p:sp>
    </p:spTree>
  </p:cSl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Common</a:t>
            </a:r>
            <a:r>
              <a:rPr/>
              <a:t> </a:t>
            </a:r>
            <a:r>
              <a:rPr/>
              <a:t>error</a:t>
            </a:r>
            <a:r>
              <a:rPr/>
              <a:t> </a:t>
            </a:r>
            <a:r>
              <a:rPr/>
              <a:t>for</a:t>
            </a:r>
            <a:r>
              <a:rPr/>
              <a:t> </a:t>
            </a:r>
            <a:r>
              <a:rPr/>
              <a:t>filter</a:t>
            </a:r>
          </a:p>
        </p:txBody>
      </p:sp>
      <p:sp>
        <p:nvSpPr>
          <p:cNvPr id="3" name="Content Placeholder 2"/>
          <p:cNvSpPr>
            <a:spLocks noGrp="1"/>
          </p:cNvSpPr>
          <p:nvPr>
            <p:ph idx="1"/>
          </p:nvPr>
        </p:nvSpPr>
        <p:spPr/>
        <p:txBody>
          <a:bodyPr/>
          <a:lstStyle/>
          <a:p>
            <a:pPr lvl="0" marL="0" indent="0">
              <a:buNone/>
            </a:pPr>
            <a:r>
              <a:rPr/>
              <a:t>If you try to filter for a column that does not exist it will not work:</a:t>
            </a:r>
          </a:p>
          <a:p>
            <a:pPr lvl="1"/>
            <a:r>
              <a:rPr/>
              <a:t>misspelled column name</a:t>
            </a:r>
          </a:p>
          <a:p>
            <a:pPr lvl="1"/>
            <a:r>
              <a:rPr/>
              <a:t>column that was already removed</a:t>
            </a:r>
          </a:p>
        </p:txBody>
      </p:sp>
    </p:spTree>
  </p:cSl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You can filter by two conditions using </a:t>
            </a:r>
            <a:r>
              <a:rPr>
                <a:latin typeface="Courier"/>
              </a:rPr>
              <a:t>&amp;</a:t>
            </a:r>
            <a:r>
              <a:rPr/>
              <a:t> or commas (must meet both conditions):</a:t>
            </a:r>
          </a:p>
          <a:p>
            <a:pPr lvl="0" indent="0">
              <a:buNone/>
            </a:pPr>
            <a:r>
              <a:rPr>
                <a:solidFill>
                  <a:srgbClr val="06287E"/>
                </a:solidFill>
                <a:latin typeface="Courier"/>
              </a:rPr>
              <a:t>filter</a:t>
            </a:r>
            <a:r>
              <a:rPr>
                <a:latin typeface="Courier"/>
              </a:rPr>
              <a:t>(er_30, rate </a:t>
            </a:r>
            <a:r>
              <a:rPr>
                <a:solidFill>
                  <a:srgbClr val="4070A0"/>
                </a:solidFill>
                <a:latin typeface="Courier"/>
              </a:rPr>
              <a:t>&gt;</a:t>
            </a:r>
            <a:r>
              <a:rPr>
                <a:latin typeface="Courier"/>
              </a:rPr>
              <a:t> </a:t>
            </a:r>
            <a:r>
              <a:rPr>
                <a:solidFill>
                  <a:srgbClr val="40A070"/>
                </a:solidFill>
                <a:latin typeface="Courier"/>
              </a:rPr>
              <a:t>9</a:t>
            </a:r>
            <a:r>
              <a:rPr>
                <a:latin typeface="Courier"/>
              </a:rPr>
              <a:t>, year </a:t>
            </a:r>
            <a:r>
              <a:rPr>
                <a:solidFill>
                  <a:srgbClr val="4070A0"/>
                </a:solidFill>
                <a:latin typeface="Courier"/>
              </a:rPr>
              <a:t>==</a:t>
            </a:r>
            <a:r>
              <a:rPr>
                <a:latin typeface="Courier"/>
              </a:rPr>
              <a:t> </a:t>
            </a:r>
            <a:r>
              <a:rPr>
                <a:solidFill>
                  <a:srgbClr val="40A070"/>
                </a:solidFill>
                <a:latin typeface="Courier"/>
              </a:rPr>
              <a:t>2012</a:t>
            </a:r>
            <a:r>
              <a:rPr>
                <a:latin typeface="Courier"/>
              </a:rPr>
              <a:t>)</a:t>
            </a:r>
          </a:p>
          <a:p>
            <a:pPr lvl="0" indent="0">
              <a:buNone/>
            </a:pPr>
            <a:r>
              <a:rPr>
                <a:solidFill>
                  <a:srgbClr val="06287E"/>
                </a:solidFill>
                <a:latin typeface="Courier"/>
              </a:rPr>
              <a:t>filter</a:t>
            </a:r>
            <a:r>
              <a:rPr>
                <a:latin typeface="Courier"/>
              </a:rPr>
              <a:t>(er_30, rate </a:t>
            </a:r>
            <a:r>
              <a:rPr>
                <a:solidFill>
                  <a:srgbClr val="4070A0"/>
                </a:solidFill>
                <a:latin typeface="Courier"/>
              </a:rPr>
              <a:t>&gt;</a:t>
            </a:r>
            <a:r>
              <a:rPr>
                <a:latin typeface="Courier"/>
              </a:rPr>
              <a:t> </a:t>
            </a:r>
            <a:r>
              <a:rPr>
                <a:solidFill>
                  <a:srgbClr val="40A070"/>
                </a:solidFill>
                <a:latin typeface="Courier"/>
              </a:rPr>
              <a:t>9</a:t>
            </a:r>
            <a:r>
              <a:rPr>
                <a:latin typeface="Courier"/>
              </a:rPr>
              <a:t> </a:t>
            </a:r>
            <a:r>
              <a:rPr>
                <a:solidFill>
                  <a:srgbClr val="4070A0"/>
                </a:solidFill>
                <a:latin typeface="Courier"/>
              </a:rPr>
              <a:t>&amp;</a:t>
            </a:r>
            <a:r>
              <a:rPr>
                <a:latin typeface="Courier"/>
              </a:rPr>
              <a:t> year </a:t>
            </a:r>
            <a:r>
              <a:rPr>
                <a:solidFill>
                  <a:srgbClr val="4070A0"/>
                </a:solidFill>
                <a:latin typeface="Courier"/>
              </a:rPr>
              <a:t>==</a:t>
            </a:r>
            <a:r>
              <a:rPr>
                <a:latin typeface="Courier"/>
              </a:rPr>
              <a:t> </a:t>
            </a:r>
            <a:r>
              <a:rPr>
                <a:solidFill>
                  <a:srgbClr val="40A070"/>
                </a:solidFill>
                <a:latin typeface="Courier"/>
              </a:rPr>
              <a:t>2012</a:t>
            </a:r>
            <a:r>
              <a:rPr>
                <a:latin typeface="Courier"/>
              </a:rPr>
              <a:t>) </a:t>
            </a:r>
            <a:r>
              <a:rPr i="1">
                <a:solidFill>
                  <a:srgbClr val="60A0B0"/>
                </a:solidFill>
                <a:latin typeface="Courier"/>
              </a:rPr>
              <a:t># same result</a:t>
            </a:r>
          </a:p>
          <a:p>
            <a:pPr lvl="0" indent="0">
              <a:buNone/>
            </a:pPr>
            <a:r>
              <a:rPr>
                <a:latin typeface="Courier"/>
              </a:rPr>
              <a:t># A tibble: 0 × 6
# ℹ 6 variables: county &lt;chr&gt;, rate &lt;dbl&gt;, lower95cl &lt;dbl&gt;, upper95cl &lt;dbl&gt;,
#   visits &lt;dbl&gt;, year &lt;dbl&gt;</a:t>
            </a:r>
          </a:p>
        </p:txBody>
      </p:sp>
    </p:spTree>
  </p:cSl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If you want OR statements (meaning the data can meet either condition does not need to meet both), you need to use </a:t>
            </a:r>
            <a:r>
              <a:rPr>
                <a:latin typeface="Courier"/>
              </a:rPr>
              <a:t>|</a:t>
            </a:r>
            <a:r>
              <a:rPr/>
              <a:t> between conditions:</a:t>
            </a:r>
          </a:p>
          <a:p>
            <a:pPr lvl="0" indent="0">
              <a:buNone/>
            </a:pPr>
            <a:r>
              <a:rPr>
                <a:solidFill>
                  <a:srgbClr val="06287E"/>
                </a:solidFill>
                <a:latin typeface="Courier"/>
              </a:rPr>
              <a:t>filter</a:t>
            </a:r>
            <a:r>
              <a:rPr>
                <a:latin typeface="Courier"/>
              </a:rPr>
              <a:t>(er_30, rate </a:t>
            </a:r>
            <a:r>
              <a:rPr>
                <a:solidFill>
                  <a:srgbClr val="4070A0"/>
                </a:solidFill>
                <a:latin typeface="Courier"/>
              </a:rPr>
              <a:t>&gt;</a:t>
            </a:r>
            <a:r>
              <a:rPr>
                <a:latin typeface="Courier"/>
              </a:rPr>
              <a:t> </a:t>
            </a:r>
            <a:r>
              <a:rPr>
                <a:solidFill>
                  <a:srgbClr val="40A070"/>
                </a:solidFill>
                <a:latin typeface="Courier"/>
              </a:rPr>
              <a:t>9</a:t>
            </a:r>
            <a:r>
              <a:rPr>
                <a:latin typeface="Courier"/>
              </a:rPr>
              <a:t> </a:t>
            </a:r>
            <a:r>
              <a:rPr>
                <a:solidFill>
                  <a:srgbClr val="4070A0"/>
                </a:solidFill>
                <a:latin typeface="Courier"/>
              </a:rPr>
              <a:t>|</a:t>
            </a:r>
            <a:r>
              <a:rPr>
                <a:latin typeface="Courier"/>
              </a:rPr>
              <a:t> year </a:t>
            </a:r>
            <a:r>
              <a:rPr>
                <a:solidFill>
                  <a:srgbClr val="4070A0"/>
                </a:solidFill>
                <a:latin typeface="Courier"/>
              </a:rPr>
              <a:t>==</a:t>
            </a:r>
            <a:r>
              <a:rPr>
                <a:latin typeface="Courier"/>
              </a:rPr>
              <a:t> </a:t>
            </a:r>
            <a:r>
              <a:rPr>
                <a:solidFill>
                  <a:srgbClr val="40A070"/>
                </a:solidFill>
                <a:latin typeface="Courier"/>
              </a:rPr>
              <a:t>2012</a:t>
            </a:r>
            <a:r>
              <a:rPr>
                <a:latin typeface="Courier"/>
              </a:rPr>
              <a:t>)</a:t>
            </a:r>
          </a:p>
          <a:p>
            <a:pPr lvl="0" indent="0">
              <a:buNone/>
            </a:pPr>
            <a:r>
              <a:rPr>
                <a:latin typeface="Courier"/>
              </a:rPr>
              <a:t># A tibble: 6 × 6
  county    rate lower95cl upper95cl visits  year
  &lt;chr&gt;    &lt;dbl&gt;     &lt;dbl&gt;     &lt;dbl&gt;  &lt;dbl&gt; &lt;dbl&gt;
1 Pueblo    15.9      9.54      22.2     26  2021
2 Chaffee   NA       NA         NA       NA  2012
3 Prowers   NA       NA         NA       NA  2012
4 Hinsdale   0        0          0        0  2012
5 Mesa      12.0      7.12      18.2     19  2021
6 Phillips   0        0          0        0  2012</a:t>
            </a:r>
          </a:p>
        </p:txBody>
      </p:sp>
    </p:spTree>
  </p:cSl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%in%</a:t>
            </a:r>
            <a:r>
              <a:rPr/>
              <a:t> operator can be used find values from a pre-made list (using </a:t>
            </a:r>
            <a:r>
              <a:rPr>
                <a:latin typeface="Courier"/>
              </a:rPr>
              <a:t>c()</a:t>
            </a:r>
            <a:r>
              <a:rPr/>
              <a:t>) for a </a:t>
            </a:r>
            <a:r>
              <a:rPr b="1"/>
              <a:t>single column</a:t>
            </a:r>
            <a:r>
              <a:rPr/>
              <a:t> at a time.</a:t>
            </a:r>
          </a:p>
          <a:p>
            <a:pPr lvl="0" indent="0">
              <a:buNone/>
            </a:pPr>
            <a:r>
              <a:rPr>
                <a:solidFill>
                  <a:srgbClr val="06287E"/>
                </a:solidFill>
                <a:latin typeface="Courier"/>
              </a:rPr>
              <a:t>filter</a:t>
            </a:r>
            <a:r>
              <a:rPr>
                <a:latin typeface="Courier"/>
              </a:rPr>
              <a:t>(er_30,  county </a:t>
            </a:r>
            <a:r>
              <a:rPr>
                <a:solidFill>
                  <a:srgbClr val="4070A0"/>
                </a:solidFill>
                <a:latin typeface="Courier"/>
              </a:rPr>
              <a:t>%in%</a:t>
            </a:r>
            <a:r>
              <a:rPr>
                <a:latin typeface="Courier"/>
              </a:rPr>
              <a:t> </a:t>
            </a:r>
            <a:r>
              <a:rPr>
                <a:solidFill>
                  <a:srgbClr val="06287E"/>
                </a:solidFill>
                <a:latin typeface="Courier"/>
              </a:rPr>
              <a:t>c</a:t>
            </a:r>
            <a:r>
              <a:rPr>
                <a:latin typeface="Courier"/>
              </a:rPr>
              <a:t>(</a:t>
            </a:r>
            <a:r>
              <a:rPr>
                <a:solidFill>
                  <a:srgbClr val="4070A0"/>
                </a:solidFill>
                <a:latin typeface="Courier"/>
              </a:rPr>
              <a:t>"Denver"</a:t>
            </a:r>
            <a:r>
              <a:rPr>
                <a:latin typeface="Courier"/>
              </a:rPr>
              <a:t>,</a:t>
            </a:r>
            <a:r>
              <a:rPr>
                <a:solidFill>
                  <a:srgbClr val="4070A0"/>
                </a:solidFill>
                <a:latin typeface="Courier"/>
              </a:rPr>
              <a:t>"Larimer"</a:t>
            </a:r>
            <a:r>
              <a:rPr>
                <a:latin typeface="Courier"/>
              </a:rPr>
              <a:t>,</a:t>
            </a:r>
            <a:r>
              <a:rPr>
                <a:solidFill>
                  <a:srgbClr val="4070A0"/>
                </a:solidFill>
                <a:latin typeface="Courier"/>
              </a:rPr>
              <a:t>"Pueblo"</a:t>
            </a:r>
            <a:r>
              <a:rPr>
                <a:latin typeface="Courier"/>
              </a:rPr>
              <a:t>))</a:t>
            </a:r>
          </a:p>
          <a:p>
            <a:pPr lvl="0" indent="0">
              <a:buNone/>
            </a:pPr>
            <a:r>
              <a:rPr>
                <a:latin typeface="Courier"/>
              </a:rPr>
              <a:t># A tibble: 3 × 6
  county   rate lower95cl upper95cl visits  year
  &lt;chr&gt;   &lt;dbl&gt;     &lt;dbl&gt;     &lt;dbl&gt;  &lt;dbl&gt; &lt;dbl&gt;
1 Pueblo  15.9       9.54     22.2      26  2021
2 Denver   2.95      1.75      4.46     19  2013
3 Larimer  5.49      3.16      8.45     17  2014</a:t>
            </a:r>
          </a:p>
          <a:p>
            <a:pPr lvl="0" indent="0">
              <a:buNone/>
            </a:pPr>
            <a:r>
              <a:rPr>
                <a:solidFill>
                  <a:srgbClr val="06287E"/>
                </a:solidFill>
                <a:latin typeface="Courier"/>
              </a:rPr>
              <a:t>filter</a:t>
            </a:r>
            <a:r>
              <a:rPr>
                <a:latin typeface="Courier"/>
              </a:rPr>
              <a:t>(er_30,  county </a:t>
            </a:r>
            <a:r>
              <a:rPr>
                <a:solidFill>
                  <a:srgbClr val="4070A0"/>
                </a:solidFill>
                <a:latin typeface="Courier"/>
              </a:rPr>
              <a:t>==</a:t>
            </a:r>
            <a:r>
              <a:rPr>
                <a:latin typeface="Courier"/>
              </a:rPr>
              <a:t> </a:t>
            </a:r>
            <a:r>
              <a:rPr>
                <a:solidFill>
                  <a:srgbClr val="4070A0"/>
                </a:solidFill>
                <a:latin typeface="Courier"/>
              </a:rPr>
              <a:t>"Denver"|</a:t>
            </a:r>
            <a:r>
              <a:rPr>
                <a:latin typeface="Courier"/>
              </a:rPr>
              <a:t> county </a:t>
            </a:r>
            <a:r>
              <a:rPr>
                <a:solidFill>
                  <a:srgbClr val="4070A0"/>
                </a:solidFill>
                <a:latin typeface="Courier"/>
              </a:rPr>
              <a:t>==</a:t>
            </a:r>
            <a:r>
              <a:rPr>
                <a:latin typeface="Courier"/>
              </a:rPr>
              <a:t> </a:t>
            </a:r>
            <a:r>
              <a:rPr>
                <a:solidFill>
                  <a:srgbClr val="4070A0"/>
                </a:solidFill>
                <a:latin typeface="Courier"/>
              </a:rPr>
              <a:t>"Larimer"|</a:t>
            </a:r>
            <a:r>
              <a:rPr>
                <a:latin typeface="Courier"/>
              </a:rPr>
              <a:t> county </a:t>
            </a:r>
            <a:r>
              <a:rPr>
                <a:solidFill>
                  <a:srgbClr val="4070A0"/>
                </a:solidFill>
                <a:latin typeface="Courier"/>
              </a:rPr>
              <a:t>==</a:t>
            </a:r>
            <a:r>
              <a:rPr>
                <a:latin typeface="Courier"/>
              </a:rPr>
              <a:t> </a:t>
            </a:r>
            <a:r>
              <a:rPr>
                <a:solidFill>
                  <a:srgbClr val="4070A0"/>
                </a:solidFill>
                <a:latin typeface="Courier"/>
              </a:rPr>
              <a:t>"Pueblo"</a:t>
            </a:r>
            <a:r>
              <a:rPr>
                <a:latin typeface="Courier"/>
              </a:rPr>
              <a:t>) </a:t>
            </a:r>
            <a:r>
              <a:rPr i="1">
                <a:solidFill>
                  <a:srgbClr val="60A0B0"/>
                </a:solidFill>
                <a:latin typeface="Courier"/>
              </a:rPr>
              <a:t>#equivalent</a:t>
            </a:r>
          </a:p>
          <a:p>
            <a:pPr lvl="0" indent="0">
              <a:buNone/>
            </a:pPr>
            <a:r>
              <a:rPr>
                <a:latin typeface="Courier"/>
              </a:rPr>
              <a:t># A tibble: 3 × 6
  county   rate lower95cl upper95cl visits  year
  &lt;chr&gt;   &lt;dbl&gt;     &lt;dbl&gt;     &lt;dbl&gt;  &lt;dbl&gt; &lt;dbl&gt;
1 Pueblo  15.9       9.54     22.2      26  2021
2 Denver   2.95      1.75      4.46     19  2013
3 Larimer  5.49      3.16      8.45     17  2014</a:t>
            </a:r>
          </a:p>
        </p:txBody>
      </p:sp>
    </p:spTree>
  </p:cSl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Subset</a:t>
            </a:r>
            <a:r>
              <a:rPr/>
              <a:t> </a:t>
            </a:r>
            <a:r>
              <a:rPr/>
              <a:t>rows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%in%</a:t>
            </a:r>
            <a:r>
              <a:rPr/>
              <a:t> operator can be used find values from a pre-made list (using </a:t>
            </a:r>
            <a:r>
              <a:rPr>
                <a:latin typeface="Courier"/>
              </a:rPr>
              <a:t>c()</a:t>
            </a:r>
            <a:r>
              <a:rPr/>
              <a:t>) for a </a:t>
            </a:r>
            <a:r>
              <a:rPr b="1"/>
              <a:t>single column</a:t>
            </a:r>
            <a:r>
              <a:rPr/>
              <a:t> at a time with different columns.</a:t>
            </a:r>
          </a:p>
          <a:p>
            <a:pPr lvl="0" indent="0">
              <a:buNone/>
            </a:pPr>
            <a:r>
              <a:rPr>
                <a:solidFill>
                  <a:srgbClr val="06287E"/>
                </a:solidFill>
                <a:latin typeface="Courier"/>
              </a:rPr>
              <a:t>filter</a:t>
            </a:r>
            <a:r>
              <a:rPr>
                <a:latin typeface="Courier"/>
              </a:rPr>
              <a:t>(er_30, year </a:t>
            </a:r>
            <a:r>
              <a:rPr>
                <a:solidFill>
                  <a:srgbClr val="4070A0"/>
                </a:solidFill>
                <a:latin typeface="Courier"/>
              </a:rPr>
              <a:t>%in%</a:t>
            </a:r>
            <a:r>
              <a:rPr>
                <a:latin typeface="Courier"/>
              </a:rPr>
              <a:t> </a:t>
            </a:r>
            <a:r>
              <a:rPr>
                <a:solidFill>
                  <a:srgbClr val="06287E"/>
                </a:solidFill>
                <a:latin typeface="Courier"/>
              </a:rPr>
              <a:t>c</a:t>
            </a:r>
            <a:r>
              <a:rPr>
                <a:latin typeface="Courier"/>
              </a:rPr>
              <a:t>(</a:t>
            </a:r>
            <a:r>
              <a:rPr>
                <a:solidFill>
                  <a:srgbClr val="40A070"/>
                </a:solidFill>
                <a:latin typeface="Courier"/>
              </a:rPr>
              <a:t>2013</a:t>
            </a:r>
            <a:r>
              <a:rPr>
                <a:latin typeface="Courier"/>
              </a:rPr>
              <a:t>,</a:t>
            </a:r>
            <a:r>
              <a:rPr>
                <a:solidFill>
                  <a:srgbClr val="40A070"/>
                </a:solidFill>
                <a:latin typeface="Courier"/>
              </a:rPr>
              <a:t>2021</a:t>
            </a:r>
            <a:r>
              <a:rPr>
                <a:latin typeface="Courier"/>
              </a:rPr>
              <a:t>), county </a:t>
            </a:r>
            <a:r>
              <a:rPr>
                <a:solidFill>
                  <a:srgbClr val="4070A0"/>
                </a:solidFill>
                <a:latin typeface="Courier"/>
              </a:rPr>
              <a:t>%in%</a:t>
            </a:r>
            <a:r>
              <a:rPr>
                <a:latin typeface="Courier"/>
              </a:rPr>
              <a:t> </a:t>
            </a:r>
            <a:r>
              <a:rPr>
                <a:solidFill>
                  <a:srgbClr val="06287E"/>
                </a:solidFill>
                <a:latin typeface="Courier"/>
              </a:rPr>
              <a:t>c</a:t>
            </a:r>
            <a:r>
              <a:rPr>
                <a:latin typeface="Courier"/>
              </a:rPr>
              <a:t>(</a:t>
            </a:r>
            <a:r>
              <a:rPr>
                <a:solidFill>
                  <a:srgbClr val="4070A0"/>
                </a:solidFill>
                <a:latin typeface="Courier"/>
              </a:rPr>
              <a:t>"Denver"</a:t>
            </a:r>
            <a:r>
              <a:rPr>
                <a:latin typeface="Courier"/>
              </a:rPr>
              <a:t>,</a:t>
            </a:r>
            <a:r>
              <a:rPr>
                <a:solidFill>
                  <a:srgbClr val="4070A0"/>
                </a:solidFill>
                <a:latin typeface="Courier"/>
              </a:rPr>
              <a:t>"Pueblo"</a:t>
            </a:r>
            <a:r>
              <a:rPr>
                <a:latin typeface="Courier"/>
              </a:rPr>
              <a:t>))</a:t>
            </a:r>
          </a:p>
          <a:p>
            <a:pPr lvl="0" indent="0">
              <a:buNone/>
            </a:pPr>
            <a:r>
              <a:rPr>
                <a:latin typeface="Courier"/>
              </a:rPr>
              <a:t># A tibble: 2 × 6
  county  rate lower95cl upper95cl visits  year
  &lt;chr&gt;  &lt;dbl&gt;     &lt;dbl&gt;     &lt;dbl&gt;  &lt;dbl&gt; &lt;dbl&gt;
1 Pueblo 15.9       9.54     22.2      26  2021
2 Denver  2.95      1.75      4.46     19  2013</a:t>
            </a:r>
          </a:p>
        </p:txBody>
      </p:sp>
    </p:spTree>
  </p:cSl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Be</a:t>
            </a:r>
            <a:r>
              <a:rPr/>
              <a:t> </a:t>
            </a:r>
            <a:r>
              <a:rPr/>
              <a:t>careful</a:t>
            </a:r>
            <a:r>
              <a:rPr/>
              <a:t> </a:t>
            </a:r>
            <a:r>
              <a:rPr/>
              <a:t>with</a:t>
            </a:r>
            <a:r>
              <a:rPr/>
              <a:t> </a:t>
            </a:r>
            <a:r>
              <a:rPr/>
              <a:t>column</a:t>
            </a:r>
            <a:r>
              <a:rPr/>
              <a:t> </a:t>
            </a:r>
            <a:r>
              <a:rPr/>
              <a:t>names</a:t>
            </a:r>
            <a:r>
              <a:rPr/>
              <a:t> </a:t>
            </a:r>
            <a:r>
              <a:rPr/>
              <a:t>and</a:t>
            </a:r>
            <a:r>
              <a:rPr/>
              <a:t> </a:t>
            </a:r>
            <a:r>
              <a:rPr>
                <a:latin typeface="Courier"/>
              </a:rPr>
              <a:t>filter</a:t>
            </a:r>
          </a:p>
        </p:txBody>
      </p:sp>
      <p:sp>
        <p:nvSpPr>
          <p:cNvPr id="3" name="Content Placeholder 2"/>
          <p:cNvSpPr>
            <a:spLocks noGrp="1"/>
          </p:cNvSpPr>
          <p:nvPr>
            <p:ph idx="1"/>
          </p:nvPr>
        </p:nvSpPr>
        <p:spPr/>
        <p:txBody>
          <a:bodyPr/>
          <a:lstStyle/>
          <a:p>
            <a:pPr lvl="0" marL="0" indent="0">
              <a:buNone/>
            </a:pPr>
            <a:r>
              <a:rPr/>
              <a:t>This will not work the way you might expect! Best to stick with nothing but the column name if it is a typical name.</a:t>
            </a:r>
          </a:p>
          <a:p>
            <a:pPr lvl="0" indent="0">
              <a:buNone/>
            </a:pPr>
            <a:r>
              <a:rPr>
                <a:solidFill>
                  <a:srgbClr val="06287E"/>
                </a:solidFill>
                <a:latin typeface="Courier"/>
              </a:rPr>
              <a:t>filter</a:t>
            </a:r>
            <a:r>
              <a:rPr>
                <a:latin typeface="Courier"/>
              </a:rPr>
              <a:t>(er_30, </a:t>
            </a:r>
            <a:r>
              <a:rPr>
                <a:solidFill>
                  <a:srgbClr val="4070A0"/>
                </a:solidFill>
                <a:latin typeface="Courier"/>
              </a:rPr>
              <a:t>"year"</a:t>
            </a:r>
            <a:r>
              <a:rPr>
                <a:latin typeface="Courier"/>
              </a:rPr>
              <a:t> </a:t>
            </a:r>
            <a:r>
              <a:rPr>
                <a:solidFill>
                  <a:srgbClr val="4070A0"/>
                </a:solidFill>
                <a:latin typeface="Courier"/>
              </a:rPr>
              <a:t>&gt;</a:t>
            </a:r>
            <a:r>
              <a:rPr>
                <a:latin typeface="Courier"/>
              </a:rPr>
              <a:t> </a:t>
            </a:r>
            <a:r>
              <a:rPr>
                <a:solidFill>
                  <a:srgbClr val="40A070"/>
                </a:solidFill>
                <a:latin typeface="Courier"/>
              </a:rPr>
              <a:t>2014</a:t>
            </a:r>
            <a:r>
              <a:rPr>
                <a:latin typeface="Courier"/>
              </a:rPr>
              <a:t>)</a:t>
            </a:r>
          </a:p>
          <a:p>
            <a:pPr lvl="0" indent="0">
              <a:buNone/>
            </a:pPr>
            <a:r>
              <a:rPr>
                <a:latin typeface="Courier"/>
              </a:rPr>
              <a:t># A tibble: 30 × 6
   county      rate lower95cl upper95cl visits  year
   &lt;chr&gt;      &lt;dbl&gt;     &lt;dbl&gt;     &lt;dbl&gt;  &lt;dbl&gt; &lt;dbl&gt;
 1 Garfield    NA       NA         NA       NA  2018
 2 Chaffee     NA       NA         NA       NA  2015
 3 Pueblo      15.9      9.54      22.2     26  2021
 4 Rio Grande   0        0          0        0  2019
 5 Lake         0        0          0        0  2014
 6 Chaffee     NA       NA         NA       NA  2012
 7 Chaffee     NA       NA         NA       NA  2017
 8 Teller       0        0          0        0  2016
 9 Prowers     NA       NA         NA       NA  2012
10 Hinsdale     0        0          0        0  2012
# ℹ 20 more rows</a:t>
            </a:r>
          </a:p>
        </p:txBody>
      </p:sp>
    </p:spTree>
  </p:cSl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Don’t</a:t>
            </a:r>
            <a:r>
              <a:rPr/>
              <a:t> </a:t>
            </a:r>
            <a:r>
              <a:rPr/>
              <a:t>use</a:t>
            </a:r>
            <a:r>
              <a:rPr/>
              <a:t> </a:t>
            </a:r>
            <a:r>
              <a:rPr/>
              <a:t>quotes</a:t>
            </a:r>
            <a:r>
              <a:rPr/>
              <a:t> </a:t>
            </a:r>
            <a:r>
              <a:rPr/>
              <a:t>for</a:t>
            </a:r>
            <a:r>
              <a:rPr/>
              <a:t> </a:t>
            </a:r>
            <a:r>
              <a:rPr/>
              <a:t>atypical</a:t>
            </a:r>
            <a:r>
              <a:rPr/>
              <a:t> </a:t>
            </a:r>
            <a:r>
              <a:rPr/>
              <a:t>names</a:t>
            </a:r>
          </a:p>
        </p:txBody>
      </p:sp>
      <p:sp>
        <p:nvSpPr>
          <p:cNvPr id="3" name="Content Placeholder 2"/>
          <p:cNvSpPr>
            <a:spLocks noGrp="1"/>
          </p:cNvSpPr>
          <p:nvPr>
            <p:ph idx="1"/>
          </p:nvPr>
        </p:nvSpPr>
        <p:spPr/>
        <p:txBody>
          <a:bodyPr/>
          <a:lstStyle/>
          <a:p>
            <a:pPr lvl="0" marL="0" indent="0">
              <a:buNone/>
            </a:pPr>
            <a:r>
              <a:rPr/>
              <a:t>Atypical names are those with punctuation, spaces, start with a number, or are just a number.</a:t>
            </a:r>
          </a:p>
          <a:p>
            <a:pPr lvl="0" indent="0">
              <a:buNone/>
            </a:pPr>
            <a:r>
              <a:rPr>
                <a:latin typeface="Courier"/>
              </a:rPr>
              <a:t>er_30_rename </a:t>
            </a:r>
            <a:r>
              <a:rPr>
                <a:solidFill>
                  <a:srgbClr val="007020"/>
                </a:solidFill>
                <a:latin typeface="Courier"/>
              </a:rPr>
              <a:t>&lt;-</a:t>
            </a:r>
            <a:r>
              <a:rPr>
                <a:latin typeface="Courier"/>
              </a:rPr>
              <a:t> </a:t>
            </a:r>
            <a:r>
              <a:rPr>
                <a:solidFill>
                  <a:srgbClr val="06287E"/>
                </a:solidFill>
                <a:latin typeface="Courier"/>
              </a:rPr>
              <a:t>rename</a:t>
            </a:r>
            <a:r>
              <a:rPr>
                <a:latin typeface="Courier"/>
              </a:rPr>
              <a:t>(er_30, </a:t>
            </a:r>
            <a:r>
              <a:rPr>
                <a:solidFill>
                  <a:srgbClr val="4070A0"/>
                </a:solidFill>
                <a:latin typeface="Courier"/>
              </a:rPr>
              <a:t>`</a:t>
            </a:r>
            <a:r>
              <a:rPr>
                <a:solidFill>
                  <a:srgbClr val="7D9029"/>
                </a:solidFill>
                <a:latin typeface="Courier"/>
              </a:rPr>
              <a:t>year!</a:t>
            </a:r>
            <a:r>
              <a:rPr>
                <a:solidFill>
                  <a:srgbClr val="4070A0"/>
                </a:solidFill>
                <a:latin typeface="Courier"/>
              </a:rPr>
              <a:t>`</a:t>
            </a:r>
            <a:r>
              <a:rPr>
                <a:latin typeface="Courier"/>
              </a:rPr>
              <a:t> </a:t>
            </a:r>
            <a:r>
              <a:rPr>
                <a:solidFill>
                  <a:srgbClr val="007020"/>
                </a:solidFill>
                <a:latin typeface="Courier"/>
              </a:rPr>
              <a:t>=</a:t>
            </a:r>
            <a:r>
              <a:rPr>
                <a:latin typeface="Courier"/>
              </a:rPr>
              <a:t> year)</a:t>
            </a:r>
            <a:br/>
            <a:br/>
            <a:r>
              <a:rPr>
                <a:solidFill>
                  <a:srgbClr val="06287E"/>
                </a:solidFill>
                <a:latin typeface="Courier"/>
              </a:rPr>
              <a:t>filter</a:t>
            </a:r>
            <a:r>
              <a:rPr>
                <a:latin typeface="Courier"/>
              </a:rPr>
              <a:t>(er_30_rename, </a:t>
            </a:r>
            <a:r>
              <a:rPr>
                <a:solidFill>
                  <a:srgbClr val="4070A0"/>
                </a:solidFill>
                <a:latin typeface="Courier"/>
              </a:rPr>
              <a:t>"year!"</a:t>
            </a:r>
            <a:r>
              <a:rPr>
                <a:latin typeface="Courier"/>
              </a:rPr>
              <a:t> </a:t>
            </a:r>
            <a:r>
              <a:rPr>
                <a:solidFill>
                  <a:srgbClr val="4070A0"/>
                </a:solidFill>
                <a:latin typeface="Courier"/>
              </a:rPr>
              <a:t>&gt;</a:t>
            </a:r>
            <a:r>
              <a:rPr>
                <a:latin typeface="Courier"/>
              </a:rPr>
              <a:t> </a:t>
            </a:r>
            <a:r>
              <a:rPr>
                <a:solidFill>
                  <a:srgbClr val="40A070"/>
                </a:solidFill>
                <a:latin typeface="Courier"/>
              </a:rPr>
              <a:t>2013</a:t>
            </a:r>
            <a:r>
              <a:rPr>
                <a:latin typeface="Courier"/>
              </a:rPr>
              <a:t>) </a:t>
            </a:r>
            <a:r>
              <a:rPr i="1">
                <a:solidFill>
                  <a:srgbClr val="60A0B0"/>
                </a:solidFill>
                <a:latin typeface="Courier"/>
              </a:rPr>
              <a:t># will not work correctly</a:t>
            </a:r>
          </a:p>
          <a:p>
            <a:pPr lvl="0" indent="0">
              <a:buNone/>
            </a:pPr>
            <a:r>
              <a:rPr>
                <a:latin typeface="Courier"/>
              </a:rPr>
              <a:t># A tibble: 30 × 6
   county      rate lower95cl upper95cl visits `year!`
   &lt;chr&gt;      &lt;dbl&gt;     &lt;dbl&gt;     &lt;dbl&gt;  &lt;dbl&gt;   &lt;dbl&gt;
 1 Garfield    NA       NA         NA       NA    2018
 2 Chaffee     NA       NA         NA       NA    2015
 3 Pueblo      15.9      9.54      22.2     26    2021
 4 Rio Grande   0        0          0        0    2019
 5 Lake         0        0          0        0    2014
 6 Chaffee     NA       NA         NA       NA    2012
 7 Chaffee     NA       NA         NA       NA    2017
 8 Teller       0        0          0        0    2016
 9 Prowers     NA       NA         NA       NA    2012
10 Hinsdale     0        0          0        0    2012
# ℹ 20 more rows</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Some resources on how to use </a:t>
            </a:r>
            <a:r>
              <a:rPr>
                <a:latin typeface="Courier"/>
              </a:rPr>
              <a:t>dplyr</a:t>
            </a:r>
            <a:r>
              <a:rPr/>
              <a:t>:</a:t>
            </a:r>
          </a:p>
          <a:p>
            <a:pPr lvl="1"/>
            <a:r>
              <a:rPr>
                <a:hlinkClick r:id="rId2"/>
              </a:rPr>
              <a:t>https://dplyr.tidyverse.org/</a:t>
            </a:r>
          </a:p>
          <a:p>
            <a:pPr lvl="1"/>
            <a:r>
              <a:rPr>
                <a:hlinkClick r:id="rId3"/>
              </a:rPr>
              <a:t>https://cran.r-project.org/web/packages/dplyr/vignettes/dplyr.html</a:t>
            </a:r>
          </a:p>
          <a:p>
            <a:pPr lvl="1"/>
            <a:r>
              <a:rPr>
                <a:hlinkClick r:id="rId4"/>
              </a:rPr>
              <a:t>https://www.opencasestudies.org/</a:t>
            </a:r>
          </a:p>
        </p:txBody>
      </p:sp>
    </p:spTree>
  </p:cSl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Be</a:t>
            </a:r>
            <a:r>
              <a:rPr/>
              <a:t> </a:t>
            </a:r>
            <a:r>
              <a:rPr/>
              <a:t>careful</a:t>
            </a:r>
            <a:r>
              <a:rPr/>
              <a:t> </a:t>
            </a:r>
            <a:r>
              <a:rPr/>
              <a:t>with</a:t>
            </a:r>
            <a:r>
              <a:rPr/>
              <a:t> </a:t>
            </a:r>
            <a:r>
              <a:rPr/>
              <a:t>column</a:t>
            </a:r>
            <a:r>
              <a:rPr/>
              <a:t> </a:t>
            </a:r>
            <a:r>
              <a:rPr/>
              <a:t>names</a:t>
            </a:r>
            <a:r>
              <a:rPr/>
              <a:t> </a:t>
            </a:r>
            <a:r>
              <a:rPr/>
              <a:t>and</a:t>
            </a:r>
            <a:r>
              <a:rPr/>
              <a:t> </a:t>
            </a:r>
            <a:r>
              <a:rPr>
                <a:latin typeface="Courier"/>
              </a:rPr>
              <a:t>filter</a:t>
            </a:r>
          </a:p>
        </p:txBody>
      </p:sp>
      <p:sp>
        <p:nvSpPr>
          <p:cNvPr id="3" name="Content Placeholder 2"/>
          <p:cNvSpPr>
            <a:spLocks noGrp="1"/>
          </p:cNvSpPr>
          <p:nvPr>
            <p:ph idx="1"/>
          </p:nvPr>
        </p:nvSpPr>
        <p:spPr/>
        <p:txBody>
          <a:bodyPr/>
          <a:lstStyle/>
          <a:p>
            <a:pPr lvl="0" marL="0" indent="0">
              <a:buNone/>
            </a:pPr>
            <a:r>
              <a:rPr/>
              <a:t>Using backticks works!</a:t>
            </a:r>
          </a:p>
          <a:p>
            <a:pPr lvl="0" indent="0">
              <a:buNone/>
            </a:pPr>
            <a:r>
              <a:rPr>
                <a:solidFill>
                  <a:srgbClr val="06287E"/>
                </a:solidFill>
                <a:latin typeface="Courier"/>
              </a:rPr>
              <a:t>filter</a:t>
            </a:r>
            <a:r>
              <a:rPr>
                <a:latin typeface="Courier"/>
              </a:rPr>
              <a:t>(er_30_rename, </a:t>
            </a:r>
            <a:r>
              <a:rPr>
                <a:solidFill>
                  <a:srgbClr val="4070A0"/>
                </a:solidFill>
                <a:latin typeface="Courier"/>
              </a:rPr>
              <a:t>`</a:t>
            </a:r>
            <a:r>
              <a:rPr>
                <a:solidFill>
                  <a:srgbClr val="7D9029"/>
                </a:solidFill>
                <a:latin typeface="Courier"/>
              </a:rPr>
              <a:t>year!</a:t>
            </a:r>
            <a:r>
              <a:rPr>
                <a:solidFill>
                  <a:srgbClr val="4070A0"/>
                </a:solidFill>
                <a:latin typeface="Courier"/>
              </a:rPr>
              <a:t>`</a:t>
            </a:r>
            <a:r>
              <a:rPr>
                <a:latin typeface="Courier"/>
              </a:rPr>
              <a:t> </a:t>
            </a:r>
            <a:r>
              <a:rPr>
                <a:solidFill>
                  <a:srgbClr val="4070A0"/>
                </a:solidFill>
                <a:latin typeface="Courier"/>
              </a:rPr>
              <a:t>&gt;</a:t>
            </a:r>
            <a:r>
              <a:rPr>
                <a:latin typeface="Courier"/>
              </a:rPr>
              <a:t> </a:t>
            </a:r>
            <a:r>
              <a:rPr>
                <a:solidFill>
                  <a:srgbClr val="40A070"/>
                </a:solidFill>
                <a:latin typeface="Courier"/>
              </a:rPr>
              <a:t>2013</a:t>
            </a:r>
            <a:r>
              <a:rPr>
                <a:latin typeface="Courier"/>
              </a:rPr>
              <a:t>) </a:t>
            </a:r>
          </a:p>
          <a:p>
            <a:pPr lvl="0" indent="0">
              <a:buNone/>
            </a:pPr>
            <a:r>
              <a:rPr>
                <a:latin typeface="Courier"/>
              </a:rPr>
              <a:t># A tibble: 23 × 6
   county      rate lower95cl upper95cl visits `year!`
   &lt;chr&gt;      &lt;dbl&gt;     &lt;dbl&gt;     &lt;dbl&gt;  &lt;dbl&gt;   &lt;dbl&gt;
 1 Garfield   NA        NA        NA        NA    2018
 2 Chaffee    NA        NA        NA        NA    2015
 3 Pueblo     15.9       9.54     22.2      26    2021
 4 Rio Grande  0         0         0         0    2019
 5 Lake        0         0         0         0    2014
 6 Chaffee    NA        NA        NA        NA    2017
 7 Teller      0         0         0         0    2016
 8 Boulder     3.51      1.77      5.83     12    2017
 9 Fremont    NA        NA        NA        NA    2016
10 Kiowa      NA        NA        NA        NA    2020
# ℹ 13 more rows</a:t>
            </a:r>
          </a:p>
        </p:txBody>
      </p:sp>
    </p:spTree>
  </p:cSl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Be</a:t>
            </a:r>
            <a:r>
              <a:rPr/>
              <a:t> </a:t>
            </a:r>
            <a:r>
              <a:rPr/>
              <a:t>careful</a:t>
            </a:r>
            <a:r>
              <a:rPr/>
              <a:t> </a:t>
            </a:r>
            <a:r>
              <a:rPr/>
              <a:t>with</a:t>
            </a:r>
            <a:r>
              <a:rPr/>
              <a:t> </a:t>
            </a:r>
            <a:r>
              <a:rPr/>
              <a:t>column</a:t>
            </a:r>
            <a:r>
              <a:rPr/>
              <a:t> </a:t>
            </a:r>
            <a:r>
              <a:rPr/>
              <a:t>names</a:t>
            </a:r>
            <a:r>
              <a:rPr/>
              <a:t> </a:t>
            </a:r>
            <a:r>
              <a:rPr/>
              <a:t>and</a:t>
            </a:r>
            <a:r>
              <a:rPr/>
              <a:t> </a:t>
            </a:r>
            <a:r>
              <a:rPr>
                <a:latin typeface="Courier"/>
              </a:rPr>
              <a:t>filter</a:t>
            </a:r>
          </a:p>
        </p:txBody>
      </p:sp>
      <p:sp>
        <p:nvSpPr>
          <p:cNvPr id="3" name="Content Placeholder 2"/>
          <p:cNvSpPr>
            <a:spLocks noGrp="1"/>
          </p:cNvSpPr>
          <p:nvPr>
            <p:ph idx="1"/>
          </p:nvPr>
        </p:nvSpPr>
        <p:spPr/>
        <p:txBody>
          <a:bodyPr/>
          <a:lstStyle/>
          <a:p>
            <a:pPr lvl="0" indent="0">
              <a:buNone/>
            </a:pPr>
            <a:r>
              <a:rPr>
                <a:solidFill>
                  <a:srgbClr val="06287E"/>
                </a:solidFill>
                <a:latin typeface="Courier"/>
              </a:rPr>
              <a:t>filter</a:t>
            </a:r>
            <a:r>
              <a:rPr>
                <a:latin typeface="Courier"/>
              </a:rPr>
              <a:t>(er_30, </a:t>
            </a:r>
            <a:r>
              <a:rPr>
                <a:solidFill>
                  <a:srgbClr val="4070A0"/>
                </a:solidFill>
                <a:latin typeface="Courier"/>
              </a:rPr>
              <a:t>"county"</a:t>
            </a:r>
            <a:r>
              <a:rPr>
                <a:latin typeface="Courier"/>
              </a:rPr>
              <a:t> </a:t>
            </a:r>
            <a:r>
              <a:rPr>
                <a:solidFill>
                  <a:srgbClr val="4070A0"/>
                </a:solidFill>
                <a:latin typeface="Courier"/>
              </a:rPr>
              <a:t>==</a:t>
            </a:r>
            <a:r>
              <a:rPr>
                <a:latin typeface="Courier"/>
              </a:rPr>
              <a:t> </a:t>
            </a:r>
            <a:r>
              <a:rPr>
                <a:solidFill>
                  <a:srgbClr val="4070A0"/>
                </a:solidFill>
                <a:latin typeface="Courier"/>
              </a:rPr>
              <a:t>"Denver"</a:t>
            </a:r>
            <a:r>
              <a:rPr>
                <a:latin typeface="Courier"/>
              </a:rPr>
              <a:t>) </a:t>
            </a:r>
            <a:r>
              <a:rPr i="1">
                <a:solidFill>
                  <a:srgbClr val="60A0B0"/>
                </a:solidFill>
                <a:latin typeface="Courier"/>
              </a:rPr>
              <a:t># this will not work</a:t>
            </a:r>
          </a:p>
          <a:p>
            <a:pPr lvl="0" indent="0">
              <a:buNone/>
            </a:pPr>
            <a:r>
              <a:rPr>
                <a:latin typeface="Courier"/>
              </a:rPr>
              <a:t># A tibble: 0 × 6
# ℹ 6 variables: county &lt;chr&gt;, rate &lt;dbl&gt;, lower95cl &lt;dbl&gt;, upper95cl &lt;dbl&gt;,
#   visits &lt;dbl&gt;, year &lt;dbl&gt;</a:t>
            </a:r>
          </a:p>
        </p:txBody>
      </p:sp>
    </p:spTree>
  </p:cSl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Be</a:t>
            </a:r>
            <a:r>
              <a:rPr/>
              <a:t> </a:t>
            </a:r>
            <a:r>
              <a:rPr/>
              <a:t>careful</a:t>
            </a:r>
            <a:r>
              <a:rPr/>
              <a:t> </a:t>
            </a:r>
            <a:r>
              <a:rPr/>
              <a:t>with</a:t>
            </a:r>
            <a:r>
              <a:rPr/>
              <a:t> </a:t>
            </a:r>
            <a:r>
              <a:rPr/>
              <a:t>column</a:t>
            </a:r>
            <a:r>
              <a:rPr/>
              <a:t> </a:t>
            </a:r>
            <a:r>
              <a:rPr/>
              <a:t>names</a:t>
            </a:r>
            <a:r>
              <a:rPr/>
              <a:t> </a:t>
            </a:r>
            <a:r>
              <a:rPr/>
              <a:t>and</a:t>
            </a:r>
            <a:r>
              <a:rPr/>
              <a:t> </a:t>
            </a:r>
            <a:r>
              <a:rPr>
                <a:latin typeface="Courier"/>
              </a:rPr>
              <a:t>filter</a:t>
            </a:r>
          </a:p>
        </p:txBody>
      </p:sp>
      <p:sp>
        <p:nvSpPr>
          <p:cNvPr id="3" name="Content Placeholder 2"/>
          <p:cNvSpPr>
            <a:spLocks noGrp="1"/>
          </p:cNvSpPr>
          <p:nvPr>
            <p:ph idx="1"/>
          </p:nvPr>
        </p:nvSpPr>
        <p:spPr/>
        <p:txBody>
          <a:bodyPr/>
          <a:lstStyle/>
          <a:p>
            <a:pPr lvl="0" indent="0">
              <a:buNone/>
            </a:pPr>
            <a:r>
              <a:rPr>
                <a:solidFill>
                  <a:srgbClr val="06287E"/>
                </a:solidFill>
                <a:latin typeface="Courier"/>
              </a:rPr>
              <a:t>filter</a:t>
            </a:r>
            <a:r>
              <a:rPr>
                <a:latin typeface="Courier"/>
              </a:rPr>
              <a:t>(er_30, county </a:t>
            </a:r>
            <a:r>
              <a:rPr>
                <a:solidFill>
                  <a:srgbClr val="4070A0"/>
                </a:solidFill>
                <a:latin typeface="Courier"/>
              </a:rPr>
              <a:t>==</a:t>
            </a:r>
            <a:r>
              <a:rPr>
                <a:latin typeface="Courier"/>
              </a:rPr>
              <a:t> </a:t>
            </a:r>
            <a:r>
              <a:rPr>
                <a:solidFill>
                  <a:srgbClr val="4070A0"/>
                </a:solidFill>
                <a:latin typeface="Courier"/>
              </a:rPr>
              <a:t>"Denver"</a:t>
            </a:r>
            <a:r>
              <a:rPr>
                <a:latin typeface="Courier"/>
              </a:rPr>
              <a:t>)</a:t>
            </a:r>
            <a:r>
              <a:rPr i="1">
                <a:solidFill>
                  <a:srgbClr val="60A0B0"/>
                </a:solidFill>
                <a:latin typeface="Courier"/>
              </a:rPr>
              <a:t># this works!</a:t>
            </a:r>
          </a:p>
          <a:p>
            <a:pPr lvl="0" indent="0">
              <a:buNone/>
            </a:pPr>
            <a:r>
              <a:rPr>
                <a:latin typeface="Courier"/>
              </a:rPr>
              <a:t># A tibble: 1 × 6
  county  rate lower95cl upper95cl visits  year
  &lt;chr&gt;  &lt;dbl&gt;     &lt;dbl&gt;     &lt;dbl&gt;  &lt;dbl&gt; &lt;dbl&gt;
1 Denver  2.95      1.75      4.46     19  2013</a:t>
            </a:r>
          </a:p>
        </p:txBody>
      </p:sp>
    </p:spTree>
  </p:cSl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filter()</a:t>
            </a:r>
            <a:r>
              <a:rPr/>
              <a:t> </a:t>
            </a:r>
            <a:r>
              <a:rPr/>
              <a:t>is</a:t>
            </a:r>
            <a:r>
              <a:rPr/>
              <a:t> </a:t>
            </a:r>
            <a:r>
              <a:rPr/>
              <a:t>tricky</a:t>
            </a:r>
          </a:p>
        </p:txBody>
      </p:sp>
      <p:sp>
        <p:nvSpPr>
          <p:cNvPr id="3" name="Content Placeholder 2"/>
          <p:cNvSpPr>
            <a:spLocks noGrp="1"/>
          </p:cNvSpPr>
          <p:nvPr>
            <p:ph idx="1"/>
          </p:nvPr>
        </p:nvSpPr>
        <p:spPr/>
        <p:txBody>
          <a:bodyPr/>
          <a:lstStyle/>
          <a:p>
            <a:pPr lvl="0" marL="0" indent="0">
              <a:buNone/>
            </a:pPr>
            <a:r>
              <a:rPr/>
              <a:t>Try not use anything special for the column names in </a:t>
            </a:r>
            <a:r>
              <a:rPr>
                <a:latin typeface="Courier"/>
              </a:rPr>
              <a:t>filter()</a:t>
            </a:r>
            <a:r>
              <a:rPr/>
              <a:t>. This is why it is good to not use atypical column names. Then you can just use the column name!</a:t>
            </a:r>
          </a:p>
        </p:txBody>
      </p:sp>
    </p:spTree>
  </p:cSl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Always</a:t>
            </a:r>
            <a:r>
              <a:rPr/>
              <a:t> </a:t>
            </a:r>
            <a:r>
              <a:rPr/>
              <a:t>good</a:t>
            </a:r>
            <a:r>
              <a:rPr/>
              <a:t> </a:t>
            </a:r>
            <a:r>
              <a:rPr/>
              <a:t>to</a:t>
            </a:r>
            <a:r>
              <a:rPr/>
              <a:t> </a:t>
            </a:r>
            <a:r>
              <a:rPr/>
              <a:t>check</a:t>
            </a:r>
            <a:r>
              <a:rPr/>
              <a:t> </a:t>
            </a:r>
            <a:r>
              <a:rPr/>
              <a:t>each</a:t>
            </a:r>
            <a:r>
              <a:rPr/>
              <a:t> </a:t>
            </a:r>
            <a:r>
              <a:rPr/>
              <a:t>step!</a:t>
            </a:r>
          </a:p>
        </p:txBody>
      </p:sp>
      <p:sp>
        <p:nvSpPr>
          <p:cNvPr id="3" name="Content Placeholder 2"/>
          <p:cNvSpPr>
            <a:spLocks noGrp="1"/>
          </p:cNvSpPr>
          <p:nvPr>
            <p:ph idx="1"/>
          </p:nvPr>
        </p:nvSpPr>
        <p:spPr/>
        <p:txBody>
          <a:bodyPr/>
          <a:lstStyle/>
          <a:p>
            <a:pPr lvl="0" marL="0" indent="0">
              <a:buNone/>
            </a:pPr>
            <a:r>
              <a:rPr/>
              <a:t>Did the filter work the way you expected? Did the dimensions change?</a:t>
            </a:r>
          </a:p>
        </p:txBody>
      </p:sp>
    </p:spTree>
  </p:cSl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https://media.giphy.com/media/5b5OU7aUekfdSAER5I/giphy.gif" id="0" name="Picture 1"/>
          <p:cNvPicPr>
            <a:picLocks noGrp="1" noChangeAspect="1"/>
          </p:cNvPicPr>
          <p:nvPr/>
        </p:nvPicPr>
        <p:blipFill>
          <a:blip r:embed="rId2"/>
          <a:stretch>
            <a:fillRect/>
          </a:stretch>
        </p:blipFill>
        <p:spPr bwMode="auto">
          <a:xfrm>
            <a:off x="2476500" y="1193800"/>
            <a:ext cx="4191000" cy="3390900"/>
          </a:xfrm>
          <a:prstGeom prst="rect">
            <a:avLst/>
          </a:prstGeom>
          <a:noFill/>
          <a:ln w="9525">
            <a:noFill/>
            <a:headEnd/>
            <a:tailEnd/>
          </a:ln>
        </p:spPr>
      </p:pic>
    </p:spTree>
  </p:cSl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 </a:t>
            </a:r>
            <a:r>
              <a:rPr>
                <a:hlinkClick r:id="rId2"/>
              </a:rPr>
              <a:t>https://media.giphy.com/media/5b5OU7aUekfdSAER5I/giphy.gif</a:t>
            </a:r>
          </a:p>
        </p:txBody>
      </p:sp>
    </p:spTree>
  </p:cSl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If</a:t>
            </a:r>
            <a:r>
              <a:rPr/>
              <a:t> </a:t>
            </a:r>
            <a:r>
              <a:rPr/>
              <a:t>we</a:t>
            </a:r>
            <a:r>
              <a:rPr/>
              <a:t> </a:t>
            </a:r>
            <a:r>
              <a:rPr/>
              <a:t>want</a:t>
            </a:r>
            <a:r>
              <a:rPr/>
              <a:t> </a:t>
            </a:r>
            <a:r>
              <a:rPr/>
              <a:t>to</a:t>
            </a:r>
            <a:r>
              <a:rPr/>
              <a:t> </a:t>
            </a:r>
            <a:r>
              <a:rPr/>
              <a:t>keep</a:t>
            </a:r>
            <a:r>
              <a:rPr/>
              <a:t> </a:t>
            </a:r>
            <a:r>
              <a:rPr/>
              <a:t>just</a:t>
            </a:r>
            <a:r>
              <a:rPr/>
              <a:t> </a:t>
            </a:r>
            <a:r>
              <a:rPr/>
              <a:t>rows</a:t>
            </a:r>
            <a:r>
              <a:rPr/>
              <a:t> </a:t>
            </a:r>
            <a:r>
              <a:rPr/>
              <a:t>that</a:t>
            </a:r>
            <a:r>
              <a:rPr/>
              <a:t> </a:t>
            </a:r>
            <a:r>
              <a:rPr/>
              <a:t>meet</a:t>
            </a:r>
            <a:r>
              <a:rPr/>
              <a:t> </a:t>
            </a:r>
            <a:r>
              <a:rPr/>
              <a:t>either</a:t>
            </a:r>
            <a:r>
              <a:rPr/>
              <a:t> </a:t>
            </a:r>
            <a:r>
              <a:rPr/>
              <a:t>or</a:t>
            </a:r>
            <a:r>
              <a:rPr/>
              <a:t> </a:t>
            </a:r>
            <a:r>
              <a:rPr/>
              <a:t>two</a:t>
            </a:r>
            <a:r>
              <a:rPr/>
              <a:t> </a:t>
            </a:r>
            <a:r>
              <a:rPr/>
              <a:t>conditions,</a:t>
            </a:r>
            <a:r>
              <a:rPr/>
              <a:t> </a:t>
            </a:r>
            <a:r>
              <a:rPr/>
              <a:t>what</a:t>
            </a:r>
            <a:r>
              <a:rPr/>
              <a:t> </a:t>
            </a:r>
            <a:r>
              <a:rPr/>
              <a:t>code</a:t>
            </a:r>
            <a:r>
              <a:rPr/>
              <a:t> </a:t>
            </a:r>
            <a:r>
              <a:rPr/>
              <a:t>should</a:t>
            </a:r>
            <a:r>
              <a:rPr/>
              <a:t> </a:t>
            </a:r>
            <a:r>
              <a:rPr/>
              <a:t>we</a:t>
            </a:r>
            <a:r>
              <a:rPr/>
              <a:t> </a:t>
            </a:r>
            <a:r>
              <a:rPr/>
              <a:t>use?</a:t>
            </a:r>
          </a:p>
        </p:txBody>
      </p:sp>
      <p:sp>
        <p:nvSpPr>
          <p:cNvPr id="3" name="Content Placeholder 2"/>
          <p:cNvSpPr>
            <a:spLocks noGrp="1"/>
          </p:cNvSpPr>
          <p:nvPr>
            <p:ph idx="1"/>
          </p:nvPr>
        </p:nvSpPr>
        <p:spPr/>
        <p:txBody>
          <a:bodyPr/>
          <a:lstStyle/>
          <a:p>
            <a:pPr lvl="0" marL="0" indent="0">
              <a:buNone/>
            </a:pPr>
            <a:r>
              <a:rPr/>
              <a:t>A. </a:t>
            </a:r>
            <a:r>
              <a:rPr>
                <a:latin typeface="Courier"/>
              </a:rPr>
              <a:t>filter()</a:t>
            </a:r>
            <a:r>
              <a:rPr/>
              <a:t> with </a:t>
            </a:r>
            <a:r>
              <a:rPr>
                <a:latin typeface="Courier"/>
              </a:rPr>
              <a:t>|</a:t>
            </a:r>
          </a:p>
          <a:p>
            <a:pPr lvl="0" marL="0" indent="0">
              <a:buNone/>
            </a:pPr>
            <a:r>
              <a:rPr/>
              <a:t>B. </a:t>
            </a:r>
            <a:r>
              <a:rPr>
                <a:latin typeface="Courier"/>
              </a:rPr>
              <a:t>filter()</a:t>
            </a:r>
            <a:r>
              <a:rPr/>
              <a:t> with </a:t>
            </a:r>
            <a:r>
              <a:rPr>
                <a:latin typeface="Courier"/>
              </a:rPr>
              <a:t>&amp;</a:t>
            </a:r>
          </a:p>
        </p:txBody>
      </p:sp>
    </p:spTree>
  </p:cSl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1"/>
            <a:r>
              <a:rPr>
                <a:latin typeface="Courier"/>
              </a:rPr>
              <a:t>pull()</a:t>
            </a:r>
            <a:r>
              <a:rPr/>
              <a:t> to get values out of a data frame/tibble</a:t>
            </a:r>
          </a:p>
          <a:p>
            <a:pPr lvl="1"/>
            <a:r>
              <a:rPr>
                <a:latin typeface="Courier"/>
              </a:rPr>
              <a:t>select()</a:t>
            </a:r>
            <a:r>
              <a:rPr/>
              <a:t> is the </a:t>
            </a:r>
            <a:r>
              <a:rPr>
                <a:latin typeface="Courier"/>
              </a:rPr>
              <a:t>tidyverse</a:t>
            </a:r>
            <a:r>
              <a:rPr/>
              <a:t> way to get a tibble with only certain columns</a:t>
            </a:r>
          </a:p>
          <a:p>
            <a:pPr lvl="1"/>
            <a:r>
              <a:rPr/>
              <a:t>you can </a:t>
            </a:r>
            <a:r>
              <a:rPr>
                <a:latin typeface="Courier"/>
              </a:rPr>
              <a:t>select()</a:t>
            </a:r>
            <a:r>
              <a:rPr/>
              <a:t> based on patterns in the column names</a:t>
            </a:r>
          </a:p>
          <a:p>
            <a:pPr lvl="1"/>
            <a:r>
              <a:rPr/>
              <a:t>you can also </a:t>
            </a:r>
            <a:r>
              <a:rPr>
                <a:latin typeface="Courier"/>
              </a:rPr>
              <a:t>select()</a:t>
            </a:r>
            <a:r>
              <a:rPr/>
              <a:t> based on column class with the </a:t>
            </a:r>
            <a:r>
              <a:rPr>
                <a:latin typeface="Courier"/>
              </a:rPr>
              <a:t>where()</a:t>
            </a:r>
            <a:r>
              <a:rPr/>
              <a:t> function</a:t>
            </a:r>
          </a:p>
          <a:p>
            <a:pPr lvl="1"/>
            <a:r>
              <a:rPr/>
              <a:t>you can combine multiple tidyselect functions together like </a:t>
            </a:r>
            <a:r>
              <a:rPr>
                <a:latin typeface="Courier"/>
              </a:rPr>
              <a:t>select(starts_with("C"), ends_with("state"))</a:t>
            </a:r>
          </a:p>
          <a:p>
            <a:pPr lvl="1"/>
            <a:r>
              <a:rPr/>
              <a:t>you can combine multiple patterns with the </a:t>
            </a:r>
            <a:r>
              <a:rPr>
                <a:latin typeface="Courier"/>
              </a:rPr>
              <a:t>c()</a:t>
            </a:r>
            <a:r>
              <a:rPr/>
              <a:t> function like </a:t>
            </a:r>
            <a:r>
              <a:rPr>
                <a:latin typeface="Courier"/>
              </a:rPr>
              <a:t>select(starts_with(c("A", "C")))</a:t>
            </a:r>
            <a:r>
              <a:rPr/>
              <a:t> (see extra slides at the end for more info!)</a:t>
            </a:r>
          </a:p>
          <a:p>
            <a:pPr lvl="1"/>
            <a:r>
              <a:rPr>
                <a:latin typeface="Courier"/>
              </a:rPr>
              <a:t>filter()</a:t>
            </a:r>
            <a:r>
              <a:rPr/>
              <a:t> can be used to filter out rows based on logical conditions</a:t>
            </a:r>
          </a:p>
          <a:p>
            <a:pPr lvl="1"/>
            <a:r>
              <a:rPr/>
              <a:t>avoid using quotes when referring to column names with </a:t>
            </a:r>
            <a:r>
              <a:rPr>
                <a:latin typeface="Courier"/>
              </a:rPr>
              <a:t>filter()</a:t>
            </a:r>
          </a:p>
        </p:txBody>
      </p:sp>
    </p:spTree>
  </p:cSl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r>
              <a:rPr/>
              <a:t> </a:t>
            </a:r>
            <a:r>
              <a:rPr/>
              <a:t>Continued</a:t>
            </a:r>
          </a:p>
        </p:txBody>
      </p:sp>
      <p:sp>
        <p:nvSpPr>
          <p:cNvPr id="3" name="Content Placeholder 2"/>
          <p:cNvSpPr>
            <a:spLocks noGrp="1"/>
          </p:cNvSpPr>
          <p:nvPr>
            <p:ph idx="1"/>
          </p:nvPr>
        </p:nvSpPr>
        <p:spPr/>
        <p:txBody>
          <a:bodyPr/>
          <a:lstStyle/>
          <a:p>
            <a:pPr lvl="1"/>
            <a:r>
              <a:rPr>
                <a:latin typeface="Courier"/>
              </a:rPr>
              <a:t>==</a:t>
            </a:r>
            <a:r>
              <a:rPr/>
              <a:t> is the same as equivalent to</a:t>
            </a:r>
          </a:p>
          <a:p>
            <a:pPr lvl="1"/>
            <a:r>
              <a:rPr>
                <a:latin typeface="Courier"/>
              </a:rPr>
              <a:t>&amp;</a:t>
            </a:r>
            <a:r>
              <a:rPr/>
              <a:t> means both conditions must be met to remain after </a:t>
            </a:r>
            <a:r>
              <a:rPr>
                <a:latin typeface="Courier"/>
              </a:rPr>
              <a:t>filter()</a:t>
            </a:r>
          </a:p>
          <a:p>
            <a:pPr lvl="1"/>
            <a:r>
              <a:rPr>
                <a:latin typeface="Courier"/>
              </a:rPr>
              <a:t>|</a:t>
            </a:r>
            <a:r>
              <a:rPr/>
              <a:t> means either conditions needs to be met to remain after </a:t>
            </a:r>
            <a:r>
              <a:rPr>
                <a:latin typeface="Courier"/>
              </a:rPr>
              <a:t>filter()</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dplyr?</a:t>
            </a:r>
          </a:p>
        </p:txBody>
      </p:sp>
      <p:pic>
        <p:nvPicPr>
          <p:cNvPr descr="images/dplyr.png" id="0" name="Picture 1"/>
          <p:cNvPicPr>
            <a:picLocks noGrp="1" noChangeAspect="1"/>
          </p:cNvPicPr>
          <p:nvPr/>
        </p:nvPicPr>
        <p:blipFill>
          <a:blip r:embed="rId2"/>
          <a:stretch>
            <a:fillRect/>
          </a:stretch>
        </p:blipFill>
        <p:spPr bwMode="auto">
          <a:xfrm>
            <a:off x="457200" y="2184400"/>
            <a:ext cx="8229600" cy="1422400"/>
          </a:xfrm>
          <a:prstGeom prst="rect">
            <a:avLst/>
          </a:prstGeom>
          <a:noFill/>
          <a:ln w="9525">
            <a:noFill/>
            <a:headEnd/>
            <a:tailEnd/>
          </a:ln>
        </p:spPr>
      </p:pic>
    </p:spTree>
  </p:cSl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Lab</a:t>
            </a:r>
            <a:r>
              <a:rPr/>
              <a:t> </a:t>
            </a:r>
            <a:r>
              <a:rPr/>
              <a:t>Part</a:t>
            </a:r>
            <a:r>
              <a:rPr/>
              <a:t> </a:t>
            </a:r>
            <a:r>
              <a:rPr/>
              <a:t>2</a:t>
            </a:r>
          </a:p>
        </p:txBody>
      </p:sp>
      <p:sp>
        <p:nvSpPr>
          <p:cNvPr id="3" name="Content Placeholder 2"/>
          <p:cNvSpPr>
            <a:spLocks noGrp="1"/>
          </p:cNvSpPr>
          <p:nvPr>
            <p:ph idx="1"/>
          </p:nvPr>
        </p:nvSpPr>
        <p:spPr/>
        <p:txBody>
          <a:bodyPr/>
          <a:lstStyle/>
          <a:p>
            <a:pPr lvl="0" marL="0" indent="0">
              <a:buNone/>
            </a:pPr>
            <a:r>
              <a:rPr/>
              <a:t>🏠 </a:t>
            </a:r>
            <a:r>
              <a:rPr>
                <a:hlinkClick r:id="rId2"/>
              </a:rPr>
              <a:t>Class Website</a:t>
            </a:r>
          </a:p>
          <a:p>
            <a:pPr lvl="0" marL="0" indent="0">
              <a:buNone/>
            </a:pPr>
            <a:r>
              <a:rPr/>
              <a:t>💻 </a:t>
            </a:r>
            <a:r>
              <a:rPr>
                <a:hlinkClick r:id="rId3"/>
              </a:rPr>
              <a:t>Lab</a:t>
            </a:r>
          </a:p>
          <a:p>
            <a:pPr lvl="0" marL="0" indent="0">
              <a:buNone/>
            </a:pPr>
            <a:r>
              <a:rPr/>
              <a:t>📃 </a:t>
            </a:r>
            <a:r>
              <a:rPr>
                <a:hlinkClick r:id="rId4"/>
              </a:rPr>
              <a:t>Day 3 Cheatsheet</a:t>
            </a:r>
          </a:p>
          <a:p>
            <a:pPr lvl="0" marL="0" indent="0">
              <a:buNone/>
            </a:pPr>
            <a:r>
              <a:rPr/>
              <a:t>📃 </a:t>
            </a:r>
            <a:r>
              <a:rPr>
                <a:hlinkClick r:id="rId5"/>
              </a:rPr>
              <a:t>Posit’s </a:t>
            </a:r>
            <a:r>
              <a:rPr>
                <a:hlinkClick r:id="rId6"/>
                <a:latin typeface="Courier"/>
              </a:rPr>
              <a:t>dplyr</a:t>
            </a:r>
            <a:r>
              <a:rPr>
                <a:hlinkClick r:id="rId7"/>
              </a:rPr>
              <a:t> Cheatsheet</a:t>
            </a:r>
          </a:p>
        </p:txBody>
      </p:sp>
    </p:spTree>
  </p:cSl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Get</a:t>
            </a:r>
            <a:r>
              <a:rPr/>
              <a:t> </a:t>
            </a:r>
            <a:r>
              <a:rPr/>
              <a:t>the</a:t>
            </a:r>
            <a:r>
              <a:rPr/>
              <a:t> </a:t>
            </a:r>
            <a:r>
              <a:rPr/>
              <a:t>data</a:t>
            </a:r>
          </a:p>
        </p:txBody>
      </p:sp>
      <p:sp>
        <p:nvSpPr>
          <p:cNvPr id="3" name="Content Placeholder 2"/>
          <p:cNvSpPr>
            <a:spLocks noGrp="1"/>
          </p:cNvSpPr>
          <p:nvPr>
            <p:ph idx="1"/>
          </p:nvPr>
        </p:nvSpPr>
        <p:spPr/>
        <p:txBody>
          <a:bodyPr/>
          <a:lstStyle/>
          <a:p>
            <a:pPr lvl="0" indent="0">
              <a:buNone/>
            </a:pPr>
            <a:r>
              <a:rPr i="1">
                <a:solidFill>
                  <a:srgbClr val="60A0B0"/>
                </a:solidFill>
                <a:latin typeface="Courier"/>
              </a:rPr>
              <a:t>#er &lt;- read_csv("https://daseh.org/data/CO_ER_heat_visits.csv")</a:t>
            </a:r>
            <a:br/>
            <a:r>
              <a:rPr>
                <a:solidFill>
                  <a:srgbClr val="06287E"/>
                </a:solidFill>
                <a:latin typeface="Courier"/>
              </a:rPr>
              <a:t>set.seed</a:t>
            </a:r>
            <a:r>
              <a:rPr>
                <a:latin typeface="Courier"/>
              </a:rPr>
              <a:t>(</a:t>
            </a:r>
            <a:r>
              <a:rPr>
                <a:solidFill>
                  <a:srgbClr val="40A070"/>
                </a:solidFill>
                <a:latin typeface="Courier"/>
              </a:rPr>
              <a:t>1234</a:t>
            </a:r>
            <a:r>
              <a:rPr>
                <a:latin typeface="Courier"/>
              </a:rPr>
              <a:t>)</a:t>
            </a:r>
            <a:br/>
            <a:r>
              <a:rPr>
                <a:latin typeface="Courier"/>
              </a:rPr>
              <a:t>er_30 </a:t>
            </a:r>
            <a:r>
              <a:rPr>
                <a:solidFill>
                  <a:srgbClr val="007020"/>
                </a:solidFill>
                <a:latin typeface="Courier"/>
              </a:rPr>
              <a:t>&lt;-</a:t>
            </a:r>
            <a:r>
              <a:rPr>
                <a:solidFill>
                  <a:srgbClr val="06287E"/>
                </a:solidFill>
                <a:latin typeface="Courier"/>
              </a:rPr>
              <a:t>slice_sample</a:t>
            </a:r>
            <a:r>
              <a:rPr>
                <a:latin typeface="Courier"/>
              </a:rPr>
              <a:t>(er, </a:t>
            </a:r>
            <a:r>
              <a:rPr>
                <a:solidFill>
                  <a:srgbClr val="7D9029"/>
                </a:solidFill>
                <a:latin typeface="Courier"/>
              </a:rPr>
              <a:t>n =</a:t>
            </a:r>
            <a:r>
              <a:rPr>
                <a:latin typeface="Courier"/>
              </a:rPr>
              <a:t> </a:t>
            </a:r>
            <a:r>
              <a:rPr>
                <a:solidFill>
                  <a:srgbClr val="40A070"/>
                </a:solidFill>
                <a:latin typeface="Courier"/>
              </a:rPr>
              <a:t>30</a:t>
            </a:r>
            <a:r>
              <a:rPr>
                <a:latin typeface="Courier"/>
              </a:rPr>
              <a:t>)</a:t>
            </a:r>
          </a:p>
        </p:txBody>
      </p:sp>
    </p:spTree>
  </p:cSl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Combining</a:t>
            </a:r>
            <a:r>
              <a:rPr/>
              <a:t> </a:t>
            </a:r>
            <a:r>
              <a:rPr>
                <a:latin typeface="Courier"/>
              </a:rPr>
              <a:t>filter</a:t>
            </a:r>
            <a:r>
              <a:rPr/>
              <a:t> </a:t>
            </a:r>
            <a:r>
              <a:rPr/>
              <a:t>and</a:t>
            </a:r>
            <a:r>
              <a:rPr/>
              <a:t> </a:t>
            </a:r>
            <a:r>
              <a:rPr>
                <a:latin typeface="Courier"/>
              </a:rPr>
              <a:t>select</a:t>
            </a:r>
          </a:p>
        </p:txBody>
      </p:sp>
      <p:sp>
        <p:nvSpPr>
          <p:cNvPr id="3" name="Content Placeholder 2"/>
          <p:cNvSpPr>
            <a:spLocks noGrp="1"/>
          </p:cNvSpPr>
          <p:nvPr>
            <p:ph idx="1"/>
          </p:nvPr>
        </p:nvSpPr>
        <p:spPr/>
        <p:txBody>
          <a:bodyPr/>
          <a:lstStyle/>
          <a:p>
            <a:pPr lvl="0" marL="0" indent="0">
              <a:buNone/>
            </a:pPr>
            <a:r>
              <a:rPr/>
              <a:t>You can combine </a:t>
            </a:r>
            <a:r>
              <a:rPr>
                <a:latin typeface="Courier"/>
              </a:rPr>
              <a:t>filter</a:t>
            </a:r>
            <a:r>
              <a:rPr/>
              <a:t> and </a:t>
            </a:r>
            <a:r>
              <a:rPr>
                <a:latin typeface="Courier"/>
              </a:rPr>
              <a:t>select</a:t>
            </a:r>
            <a:r>
              <a:rPr/>
              <a:t> to subset the rows and columns, respectively, of a data frame:</a:t>
            </a:r>
          </a:p>
          <a:p>
            <a:pPr lvl="0" indent="0">
              <a:buNone/>
            </a:pPr>
            <a:r>
              <a:rPr>
                <a:solidFill>
                  <a:srgbClr val="06287E"/>
                </a:solidFill>
                <a:latin typeface="Courier"/>
              </a:rPr>
              <a:t>select</a:t>
            </a:r>
            <a:r>
              <a:rPr>
                <a:latin typeface="Courier"/>
              </a:rPr>
              <a:t>(</a:t>
            </a:r>
            <a:r>
              <a:rPr>
                <a:solidFill>
                  <a:srgbClr val="06287E"/>
                </a:solidFill>
                <a:latin typeface="Courier"/>
              </a:rPr>
              <a:t>filter</a:t>
            </a:r>
            <a:r>
              <a:rPr>
                <a:latin typeface="Courier"/>
              </a:rPr>
              <a:t>(er_30, year </a:t>
            </a:r>
            <a:r>
              <a:rPr>
                <a:solidFill>
                  <a:srgbClr val="4070A0"/>
                </a:solidFill>
                <a:latin typeface="Courier"/>
              </a:rPr>
              <a:t>&gt;</a:t>
            </a:r>
            <a:r>
              <a:rPr>
                <a:latin typeface="Courier"/>
              </a:rPr>
              <a:t> </a:t>
            </a:r>
            <a:r>
              <a:rPr>
                <a:solidFill>
                  <a:srgbClr val="40A070"/>
                </a:solidFill>
                <a:latin typeface="Courier"/>
              </a:rPr>
              <a:t>2012</a:t>
            </a:r>
            <a:r>
              <a:rPr>
                <a:latin typeface="Courier"/>
              </a:rPr>
              <a:t>), county)</a:t>
            </a:r>
          </a:p>
          <a:p>
            <a:pPr lvl="0" indent="0">
              <a:buNone/>
            </a:pPr>
            <a:r>
              <a:rPr>
                <a:latin typeface="Courier"/>
              </a:rPr>
              <a:t># A tibble: 25 × 1
   county    
   &lt;chr&gt;     
 1 Garfield  
 2 Chaffee   
 3 Pueblo    
 4 Rio Grande
 5 Lake      
 6 Chaffee   
 7 Teller    
 8 Boulder   
 9 Fremont   
10 Kiowa     
# ℹ 15 more rows</a:t>
            </a:r>
          </a:p>
        </p:txBody>
      </p:sp>
    </p:spTree>
  </p:cSl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Nesting</a:t>
            </a:r>
          </a:p>
        </p:txBody>
      </p:sp>
      <p:sp>
        <p:nvSpPr>
          <p:cNvPr id="3" name="Content Placeholder 2"/>
          <p:cNvSpPr>
            <a:spLocks noGrp="1"/>
          </p:cNvSpPr>
          <p:nvPr>
            <p:ph idx="1"/>
          </p:nvPr>
        </p:nvSpPr>
        <p:spPr/>
        <p:txBody>
          <a:bodyPr/>
          <a:lstStyle/>
          <a:p>
            <a:pPr lvl="0" marL="0" indent="0">
              <a:buNone/>
            </a:pPr>
            <a:r>
              <a:rPr/>
              <a:t>In </a:t>
            </a:r>
            <a:r>
              <a:rPr>
                <a:latin typeface="Courier"/>
              </a:rPr>
              <a:t>R</a:t>
            </a:r>
            <a:r>
              <a:rPr/>
              <a:t>, the common way to perform multiple operations is to wrap functions around each other in a “nested” form.</a:t>
            </a:r>
          </a:p>
          <a:p>
            <a:pPr lvl="0" indent="0">
              <a:buNone/>
            </a:pPr>
            <a:r>
              <a:rPr>
                <a:solidFill>
                  <a:srgbClr val="06287E"/>
                </a:solidFill>
                <a:latin typeface="Courier"/>
              </a:rPr>
              <a:t>head</a:t>
            </a:r>
            <a:r>
              <a:rPr>
                <a:latin typeface="Courier"/>
              </a:rPr>
              <a:t>(</a:t>
            </a:r>
            <a:r>
              <a:rPr>
                <a:solidFill>
                  <a:srgbClr val="06287E"/>
                </a:solidFill>
                <a:latin typeface="Courier"/>
              </a:rPr>
              <a:t>select</a:t>
            </a:r>
            <a:r>
              <a:rPr>
                <a:latin typeface="Courier"/>
              </a:rPr>
              <a:t>(er_30, year, county), </a:t>
            </a:r>
            <a:r>
              <a:rPr>
                <a:solidFill>
                  <a:srgbClr val="40A070"/>
                </a:solidFill>
                <a:latin typeface="Courier"/>
              </a:rPr>
              <a:t>2</a:t>
            </a:r>
            <a:r>
              <a:rPr>
                <a:latin typeface="Courier"/>
              </a:rPr>
              <a:t>)</a:t>
            </a:r>
          </a:p>
          <a:p>
            <a:pPr lvl="0" indent="0">
              <a:buNone/>
            </a:pPr>
            <a:r>
              <a:rPr>
                <a:latin typeface="Courier"/>
              </a:rPr>
              <a:t># A tibble: 2 × 2
   year county  
  &lt;dbl&gt; &lt;chr&gt;   
1  2018 Garfield
2  2015 Chaffee </a:t>
            </a:r>
          </a:p>
        </p:txBody>
      </p:sp>
    </p:spTree>
  </p:cSl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Nesting</a:t>
            </a:r>
            <a:r>
              <a:rPr/>
              <a:t> </a:t>
            </a:r>
            <a:r>
              <a:rPr/>
              <a:t>can</a:t>
            </a:r>
            <a:r>
              <a:rPr/>
              <a:t> </a:t>
            </a:r>
            <a:r>
              <a:rPr/>
              <a:t>get</a:t>
            </a:r>
            <a:r>
              <a:rPr/>
              <a:t> </a:t>
            </a:r>
            <a:r>
              <a:rPr/>
              <a:t>confusing</a:t>
            </a:r>
            <a:r>
              <a:rPr/>
              <a:t> </a:t>
            </a:r>
            <a:r>
              <a:rPr/>
              <a:t>looking</a:t>
            </a:r>
          </a:p>
        </p:txBody>
      </p:sp>
      <p:sp>
        <p:nvSpPr>
          <p:cNvPr id="3" name="Content Placeholder 2"/>
          <p:cNvSpPr>
            <a:spLocks noGrp="1"/>
          </p:cNvSpPr>
          <p:nvPr>
            <p:ph idx="1"/>
          </p:nvPr>
        </p:nvSpPr>
        <p:spPr/>
        <p:txBody>
          <a:bodyPr/>
          <a:lstStyle/>
          <a:p>
            <a:pPr lvl="0" indent="0">
              <a:buNone/>
            </a:pPr>
            <a:r>
              <a:rPr>
                <a:solidFill>
                  <a:srgbClr val="06287E"/>
                </a:solidFill>
                <a:latin typeface="Courier"/>
              </a:rPr>
              <a:t>select</a:t>
            </a:r>
            <a:r>
              <a:rPr>
                <a:latin typeface="Courier"/>
              </a:rPr>
              <a:t>(</a:t>
            </a:r>
            <a:r>
              <a:rPr>
                <a:solidFill>
                  <a:srgbClr val="06287E"/>
                </a:solidFill>
                <a:latin typeface="Courier"/>
              </a:rPr>
              <a:t>filter</a:t>
            </a:r>
            <a:r>
              <a:rPr>
                <a:latin typeface="Courier"/>
              </a:rPr>
              <a:t>(er_30, year </a:t>
            </a:r>
            <a:r>
              <a:rPr>
                <a:solidFill>
                  <a:srgbClr val="4070A0"/>
                </a:solidFill>
                <a:latin typeface="Courier"/>
              </a:rPr>
              <a:t>&gt;</a:t>
            </a:r>
            <a:r>
              <a:rPr>
                <a:latin typeface="Courier"/>
              </a:rPr>
              <a:t> </a:t>
            </a:r>
            <a:r>
              <a:rPr>
                <a:solidFill>
                  <a:srgbClr val="40A070"/>
                </a:solidFill>
                <a:latin typeface="Courier"/>
              </a:rPr>
              <a:t>2000</a:t>
            </a:r>
            <a:r>
              <a:rPr>
                <a:latin typeface="Courier"/>
              </a:rPr>
              <a:t> </a:t>
            </a:r>
            <a:r>
              <a:rPr>
                <a:solidFill>
                  <a:srgbClr val="4070A0"/>
                </a:solidFill>
                <a:latin typeface="Courier"/>
              </a:rPr>
              <a:t>&amp;</a:t>
            </a:r>
            <a:r>
              <a:rPr>
                <a:latin typeface="Courier"/>
              </a:rPr>
              <a:t> county </a:t>
            </a:r>
            <a:r>
              <a:rPr>
                <a:solidFill>
                  <a:srgbClr val="4070A0"/>
                </a:solidFill>
                <a:latin typeface="Courier"/>
              </a:rPr>
              <a:t>==</a:t>
            </a:r>
            <a:r>
              <a:rPr>
                <a:latin typeface="Courier"/>
              </a:rPr>
              <a:t> </a:t>
            </a:r>
            <a:r>
              <a:rPr>
                <a:solidFill>
                  <a:srgbClr val="4070A0"/>
                </a:solidFill>
                <a:latin typeface="Courier"/>
              </a:rPr>
              <a:t>"Denver"</a:t>
            </a:r>
            <a:r>
              <a:rPr>
                <a:latin typeface="Courier"/>
              </a:rPr>
              <a:t>), year, rate)</a:t>
            </a:r>
          </a:p>
          <a:p>
            <a:pPr lvl="0" indent="0">
              <a:buNone/>
            </a:pPr>
            <a:r>
              <a:rPr>
                <a:latin typeface="Courier"/>
              </a:rPr>
              <a:t># A tibble: 1 × 2
   year  rate
  &lt;dbl&gt; &lt;dbl&gt;
1  2013  2.95</a:t>
            </a:r>
          </a:p>
        </p:txBody>
      </p:sp>
    </p:spTree>
  </p:cSl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Assigning</a:t>
            </a:r>
            <a:r>
              <a:rPr/>
              <a:t> </a:t>
            </a:r>
            <a:r>
              <a:rPr/>
              <a:t>Temporary</a:t>
            </a:r>
            <a:r>
              <a:rPr/>
              <a:t> </a:t>
            </a:r>
            <a:r>
              <a:rPr/>
              <a:t>Objects</a:t>
            </a:r>
          </a:p>
        </p:txBody>
      </p:sp>
      <p:sp>
        <p:nvSpPr>
          <p:cNvPr id="3" name="Content Placeholder 2"/>
          <p:cNvSpPr>
            <a:spLocks noGrp="1"/>
          </p:cNvSpPr>
          <p:nvPr>
            <p:ph idx="1"/>
          </p:nvPr>
        </p:nvSpPr>
        <p:spPr/>
        <p:txBody>
          <a:bodyPr/>
          <a:lstStyle/>
          <a:p>
            <a:pPr lvl="0" marL="0" indent="0">
              <a:buNone/>
            </a:pPr>
            <a:r>
              <a:rPr/>
              <a:t>One can also create temporary objects and reassign them:</a:t>
            </a:r>
          </a:p>
          <a:p>
            <a:pPr lvl="0" indent="0">
              <a:buNone/>
            </a:pPr>
            <a:r>
              <a:rPr>
                <a:latin typeface="Courier"/>
              </a:rPr>
              <a:t>er_30_Den </a:t>
            </a:r>
            <a:r>
              <a:rPr>
                <a:solidFill>
                  <a:srgbClr val="007020"/>
                </a:solidFill>
                <a:latin typeface="Courier"/>
              </a:rPr>
              <a:t>&lt;-</a:t>
            </a:r>
            <a:r>
              <a:rPr>
                <a:latin typeface="Courier"/>
              </a:rPr>
              <a:t> </a:t>
            </a:r>
            <a:r>
              <a:rPr>
                <a:solidFill>
                  <a:srgbClr val="06287E"/>
                </a:solidFill>
                <a:latin typeface="Courier"/>
              </a:rPr>
              <a:t>filter</a:t>
            </a:r>
            <a:r>
              <a:rPr>
                <a:latin typeface="Courier"/>
              </a:rPr>
              <a:t>(er_30, year </a:t>
            </a:r>
            <a:r>
              <a:rPr>
                <a:solidFill>
                  <a:srgbClr val="4070A0"/>
                </a:solidFill>
                <a:latin typeface="Courier"/>
              </a:rPr>
              <a:t>&gt;</a:t>
            </a:r>
            <a:r>
              <a:rPr>
                <a:latin typeface="Courier"/>
              </a:rPr>
              <a:t> </a:t>
            </a:r>
            <a:r>
              <a:rPr>
                <a:solidFill>
                  <a:srgbClr val="40A070"/>
                </a:solidFill>
                <a:latin typeface="Courier"/>
              </a:rPr>
              <a:t>2000</a:t>
            </a:r>
            <a:r>
              <a:rPr>
                <a:latin typeface="Courier"/>
              </a:rPr>
              <a:t> </a:t>
            </a:r>
            <a:r>
              <a:rPr>
                <a:solidFill>
                  <a:srgbClr val="4070A0"/>
                </a:solidFill>
                <a:latin typeface="Courier"/>
              </a:rPr>
              <a:t>&amp;</a:t>
            </a:r>
            <a:r>
              <a:rPr>
                <a:latin typeface="Courier"/>
              </a:rPr>
              <a:t> county </a:t>
            </a:r>
            <a:r>
              <a:rPr>
                <a:solidFill>
                  <a:srgbClr val="4070A0"/>
                </a:solidFill>
                <a:latin typeface="Courier"/>
              </a:rPr>
              <a:t>==</a:t>
            </a:r>
            <a:r>
              <a:rPr>
                <a:latin typeface="Courier"/>
              </a:rPr>
              <a:t> </a:t>
            </a:r>
            <a:r>
              <a:rPr>
                <a:solidFill>
                  <a:srgbClr val="4070A0"/>
                </a:solidFill>
                <a:latin typeface="Courier"/>
              </a:rPr>
              <a:t>"Denver"</a:t>
            </a:r>
            <a:r>
              <a:rPr>
                <a:latin typeface="Courier"/>
              </a:rPr>
              <a:t>)</a:t>
            </a:r>
            <a:br/>
            <a:r>
              <a:rPr>
                <a:latin typeface="Courier"/>
              </a:rPr>
              <a:t>er_30_Den </a:t>
            </a:r>
            <a:r>
              <a:rPr>
                <a:solidFill>
                  <a:srgbClr val="007020"/>
                </a:solidFill>
                <a:latin typeface="Courier"/>
              </a:rPr>
              <a:t>&lt;-</a:t>
            </a:r>
            <a:r>
              <a:rPr>
                <a:latin typeface="Courier"/>
              </a:rPr>
              <a:t> </a:t>
            </a:r>
            <a:r>
              <a:rPr>
                <a:solidFill>
                  <a:srgbClr val="06287E"/>
                </a:solidFill>
                <a:latin typeface="Courier"/>
              </a:rPr>
              <a:t>select</a:t>
            </a:r>
            <a:r>
              <a:rPr>
                <a:latin typeface="Courier"/>
              </a:rPr>
              <a:t>(er_30_Den, year, rate)</a:t>
            </a:r>
            <a:br/>
            <a:br/>
            <a:r>
              <a:rPr>
                <a:solidFill>
                  <a:srgbClr val="06287E"/>
                </a:solidFill>
                <a:latin typeface="Courier"/>
              </a:rPr>
              <a:t>head</a:t>
            </a:r>
            <a:r>
              <a:rPr>
                <a:latin typeface="Courier"/>
              </a:rPr>
              <a:t>(er_30_Den)</a:t>
            </a:r>
          </a:p>
          <a:p>
            <a:pPr lvl="0" indent="0">
              <a:buNone/>
            </a:pPr>
            <a:r>
              <a:rPr>
                <a:latin typeface="Courier"/>
              </a:rPr>
              <a:t># A tibble: 1 × 2
   year  rate
  &lt;dbl&gt; &lt;dbl&gt;
1  2013  2.95</a:t>
            </a:r>
          </a:p>
        </p:txBody>
      </p:sp>
    </p:spTree>
  </p:cSl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Using</a:t>
            </a:r>
            <a:r>
              <a:rPr/>
              <a:t> </a:t>
            </a:r>
            <a:r>
              <a:rPr/>
              <a:t>the</a:t>
            </a:r>
            <a:r>
              <a:rPr/>
              <a:t> </a:t>
            </a:r>
            <a:r>
              <a:rPr>
                <a:latin typeface="Courier"/>
              </a:rPr>
              <a:t>pipe</a:t>
            </a:r>
            <a:r>
              <a:rPr/>
              <a:t> </a:t>
            </a:r>
            <a:r>
              <a:rPr/>
              <a:t>(comes</a:t>
            </a:r>
            <a:r>
              <a:rPr/>
              <a:t> </a:t>
            </a:r>
            <a:r>
              <a:rPr/>
              <a:t>with</a:t>
            </a:r>
            <a:r>
              <a:rPr/>
              <a:t> </a:t>
            </a:r>
            <a:r>
              <a:rPr>
                <a:latin typeface="Courier"/>
              </a:rPr>
              <a:t>dplyr</a:t>
            </a:r>
            <a:r>
              <a:rPr/>
              <a:t>):</a:t>
            </a:r>
          </a:p>
        </p:txBody>
      </p:sp>
      <p:sp>
        <p:nvSpPr>
          <p:cNvPr id="3" name="Content Placeholder 2"/>
          <p:cNvSpPr>
            <a:spLocks noGrp="1"/>
          </p:cNvSpPr>
          <p:nvPr>
            <p:ph idx="1"/>
          </p:nvPr>
        </p:nvSpPr>
        <p:spPr/>
        <p:txBody>
          <a:bodyPr/>
          <a:lstStyle/>
          <a:p>
            <a:pPr lvl="0" marL="0" indent="0">
              <a:buNone/>
            </a:pPr>
            <a:r>
              <a:rPr/>
              <a:t>The pipe </a:t>
            </a:r>
            <a:r>
              <a:rPr>
                <a:latin typeface="Courier"/>
              </a:rPr>
              <a:t>|&gt;</a:t>
            </a:r>
            <a:r>
              <a:rPr/>
              <a:t> makes this much more readable. It reads left side “pipes” into right side. Pipe </a:t>
            </a:r>
            <a:r>
              <a:rPr>
                <a:latin typeface="Courier"/>
              </a:rPr>
              <a:t>er_30</a:t>
            </a:r>
            <a:r>
              <a:rPr/>
              <a:t> into </a:t>
            </a:r>
            <a:r>
              <a:rPr>
                <a:latin typeface="Courier"/>
              </a:rPr>
              <a:t>filter</a:t>
            </a:r>
            <a:r>
              <a:rPr/>
              <a:t>, then pipe that into </a:t>
            </a:r>
            <a:r>
              <a:rPr>
                <a:latin typeface="Courier"/>
              </a:rPr>
              <a:t>select</a:t>
            </a:r>
            <a:r>
              <a:rPr/>
              <a:t>:</a:t>
            </a:r>
          </a:p>
          <a:p>
            <a:pPr lvl="0" indent="0">
              <a:buNone/>
            </a:pPr>
            <a:r>
              <a:rPr>
                <a:latin typeface="Courier"/>
              </a:rPr>
              <a:t>er_30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filter</a:t>
            </a:r>
            <a:r>
              <a:rPr>
                <a:latin typeface="Courier"/>
              </a:rPr>
              <a:t>(year </a:t>
            </a:r>
            <a:r>
              <a:rPr>
                <a:solidFill>
                  <a:srgbClr val="4070A0"/>
                </a:solidFill>
                <a:latin typeface="Courier"/>
              </a:rPr>
              <a:t>&gt;</a:t>
            </a:r>
            <a:r>
              <a:rPr>
                <a:latin typeface="Courier"/>
              </a:rPr>
              <a:t> </a:t>
            </a:r>
            <a:r>
              <a:rPr>
                <a:solidFill>
                  <a:srgbClr val="40A070"/>
                </a:solidFill>
                <a:latin typeface="Courier"/>
              </a:rPr>
              <a:t>2000</a:t>
            </a:r>
            <a:r>
              <a:rPr>
                <a:latin typeface="Courier"/>
              </a:rPr>
              <a:t> </a:t>
            </a:r>
            <a:r>
              <a:rPr>
                <a:solidFill>
                  <a:srgbClr val="4070A0"/>
                </a:solidFill>
                <a:latin typeface="Courier"/>
              </a:rPr>
              <a:t>&amp;</a:t>
            </a:r>
            <a:r>
              <a:rPr>
                <a:latin typeface="Courier"/>
              </a:rPr>
              <a:t> county </a:t>
            </a:r>
            <a:r>
              <a:rPr>
                <a:solidFill>
                  <a:srgbClr val="4070A0"/>
                </a:solidFill>
                <a:latin typeface="Courier"/>
              </a:rPr>
              <a:t>==</a:t>
            </a:r>
            <a:r>
              <a:rPr>
                <a:latin typeface="Courier"/>
              </a:rPr>
              <a:t> </a:t>
            </a:r>
            <a:r>
              <a:rPr>
                <a:solidFill>
                  <a:srgbClr val="4070A0"/>
                </a:solidFill>
                <a:latin typeface="Courier"/>
              </a:rPr>
              <a:t>"Denver"</a:t>
            </a:r>
            <a:r>
              <a:rPr>
                <a:latin typeface="Courier"/>
              </a:rPr>
              <a:t>)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select</a:t>
            </a:r>
            <a:r>
              <a:rPr>
                <a:latin typeface="Courier"/>
              </a:rPr>
              <a:t>(year, rate)</a:t>
            </a:r>
          </a:p>
          <a:p>
            <a:pPr lvl="0" indent="0">
              <a:buNone/>
            </a:pPr>
            <a:r>
              <a:rPr>
                <a:latin typeface="Courier"/>
              </a:rPr>
              <a:t># A tibble: 1 × 2
   year  rate
  &lt;dbl&gt; &lt;dbl&gt;
1  2013  2.95</a:t>
            </a:r>
          </a:p>
        </p:txBody>
      </p:sp>
    </p:spTree>
  </p:cSl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Alternative</a:t>
            </a:r>
            <a:r>
              <a:rPr/>
              <a:t> </a:t>
            </a:r>
            <a:r>
              <a:rPr/>
              <a:t>Pipes</a:t>
            </a:r>
          </a:p>
        </p:txBody>
      </p:sp>
      <p:sp>
        <p:nvSpPr>
          <p:cNvPr id="3" name="Content Placeholder 2"/>
          <p:cNvSpPr>
            <a:spLocks noGrp="1"/>
          </p:cNvSpPr>
          <p:nvPr>
            <p:ph idx="1"/>
          </p:nvPr>
        </p:nvSpPr>
        <p:spPr/>
        <p:txBody>
          <a:bodyPr/>
          <a:lstStyle/>
          <a:p>
            <a:pPr lvl="0" marL="0" indent="0">
              <a:buNone/>
            </a:pPr>
            <a:r>
              <a:rPr/>
              <a:t>There are multiple ways to write a pipe and you might also see this (they work the same!):</a:t>
            </a:r>
          </a:p>
          <a:p>
            <a:pPr lvl="0" indent="0">
              <a:buNone/>
            </a:pPr>
            <a:r>
              <a:rPr>
                <a:latin typeface="Courier"/>
              </a:rPr>
              <a:t>    %&gt;%  - called the tydiverse pipe
    </a:t>
            </a:r>
          </a:p>
          <a:p>
            <a:pPr lvl="0" marL="0" indent="0">
              <a:buNone/>
            </a:pPr>
            <a:r>
              <a:rPr/>
              <a:t>RStudio </a:t>
            </a:r>
            <a:r>
              <a:rPr>
                <a:latin typeface="Courier"/>
              </a:rPr>
              <a:t>CMD/Ctrl + Shift + M</a:t>
            </a:r>
            <a:r>
              <a:rPr/>
              <a:t> shortcut.</a:t>
            </a:r>
            <a:br/>
            <a:r>
              <a:rPr/>
              <a:t>We find that people often mix up </a:t>
            </a:r>
            <a:r>
              <a:rPr>
                <a:latin typeface="Courier"/>
              </a:rPr>
              <a:t>%&gt;%</a:t>
            </a:r>
            <a:r>
              <a:rPr/>
              <a:t> and </a:t>
            </a:r>
            <a:r>
              <a:rPr>
                <a:latin typeface="Courier"/>
              </a:rPr>
              <a:t>%in%</a:t>
            </a:r>
            <a:r>
              <a:rPr/>
              <a:t>.</a:t>
            </a:r>
          </a:p>
          <a:p>
            <a:pPr lvl="0" indent="0">
              <a:buNone/>
            </a:pPr>
            <a:r>
              <a:rPr>
                <a:latin typeface="Courier"/>
              </a:rPr>
              <a:t>    |&gt; - called the base pipe</a:t>
            </a:r>
          </a:p>
          <a:p>
            <a:pPr lvl="0" marL="0" indent="0">
              <a:buNone/>
            </a:pPr>
            <a:r>
              <a:rPr/>
              <a:t>Follow this </a:t>
            </a:r>
            <a:r>
              <a:rPr>
                <a:hlinkClick r:id="rId2"/>
              </a:rPr>
              <a:t>link to add a shortcut</a:t>
            </a:r>
          </a:p>
        </p:txBody>
      </p:sp>
    </p:spTree>
  </p:cSl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Adding/Removing</a:t>
            </a:r>
            <a:r>
              <a:rPr/>
              <a:t> </a:t>
            </a:r>
            <a:r>
              <a:rPr/>
              <a:t>Columns</a:t>
            </a:r>
          </a:p>
        </p:txBody>
      </p:sp>
    </p:spTree>
  </p:cSl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Adding</a:t>
            </a:r>
            <a:r>
              <a:rPr/>
              <a:t> </a:t>
            </a:r>
            <a:r>
              <a:rPr/>
              <a:t>columns</a:t>
            </a:r>
            <a:r>
              <a:rPr/>
              <a:t> </a:t>
            </a:r>
            <a:r>
              <a:rPr/>
              <a:t>to</a:t>
            </a:r>
            <a:r>
              <a:rPr/>
              <a:t> </a:t>
            </a:r>
            <a:r>
              <a:rPr/>
              <a:t>a</a:t>
            </a:r>
            <a:r>
              <a:rPr/>
              <a:t> </a:t>
            </a:r>
            <a:r>
              <a:rPr/>
              <a:t>data</a:t>
            </a:r>
            <a:r>
              <a:rPr/>
              <a:t> </a:t>
            </a:r>
            <a:r>
              <a:rPr/>
              <a:t>frame:</a:t>
            </a:r>
            <a:r>
              <a:rPr/>
              <a:t> </a:t>
            </a:r>
            <a:r>
              <a:rPr/>
              <a:t>dplyr</a:t>
            </a:r>
            <a:r>
              <a:rPr/>
              <a:t> </a:t>
            </a:r>
            <a:r>
              <a:rPr/>
              <a:t>(</a:t>
            </a:r>
            <a:r>
              <a:rPr>
                <a:latin typeface="Courier"/>
              </a:rPr>
              <a:t>tidyverse</a:t>
            </a:r>
            <a:r>
              <a:rPr/>
              <a:t> </a:t>
            </a:r>
            <a:r>
              <a:rPr/>
              <a:t>way)</a:t>
            </a:r>
          </a:p>
        </p:txBody>
      </p:sp>
      <p:sp>
        <p:nvSpPr>
          <p:cNvPr id="3" name="Content Placeholder 2"/>
          <p:cNvSpPr>
            <a:spLocks noGrp="1"/>
          </p:cNvSpPr>
          <p:nvPr>
            <p:ph idx="1"/>
          </p:nvPr>
        </p:nvSpPr>
        <p:spPr/>
        <p:txBody>
          <a:bodyPr/>
          <a:lstStyle/>
          <a:p>
            <a:pPr lvl="0" marL="0" indent="0">
              <a:buNone/>
            </a:pPr>
            <a:r>
              <a:rPr/>
              <a:t>The </a:t>
            </a:r>
            <a:r>
              <a:rPr>
                <a:latin typeface="Courier"/>
              </a:rPr>
              <a:t>mutate</a:t>
            </a:r>
            <a:r>
              <a:rPr/>
              <a:t> function in </a:t>
            </a:r>
            <a:r>
              <a:rPr>
                <a:latin typeface="Courier"/>
              </a:rPr>
              <a:t>dplyr</a:t>
            </a:r>
            <a:r>
              <a:rPr/>
              <a:t> allows you to add or modify columns of a data frame.</a:t>
            </a:r>
          </a:p>
          <a:p>
            <a:pPr lvl="0" indent="0">
              <a:buNone/>
            </a:pPr>
            <a:r>
              <a:rPr i="1">
                <a:solidFill>
                  <a:srgbClr val="60A0B0"/>
                </a:solidFill>
                <a:latin typeface="Courier"/>
              </a:rPr>
              <a:t># General format - Not the code!</a:t>
            </a:r>
            <a:br/>
            <a:r>
              <a:rPr>
                <a:latin typeface="Courier"/>
              </a:rPr>
              <a:t>{data object to update} </a:t>
            </a:r>
            <a:r>
              <a:rPr>
                <a:solidFill>
                  <a:srgbClr val="007020"/>
                </a:solidFill>
                <a:latin typeface="Courier"/>
              </a:rPr>
              <a:t>&lt;-</a:t>
            </a:r>
            <a:r>
              <a:rPr>
                <a:latin typeface="Courier"/>
              </a:rPr>
              <a:t> </a:t>
            </a:r>
            <a:r>
              <a:rPr>
                <a:solidFill>
                  <a:srgbClr val="06287E"/>
                </a:solidFill>
                <a:latin typeface="Courier"/>
              </a:rPr>
              <a:t>mutate</a:t>
            </a:r>
            <a:r>
              <a:rPr>
                <a:latin typeface="Courier"/>
              </a:rPr>
              <a:t>({data to use}, </a:t>
            </a:r>
            <a:br/>
            <a:r>
              <a:rPr>
                <a:latin typeface="Courier"/>
              </a:rPr>
              <a:t>                           {new variable name} </a:t>
            </a:r>
            <a:r>
              <a:rPr>
                <a:solidFill>
                  <a:srgbClr val="007020"/>
                </a:solidFill>
                <a:latin typeface="Courier"/>
              </a:rPr>
              <a:t>=</a:t>
            </a:r>
            <a:r>
              <a:rPr>
                <a:latin typeface="Courier"/>
              </a:rPr>
              <a:t> {new variable source}) </a:t>
            </a:r>
          </a:p>
          <a:p>
            <a:pPr lvl="0" indent="0">
              <a:buNone/>
            </a:pPr>
            <a:r>
              <a:rPr>
                <a:latin typeface="Courier"/>
              </a:rPr>
              <a:t>er_30 </a:t>
            </a:r>
            <a:r>
              <a:rPr>
                <a:solidFill>
                  <a:srgbClr val="007020"/>
                </a:solidFill>
                <a:latin typeface="Courier"/>
              </a:rPr>
              <a:t>&lt;-</a:t>
            </a:r>
            <a:r>
              <a:rPr>
                <a:latin typeface="Courier"/>
              </a:rPr>
              <a:t> </a:t>
            </a:r>
            <a:r>
              <a:rPr>
                <a:solidFill>
                  <a:srgbClr val="06287E"/>
                </a:solidFill>
                <a:latin typeface="Courier"/>
              </a:rPr>
              <a:t>mutate</a:t>
            </a:r>
            <a:r>
              <a:rPr>
                <a:latin typeface="Courier"/>
              </a:rPr>
              <a:t>(er_30, </a:t>
            </a:r>
            <a:r>
              <a:rPr>
                <a:solidFill>
                  <a:srgbClr val="7D9029"/>
                </a:solidFill>
                <a:latin typeface="Courier"/>
              </a:rPr>
              <a:t>newcol =</a:t>
            </a:r>
            <a:r>
              <a:rPr>
                <a:latin typeface="Courier"/>
              </a:rPr>
              <a:t> rate </a:t>
            </a:r>
            <a:r>
              <a:rPr>
                <a:solidFill>
                  <a:srgbClr val="4070A0"/>
                </a:solidFill>
                <a:latin typeface="Courier"/>
              </a:rPr>
              <a:t>*</a:t>
            </a:r>
            <a:r>
              <a:rPr>
                <a:latin typeface="Courier"/>
              </a:rPr>
              <a:t> </a:t>
            </a:r>
            <a:r>
              <a:rPr>
                <a:solidFill>
                  <a:srgbClr val="40A070"/>
                </a:solidFill>
                <a:latin typeface="Courier"/>
              </a:rPr>
              <a:t>2</a:t>
            </a:r>
            <a:r>
              <a:rPr>
                <a:latin typeface="Courier"/>
              </a:rPr>
              <a:t>)</a:t>
            </a:r>
            <a:br/>
            <a:r>
              <a:rPr>
                <a:solidFill>
                  <a:srgbClr val="06287E"/>
                </a:solidFill>
                <a:latin typeface="Courier"/>
              </a:rPr>
              <a:t>head</a:t>
            </a:r>
            <a:r>
              <a:rPr>
                <a:latin typeface="Courier"/>
              </a:rPr>
              <a:t>(er_30, </a:t>
            </a:r>
            <a:r>
              <a:rPr>
                <a:solidFill>
                  <a:srgbClr val="40A070"/>
                </a:solidFill>
                <a:latin typeface="Courier"/>
              </a:rPr>
              <a:t>4</a:t>
            </a:r>
            <a:r>
              <a:rPr>
                <a:latin typeface="Courier"/>
              </a:rPr>
              <a:t>)</a:t>
            </a:r>
          </a:p>
          <a:p>
            <a:pPr lvl="0" indent="0">
              <a:buNone/>
            </a:pPr>
            <a:r>
              <a:rPr>
                <a:latin typeface="Courier"/>
              </a:rPr>
              <a:t># A tibble: 4 × 7
  county      rate lower95cl upper95cl visits  year newcol
  &lt;chr&gt;      &lt;dbl&gt;     &lt;dbl&gt;     &lt;dbl&gt;  &lt;dbl&gt; &lt;dbl&gt;  &lt;dbl&gt;
1 Garfield    NA       NA         NA       NA  2018   NA  
2 Chaffee     NA       NA         NA       NA  2015   NA  
3 Pueblo      15.9      9.54      22.2     26  2021   31.8
4 Rio Grande   0        0          0        0  2019    0  </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 The </a:t>
            </a:r>
            <a:r>
              <a:rPr>
                <a:latin typeface="Courier"/>
              </a:rPr>
              <a:t>dplyr</a:t>
            </a:r>
            <a:r>
              <a:rPr/>
              <a:t> package is one of the most helpful packages for altering your data to get it into a form that is useful for creating visualizations, summarizing, or more deeply analyzing.</a:t>
            </a:r>
          </a:p>
          <a:p>
            <a:pPr lvl="0" marL="0" indent="0">
              <a:buNone/>
            </a:pPr>
            <a:r>
              <a:rPr/>
              <a:t>So you can imagine using pliers on your data.</a:t>
            </a:r>
          </a:p>
        </p:txBody>
      </p:sp>
    </p:spTree>
  </p:cSl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Use</a:t>
            </a:r>
            <a:r>
              <a:rPr/>
              <a:t> </a:t>
            </a:r>
            <a:r>
              <a:rPr/>
              <a:t>mutate</a:t>
            </a:r>
            <a:r>
              <a:rPr/>
              <a:t> </a:t>
            </a:r>
            <a:r>
              <a:rPr/>
              <a:t>to</a:t>
            </a:r>
            <a:r>
              <a:rPr/>
              <a:t> </a:t>
            </a:r>
            <a:r>
              <a:rPr/>
              <a:t>modify</a:t>
            </a:r>
            <a:r>
              <a:rPr/>
              <a:t> </a:t>
            </a:r>
            <a:r>
              <a:rPr/>
              <a:t>existing</a:t>
            </a:r>
            <a:r>
              <a:rPr/>
              <a:t> </a:t>
            </a:r>
            <a:r>
              <a:rPr/>
              <a:t>columns</a:t>
            </a:r>
          </a:p>
        </p:txBody>
      </p:sp>
      <p:sp>
        <p:nvSpPr>
          <p:cNvPr id="3" name="Content Placeholder 2"/>
          <p:cNvSpPr>
            <a:spLocks noGrp="1"/>
          </p:cNvSpPr>
          <p:nvPr>
            <p:ph idx="1"/>
          </p:nvPr>
        </p:nvSpPr>
        <p:spPr/>
        <p:txBody>
          <a:bodyPr/>
          <a:lstStyle/>
          <a:p>
            <a:pPr lvl="0" marL="0" indent="0">
              <a:buNone/>
            </a:pPr>
            <a:r>
              <a:rPr/>
              <a:t>The </a:t>
            </a:r>
            <a:r>
              <a:rPr>
                <a:latin typeface="Courier"/>
              </a:rPr>
              <a:t>mutate</a:t>
            </a:r>
            <a:r>
              <a:rPr/>
              <a:t> function in </a:t>
            </a:r>
            <a:r>
              <a:rPr>
                <a:latin typeface="Courier"/>
              </a:rPr>
              <a:t>dplyr</a:t>
            </a:r>
            <a:r>
              <a:rPr/>
              <a:t> allows you to add or modify columns of a data frame.</a:t>
            </a:r>
          </a:p>
          <a:p>
            <a:pPr lvl="0" indent="0">
              <a:buNone/>
            </a:pPr>
            <a:r>
              <a:rPr i="1">
                <a:solidFill>
                  <a:srgbClr val="60A0B0"/>
                </a:solidFill>
                <a:latin typeface="Courier"/>
              </a:rPr>
              <a:t># General format - Not the code!</a:t>
            </a:r>
            <a:br/>
            <a:r>
              <a:rPr>
                <a:latin typeface="Courier"/>
              </a:rPr>
              <a:t>{data object to update} </a:t>
            </a:r>
            <a:r>
              <a:rPr>
                <a:solidFill>
                  <a:srgbClr val="007020"/>
                </a:solidFill>
                <a:latin typeface="Courier"/>
              </a:rPr>
              <a:t>&lt;-</a:t>
            </a:r>
            <a:r>
              <a:rPr>
                <a:latin typeface="Courier"/>
              </a:rPr>
              <a:t> </a:t>
            </a:r>
            <a:r>
              <a:rPr>
                <a:solidFill>
                  <a:srgbClr val="06287E"/>
                </a:solidFill>
                <a:latin typeface="Courier"/>
              </a:rPr>
              <a:t>mutate</a:t>
            </a:r>
            <a:r>
              <a:rPr>
                <a:latin typeface="Courier"/>
              </a:rPr>
              <a:t>({data to use}, </a:t>
            </a:r>
            <a:br/>
            <a:r>
              <a:rPr>
                <a:latin typeface="Courier"/>
              </a:rPr>
              <a:t>                           {variable name to change} </a:t>
            </a:r>
            <a:r>
              <a:rPr>
                <a:solidFill>
                  <a:srgbClr val="007020"/>
                </a:solidFill>
                <a:latin typeface="Courier"/>
              </a:rPr>
              <a:t>=</a:t>
            </a:r>
            <a:r>
              <a:rPr>
                <a:latin typeface="Courier"/>
              </a:rPr>
              <a:t> {variable modification}) </a:t>
            </a:r>
          </a:p>
          <a:p>
            <a:pPr lvl="0" indent="0">
              <a:buNone/>
            </a:pPr>
            <a:r>
              <a:rPr>
                <a:latin typeface="Courier"/>
              </a:rPr>
              <a:t>er_30 </a:t>
            </a:r>
            <a:r>
              <a:rPr>
                <a:solidFill>
                  <a:srgbClr val="007020"/>
                </a:solidFill>
                <a:latin typeface="Courier"/>
              </a:rPr>
              <a:t>&lt;-</a:t>
            </a:r>
            <a:r>
              <a:rPr>
                <a:latin typeface="Courier"/>
              </a:rPr>
              <a:t> </a:t>
            </a:r>
            <a:r>
              <a:rPr>
                <a:solidFill>
                  <a:srgbClr val="06287E"/>
                </a:solidFill>
                <a:latin typeface="Courier"/>
              </a:rPr>
              <a:t>mutate</a:t>
            </a:r>
            <a:r>
              <a:rPr>
                <a:latin typeface="Courier"/>
              </a:rPr>
              <a:t>(er_30, </a:t>
            </a:r>
            <a:r>
              <a:rPr>
                <a:solidFill>
                  <a:srgbClr val="7D9029"/>
                </a:solidFill>
                <a:latin typeface="Courier"/>
              </a:rPr>
              <a:t>newcol =</a:t>
            </a:r>
            <a:r>
              <a:rPr>
                <a:latin typeface="Courier"/>
              </a:rPr>
              <a:t> newcol </a:t>
            </a:r>
            <a:r>
              <a:rPr>
                <a:solidFill>
                  <a:srgbClr val="4070A0"/>
                </a:solidFill>
                <a:latin typeface="Courier"/>
              </a:rPr>
              <a:t>/</a:t>
            </a:r>
            <a:r>
              <a:rPr>
                <a:latin typeface="Courier"/>
              </a:rPr>
              <a:t> </a:t>
            </a:r>
            <a:r>
              <a:rPr>
                <a:solidFill>
                  <a:srgbClr val="40A070"/>
                </a:solidFill>
                <a:latin typeface="Courier"/>
              </a:rPr>
              <a:t>2</a:t>
            </a:r>
            <a:r>
              <a:rPr>
                <a:latin typeface="Courier"/>
              </a:rPr>
              <a:t>)</a:t>
            </a:r>
            <a:br/>
            <a:r>
              <a:rPr>
                <a:solidFill>
                  <a:srgbClr val="06287E"/>
                </a:solidFill>
                <a:latin typeface="Courier"/>
              </a:rPr>
              <a:t>head</a:t>
            </a:r>
            <a:r>
              <a:rPr>
                <a:latin typeface="Courier"/>
              </a:rPr>
              <a:t>(er_30, </a:t>
            </a:r>
            <a:r>
              <a:rPr>
                <a:solidFill>
                  <a:srgbClr val="40A070"/>
                </a:solidFill>
                <a:latin typeface="Courier"/>
              </a:rPr>
              <a:t>4</a:t>
            </a:r>
            <a:r>
              <a:rPr>
                <a:latin typeface="Courier"/>
              </a:rPr>
              <a:t>)</a:t>
            </a:r>
          </a:p>
          <a:p>
            <a:pPr lvl="0" indent="0">
              <a:buNone/>
            </a:pPr>
            <a:r>
              <a:rPr>
                <a:latin typeface="Courier"/>
              </a:rPr>
              <a:t># A tibble: 4 × 7
  county      rate lower95cl upper95cl visits  year newcol
  &lt;chr&gt;      &lt;dbl&gt;     &lt;dbl&gt;     &lt;dbl&gt;  &lt;dbl&gt; &lt;dbl&gt;  &lt;dbl&gt;
1 Garfield    NA       NA         NA       NA  2018   NA  
2 Chaffee     NA       NA         NA       NA  2015   NA  
3 Pueblo      15.9      9.54      22.2     26  2021   15.9
4 Rio Grande   0        0          0        0  2019    0  </a:t>
            </a:r>
          </a:p>
        </p:txBody>
      </p:sp>
    </p:spTree>
  </p:cSl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You</a:t>
            </a:r>
            <a:r>
              <a:rPr/>
              <a:t> </a:t>
            </a:r>
            <a:r>
              <a:rPr/>
              <a:t>can</a:t>
            </a:r>
            <a:r>
              <a:rPr/>
              <a:t> </a:t>
            </a:r>
            <a:r>
              <a:rPr/>
              <a:t>pipe</a:t>
            </a:r>
            <a:r>
              <a:rPr/>
              <a:t> </a:t>
            </a:r>
            <a:r>
              <a:rPr/>
              <a:t>data</a:t>
            </a:r>
            <a:r>
              <a:rPr/>
              <a:t> </a:t>
            </a:r>
            <a:r>
              <a:rPr/>
              <a:t>into</a:t>
            </a:r>
            <a:r>
              <a:rPr/>
              <a:t> </a:t>
            </a:r>
            <a:r>
              <a:rPr/>
              <a:t>mutate</a:t>
            </a:r>
          </a:p>
        </p:txBody>
      </p:sp>
      <p:sp>
        <p:nvSpPr>
          <p:cNvPr id="3" name="Content Placeholder 2"/>
          <p:cNvSpPr>
            <a:spLocks noGrp="1"/>
          </p:cNvSpPr>
          <p:nvPr>
            <p:ph idx="1"/>
          </p:nvPr>
        </p:nvSpPr>
        <p:spPr/>
        <p:txBody>
          <a:bodyPr/>
          <a:lstStyle/>
          <a:p>
            <a:pPr lvl="0" indent="0">
              <a:buNone/>
            </a:pPr>
            <a:r>
              <a:rPr>
                <a:latin typeface="Courier"/>
              </a:rPr>
              <a:t>er_30 </a:t>
            </a:r>
            <a:r>
              <a:rPr>
                <a:solidFill>
                  <a:srgbClr val="007020"/>
                </a:solidFill>
                <a:latin typeface="Courier"/>
              </a:rPr>
              <a:t>&lt;-</a:t>
            </a:r>
            <a:r>
              <a:rPr>
                <a:latin typeface="Courier"/>
              </a:rPr>
              <a:t> er_30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mutate</a:t>
            </a:r>
            <a:r>
              <a:rPr>
                <a:latin typeface="Courier"/>
              </a:rPr>
              <a:t>(</a:t>
            </a:r>
            <a:r>
              <a:rPr>
                <a:solidFill>
                  <a:srgbClr val="7D9029"/>
                </a:solidFill>
                <a:latin typeface="Courier"/>
              </a:rPr>
              <a:t>newcol =</a:t>
            </a:r>
            <a:r>
              <a:rPr>
                <a:latin typeface="Courier"/>
              </a:rPr>
              <a:t> newcol </a:t>
            </a:r>
            <a:r>
              <a:rPr>
                <a:solidFill>
                  <a:srgbClr val="4070A0"/>
                </a:solidFill>
                <a:latin typeface="Courier"/>
              </a:rPr>
              <a:t>/</a:t>
            </a:r>
            <a:r>
              <a:rPr>
                <a:latin typeface="Courier"/>
              </a:rPr>
              <a:t> </a:t>
            </a:r>
            <a:r>
              <a:rPr>
                <a:solidFill>
                  <a:srgbClr val="40A070"/>
                </a:solidFill>
                <a:latin typeface="Courier"/>
              </a:rPr>
              <a:t>2</a:t>
            </a:r>
            <a:r>
              <a:rPr>
                <a:latin typeface="Courier"/>
              </a:rPr>
              <a:t>)</a:t>
            </a:r>
            <a:br/>
            <a:r>
              <a:rPr>
                <a:solidFill>
                  <a:srgbClr val="06287E"/>
                </a:solidFill>
                <a:latin typeface="Courier"/>
              </a:rPr>
              <a:t>head</a:t>
            </a:r>
            <a:r>
              <a:rPr>
                <a:latin typeface="Courier"/>
              </a:rPr>
              <a:t>(er_30,</a:t>
            </a:r>
            <a:r>
              <a:rPr>
                <a:solidFill>
                  <a:srgbClr val="40A070"/>
                </a:solidFill>
                <a:latin typeface="Courier"/>
              </a:rPr>
              <a:t>4</a:t>
            </a:r>
            <a:r>
              <a:rPr>
                <a:latin typeface="Courier"/>
              </a:rPr>
              <a:t>)</a:t>
            </a:r>
          </a:p>
          <a:p>
            <a:pPr lvl="0" indent="0">
              <a:buNone/>
            </a:pPr>
            <a:r>
              <a:rPr>
                <a:latin typeface="Courier"/>
              </a:rPr>
              <a:t># A tibble: 4 × 7
  county      rate lower95cl upper95cl visits  year newcol
  &lt;chr&gt;      &lt;dbl&gt;     &lt;dbl&gt;     &lt;dbl&gt;  &lt;dbl&gt; &lt;dbl&gt;  &lt;dbl&gt;
1 Garfield    NA       NA         NA       NA  2018  NA   
2 Chaffee     NA       NA         NA       NA  2015  NA   
3 Pueblo      15.9      9.54      22.2     26  2021   7.95
4 Rio Grande   0        0          0        0  2019   0   </a:t>
            </a:r>
          </a:p>
        </p:txBody>
      </p:sp>
    </p:spTree>
  </p:cSl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latin typeface="Courier"/>
              </a:rPr>
              <a:t>mutate</a:t>
            </a:r>
            <a:r>
              <a:rPr/>
              <a:t> </a:t>
            </a:r>
            <a:r>
              <a:rPr/>
              <a:t>function</a:t>
            </a:r>
          </a:p>
        </p:txBody>
      </p:sp>
      <p:pic>
        <p:nvPicPr>
          <p:cNvPr descr="images/mutate.png" id="0" name="Picture 1"/>
          <p:cNvPicPr>
            <a:picLocks noGrp="1" noChangeAspect="1"/>
          </p:cNvPicPr>
          <p:nvPr/>
        </p:nvPicPr>
        <p:blipFill>
          <a:blip r:embed="rId2"/>
          <a:stretch>
            <a:fillRect/>
          </a:stretch>
        </p:blipFill>
        <p:spPr bwMode="auto">
          <a:xfrm>
            <a:off x="2489200" y="1193800"/>
            <a:ext cx="4178300" cy="3390900"/>
          </a:xfrm>
          <a:prstGeom prst="rect">
            <a:avLst/>
          </a:prstGeom>
          <a:noFill/>
          <a:ln w="9525">
            <a:noFill/>
            <a:headEnd/>
            <a:tailEnd/>
          </a:ln>
        </p:spPr>
      </p:pic>
    </p:spTree>
  </p:cSl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 “Artwork by @allison_horst”. </a:t>
            </a:r>
            <a:r>
              <a:rPr>
                <a:hlinkClick r:id="rId2"/>
              </a:rPr>
              <a:t>https://allisonhorst.com/</a:t>
            </a:r>
          </a:p>
        </p:txBody>
      </p:sp>
    </p:spTree>
  </p:cSl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Removing</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NULL</a:t>
            </a:r>
            <a:r>
              <a:rPr/>
              <a:t> method is still very common.</a:t>
            </a:r>
          </a:p>
          <a:p>
            <a:pPr lvl="0" marL="0" indent="0">
              <a:buNone/>
            </a:pPr>
            <a:r>
              <a:rPr/>
              <a:t>The </a:t>
            </a:r>
            <a:r>
              <a:rPr>
                <a:latin typeface="Courier"/>
              </a:rPr>
              <a:t>select</a:t>
            </a:r>
            <a:r>
              <a:rPr/>
              <a:t> function can remove a column with exclamation mark (</a:t>
            </a:r>
            <a:r>
              <a:rPr>
                <a:latin typeface="Courier"/>
              </a:rPr>
              <a:t>!</a:t>
            </a:r>
            <a:r>
              <a:rPr/>
              <a:t>) our using the minus sign (</a:t>
            </a:r>
            <a:r>
              <a:rPr>
                <a:latin typeface="Courier"/>
              </a:rPr>
              <a:t>-</a:t>
            </a:r>
            <a:r>
              <a:rPr/>
              <a:t>):</a:t>
            </a:r>
          </a:p>
          <a:p>
            <a:pPr lvl="0" indent="0">
              <a:buNone/>
            </a:pPr>
            <a:r>
              <a:rPr>
                <a:solidFill>
                  <a:srgbClr val="06287E"/>
                </a:solidFill>
                <a:latin typeface="Courier"/>
              </a:rPr>
              <a:t>select</a:t>
            </a:r>
            <a:r>
              <a:rPr>
                <a:latin typeface="Courier"/>
              </a:rPr>
              <a:t>(er_30, </a:t>
            </a:r>
            <a:r>
              <a:rPr>
                <a:solidFill>
                  <a:srgbClr val="4070A0"/>
                </a:solidFill>
                <a:latin typeface="Courier"/>
              </a:rPr>
              <a:t>!</a:t>
            </a:r>
            <a:r>
              <a:rPr>
                <a:latin typeface="Courier"/>
              </a:rPr>
              <a:t>newcol)</a:t>
            </a:r>
          </a:p>
          <a:p>
            <a:pPr lvl="0" indent="0">
              <a:buNone/>
            </a:pPr>
            <a:r>
              <a:rPr>
                <a:latin typeface="Courier"/>
              </a:rPr>
              <a:t># A tibble: 6 × 6
  county      rate lower95cl upper95cl visits  year
  &lt;chr&gt;      &lt;dbl&gt;     &lt;dbl&gt;     &lt;dbl&gt;  &lt;dbl&gt; &lt;dbl&gt;
1 Garfield    NA       NA         NA       NA  2018
2 Chaffee     NA       NA         NA       NA  2015
3 Pueblo      15.9      9.54      22.2     26  2021
4 Rio Grande   0        0          0        0  2019
5 Lake         0        0          0        0  2014
6 Chaffee     NA       NA         NA       NA  2012</a:t>
            </a:r>
          </a:p>
          <a:p>
            <a:pPr lvl="0" marL="0" indent="0">
              <a:buNone/>
            </a:pPr>
            <a:r>
              <a:rPr b="1"/>
              <a:t>Or, you can simply select the columns you want to keep, ignoring the ones you want to remove.</a:t>
            </a:r>
          </a:p>
        </p:txBody>
      </p:sp>
    </p:spTree>
  </p:cSl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Removing</a:t>
            </a:r>
            <a:r>
              <a:rPr/>
              <a:t> </a:t>
            </a:r>
            <a:r>
              <a:rPr/>
              <a:t>columns</a:t>
            </a:r>
            <a:r>
              <a:rPr/>
              <a:t> </a:t>
            </a:r>
            <a:r>
              <a:rPr/>
              <a:t>in</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You can use </a:t>
            </a:r>
            <a:r>
              <a:rPr>
                <a:latin typeface="Courier"/>
              </a:rPr>
              <a:t>c()</a:t>
            </a:r>
            <a:r>
              <a:rPr/>
              <a:t> to list the columns to remove.</a:t>
            </a:r>
          </a:p>
          <a:p>
            <a:pPr lvl="0" marL="0" indent="0">
              <a:buNone/>
            </a:pPr>
            <a:r>
              <a:rPr/>
              <a:t>Remove </a:t>
            </a:r>
            <a:r>
              <a:rPr>
                <a:latin typeface="Courier"/>
              </a:rPr>
              <a:t>newcol</a:t>
            </a:r>
            <a:r>
              <a:rPr/>
              <a:t> and </a:t>
            </a:r>
            <a:r>
              <a:rPr>
                <a:latin typeface="Courier"/>
              </a:rPr>
              <a:t>year</a:t>
            </a:r>
            <a:r>
              <a:rPr/>
              <a:t>:</a:t>
            </a:r>
          </a:p>
          <a:p>
            <a:pPr lvl="0" indent="0">
              <a:buNone/>
            </a:pPr>
            <a:r>
              <a:rPr>
                <a:solidFill>
                  <a:srgbClr val="06287E"/>
                </a:solidFill>
                <a:latin typeface="Courier"/>
              </a:rPr>
              <a:t>select</a:t>
            </a:r>
            <a:r>
              <a:rPr>
                <a:latin typeface="Courier"/>
              </a:rPr>
              <a:t>(er_30, </a:t>
            </a:r>
            <a:r>
              <a:rPr>
                <a:solidFill>
                  <a:srgbClr val="4070A0"/>
                </a:solidFill>
                <a:latin typeface="Courier"/>
              </a:rPr>
              <a:t>!</a:t>
            </a:r>
            <a:r>
              <a:rPr>
                <a:solidFill>
                  <a:srgbClr val="06287E"/>
                </a:solidFill>
                <a:latin typeface="Courier"/>
              </a:rPr>
              <a:t>c</a:t>
            </a:r>
            <a:r>
              <a:rPr>
                <a:latin typeface="Courier"/>
              </a:rPr>
              <a:t>(newcol, year))</a:t>
            </a:r>
          </a:p>
          <a:p>
            <a:pPr lvl="0" indent="0">
              <a:buNone/>
            </a:pPr>
            <a:r>
              <a:rPr>
                <a:latin typeface="Courier"/>
              </a:rPr>
              <a:t># A tibble: 30 × 5
   county      rate lower95cl upper95cl visits
   &lt;chr&gt;      &lt;dbl&gt;     &lt;dbl&gt;     &lt;dbl&gt;  &lt;dbl&gt;
 1 Garfield    NA       NA         NA       NA
 2 Chaffee     NA       NA         NA       NA
 3 Pueblo      15.9      9.54      22.2     26
 4 Rio Grande   0        0          0        0
 5 Lake         0        0          0        0
 6 Chaffee     NA       NA         NA       NA
 7 Chaffee     NA       NA         NA       NA
 8 Teller       0        0          0        0
 9 Prowers     NA       NA         NA       NA
10 Hinsdale     0        0          0        0
# ℹ 20 more rows</a:t>
            </a:r>
          </a:p>
        </p:txBody>
      </p:sp>
    </p:spTree>
  </p:cSl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lvl="0" marL="0" indent="0">
              <a:buNone/>
            </a:pPr>
            <a:r>
              <a:rPr/>
              <a:t>Ordering</a:t>
            </a:r>
            <a:r>
              <a:rPr/>
              <a:t> </a:t>
            </a:r>
            <a:r>
              <a:rPr/>
              <a:t>columns</a:t>
            </a:r>
          </a:p>
        </p:txBody>
      </p:sp>
    </p:spTree>
  </p:cSl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select</a:t>
            </a:r>
            <a:r>
              <a:rPr/>
              <a:t> function can reorder columns.</a:t>
            </a:r>
          </a:p>
          <a:p>
            <a:pPr lvl="0" indent="0">
              <a:buNone/>
            </a:pPr>
            <a:r>
              <a:rPr>
                <a:solidFill>
                  <a:srgbClr val="06287E"/>
                </a:solidFill>
                <a:latin typeface="Courier"/>
              </a:rPr>
              <a:t>head</a:t>
            </a:r>
            <a:r>
              <a:rPr>
                <a:latin typeface="Courier"/>
              </a:rPr>
              <a:t>(er_30, </a:t>
            </a:r>
            <a:r>
              <a:rPr>
                <a:solidFill>
                  <a:srgbClr val="40A070"/>
                </a:solidFill>
                <a:latin typeface="Courier"/>
              </a:rPr>
              <a:t>2</a:t>
            </a:r>
            <a:r>
              <a:rPr>
                <a:latin typeface="Courier"/>
              </a:rPr>
              <a:t>)</a:t>
            </a:r>
          </a:p>
          <a:p>
            <a:pPr lvl="0" indent="0">
              <a:buNone/>
            </a:pPr>
            <a:r>
              <a:rPr>
                <a:latin typeface="Courier"/>
              </a:rPr>
              <a:t># A tibble: 2 × 7
  county    rate lower95cl upper95cl visits  year newcol
  &lt;chr&gt;    &lt;dbl&gt;     &lt;dbl&gt;     &lt;dbl&gt;  &lt;dbl&gt; &lt;dbl&gt;  &lt;dbl&gt;
1 Garfield    NA        NA        NA     NA  2018     NA
2 Chaffee     NA        NA        NA     NA  2015     NA</a:t>
            </a:r>
          </a:p>
          <a:p>
            <a:pPr lvl="0" indent="0">
              <a:buNone/>
            </a:pPr>
            <a:r>
              <a:rPr>
                <a:latin typeface="Courier"/>
              </a:rPr>
              <a:t>er_30 </a:t>
            </a:r>
            <a:r>
              <a:rPr>
                <a:solidFill>
                  <a:srgbClr val="4070A0"/>
                </a:solidFill>
                <a:latin typeface="Courier"/>
              </a:rPr>
              <a:t>|</a:t>
            </a:r>
            <a:r>
              <a:rPr b="1">
                <a:solidFill>
                  <a:srgbClr val="FF0000"/>
                </a:solidFill>
                <a:latin typeface="Courier"/>
              </a:rPr>
              <a:t>&gt;</a:t>
            </a:r>
            <a:r>
              <a:rPr>
                <a:latin typeface="Courier"/>
              </a:rPr>
              <a:t> </a:t>
            </a:r>
            <a:r>
              <a:rPr>
                <a:solidFill>
                  <a:srgbClr val="06287E"/>
                </a:solidFill>
                <a:latin typeface="Courier"/>
              </a:rPr>
              <a:t>select</a:t>
            </a:r>
            <a:r>
              <a:rPr>
                <a:latin typeface="Courier"/>
              </a:rPr>
              <a:t>(year, rate, county) </a:t>
            </a:r>
            <a:r>
              <a:rPr>
                <a:solidFill>
                  <a:srgbClr val="4070A0"/>
                </a:solidFill>
                <a:latin typeface="Courier"/>
              </a:rPr>
              <a:t>|</a:t>
            </a:r>
            <a:r>
              <a:rPr b="1">
                <a:solidFill>
                  <a:srgbClr val="FF0000"/>
                </a:solidFill>
                <a:latin typeface="Courier"/>
              </a:rPr>
              <a:t>&gt;</a:t>
            </a:r>
            <a:br/>
            <a:r>
              <a:rPr>
                <a:solidFill>
                  <a:srgbClr val="06287E"/>
                </a:solidFill>
                <a:latin typeface="Courier"/>
              </a:rPr>
              <a:t>head</a:t>
            </a:r>
            <a:r>
              <a:rPr>
                <a:latin typeface="Courier"/>
              </a:rPr>
              <a:t>(</a:t>
            </a:r>
            <a:r>
              <a:rPr>
                <a:solidFill>
                  <a:srgbClr val="40A070"/>
                </a:solidFill>
                <a:latin typeface="Courier"/>
              </a:rPr>
              <a:t>2</a:t>
            </a:r>
            <a:r>
              <a:rPr>
                <a:latin typeface="Courier"/>
              </a:rPr>
              <a:t>)</a:t>
            </a:r>
          </a:p>
          <a:p>
            <a:pPr lvl="0" indent="0">
              <a:buNone/>
            </a:pPr>
            <a:r>
              <a:rPr>
                <a:latin typeface="Courier"/>
              </a:rPr>
              <a:t># A tibble: 2 × 3
   year  rate county  
  &lt;dbl&gt; &lt;dbl&gt; &lt;chr&gt;   
1  2018    NA Garfield
2  2015    NA Chaffee </a:t>
            </a:r>
          </a:p>
        </p:txBody>
      </p:sp>
    </p:spTree>
  </p:cSl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The </a:t>
            </a:r>
            <a:r>
              <a:rPr>
                <a:latin typeface="Courier"/>
              </a:rPr>
              <a:t>select</a:t>
            </a:r>
            <a:r>
              <a:rPr/>
              <a:t> function can reorder columns. Put </a:t>
            </a:r>
            <a:r>
              <a:rPr>
                <a:latin typeface="Courier"/>
              </a:rPr>
              <a:t>newcol</a:t>
            </a:r>
            <a:r>
              <a:rPr/>
              <a:t> first, then select the rest of columns:</a:t>
            </a:r>
          </a:p>
          <a:p>
            <a:pPr lvl="0" indent="0">
              <a:buNone/>
            </a:pPr>
            <a:r>
              <a:rPr>
                <a:solidFill>
                  <a:srgbClr val="06287E"/>
                </a:solidFill>
                <a:latin typeface="Courier"/>
              </a:rPr>
              <a:t>select</a:t>
            </a:r>
            <a:r>
              <a:rPr>
                <a:latin typeface="Courier"/>
              </a:rPr>
              <a:t>(er_30, newcol, </a:t>
            </a:r>
            <a:r>
              <a:rPr>
                <a:solidFill>
                  <a:srgbClr val="06287E"/>
                </a:solidFill>
                <a:latin typeface="Courier"/>
              </a:rPr>
              <a:t>everything</a:t>
            </a:r>
            <a:r>
              <a:rPr>
                <a:latin typeface="Courier"/>
              </a:rPr>
              <a:t>())</a:t>
            </a:r>
          </a:p>
          <a:p>
            <a:pPr lvl="0" indent="0">
              <a:buNone/>
            </a:pPr>
            <a:r>
              <a:rPr>
                <a:latin typeface="Courier"/>
              </a:rPr>
              <a:t># A tibble: 3 × 7
  newcol county    rate lower95cl upper95cl visits  year
   &lt;dbl&gt; &lt;chr&gt;    &lt;dbl&gt;     &lt;dbl&gt;     &lt;dbl&gt;  &lt;dbl&gt; &lt;dbl&gt;
1  NA    Garfield  NA       NA         NA       NA  2018
2  NA    Chaffee   NA       NA         NA       NA  2015
3   7.95 Pueblo    15.9      9.54      22.2     26  2021</a:t>
            </a:r>
          </a:p>
        </p:txBody>
      </p:sp>
    </p:spTree>
  </p:cSl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Ordering</a:t>
            </a:r>
            <a:r>
              <a:rPr/>
              <a:t> </a:t>
            </a:r>
            <a:r>
              <a:rPr/>
              <a:t>the</a:t>
            </a:r>
            <a:r>
              <a:rPr/>
              <a:t> </a:t>
            </a:r>
            <a:r>
              <a:rPr/>
              <a:t>columns</a:t>
            </a:r>
            <a:r>
              <a:rPr/>
              <a:t> </a:t>
            </a:r>
            <a:r>
              <a:rPr/>
              <a:t>of</a:t>
            </a:r>
            <a:r>
              <a:rPr/>
              <a:t> </a:t>
            </a:r>
            <a:r>
              <a:rPr/>
              <a:t>a</a:t>
            </a:r>
            <a:r>
              <a:rPr/>
              <a:t> </a:t>
            </a:r>
            <a:r>
              <a:rPr/>
              <a:t>data</a:t>
            </a:r>
            <a:r>
              <a:rPr/>
              <a:t> </a:t>
            </a:r>
            <a:r>
              <a:rPr/>
              <a:t>frame:</a:t>
            </a:r>
            <a:r>
              <a:rPr/>
              <a:t> </a:t>
            </a:r>
            <a:r>
              <a:rPr/>
              <a:t>dplyr</a:t>
            </a:r>
          </a:p>
        </p:txBody>
      </p:sp>
      <p:sp>
        <p:nvSpPr>
          <p:cNvPr id="3" name="Content Placeholder 2"/>
          <p:cNvSpPr>
            <a:spLocks noGrp="1"/>
          </p:cNvSpPr>
          <p:nvPr>
            <p:ph idx="1"/>
          </p:nvPr>
        </p:nvSpPr>
        <p:spPr/>
        <p:txBody>
          <a:bodyPr/>
          <a:lstStyle/>
          <a:p>
            <a:pPr lvl="0" marL="0" indent="0">
              <a:buNone/>
            </a:pPr>
            <a:r>
              <a:rPr/>
              <a:t>In addition to </a:t>
            </a:r>
            <a:r>
              <a:rPr>
                <a:latin typeface="Courier"/>
              </a:rPr>
              <a:t>select</a:t>
            </a:r>
            <a:r>
              <a:rPr/>
              <a:t> we can also use the </a:t>
            </a:r>
            <a:r>
              <a:rPr>
                <a:latin typeface="Courier"/>
              </a:rPr>
              <a:t>relocate()</a:t>
            </a:r>
            <a:r>
              <a:rPr/>
              <a:t> function of dplyr to rearrange the columns for more complicated moves with the </a:t>
            </a:r>
            <a:r>
              <a:rPr>
                <a:latin typeface="Courier"/>
              </a:rPr>
              <a:t>.before</a:t>
            </a:r>
            <a:r>
              <a:rPr/>
              <a:t> and </a:t>
            </a:r>
            <a:r>
              <a:rPr>
                <a:latin typeface="Courier"/>
              </a:rPr>
              <a:t>.after</a:t>
            </a:r>
            <a:r>
              <a:rPr/>
              <a:t> arguments.</a:t>
            </a:r>
          </a:p>
          <a:p>
            <a:pPr lvl="0" marL="0" indent="0">
              <a:buNone/>
            </a:pPr>
            <a:r>
              <a:rPr/>
              <a:t>For example, let say we just wanted </a:t>
            </a:r>
            <a:r>
              <a:rPr>
                <a:latin typeface="Courier"/>
              </a:rPr>
              <a:t>year</a:t>
            </a:r>
            <a:r>
              <a:rPr/>
              <a:t> to be before `rate``.</a:t>
            </a:r>
          </a:p>
          <a:p>
            <a:pPr lvl="0" indent="0">
              <a:buNone/>
            </a:pPr>
            <a:r>
              <a:rPr>
                <a:solidFill>
                  <a:srgbClr val="06287E"/>
                </a:solidFill>
                <a:latin typeface="Courier"/>
              </a:rPr>
              <a:t>head</a:t>
            </a:r>
            <a:r>
              <a:rPr>
                <a:latin typeface="Courier"/>
              </a:rPr>
              <a:t>(er_30, </a:t>
            </a:r>
            <a:r>
              <a:rPr>
                <a:solidFill>
                  <a:srgbClr val="40A070"/>
                </a:solidFill>
                <a:latin typeface="Courier"/>
              </a:rPr>
              <a:t>1</a:t>
            </a:r>
            <a:r>
              <a:rPr>
                <a:latin typeface="Courier"/>
              </a:rPr>
              <a:t>)</a:t>
            </a:r>
          </a:p>
          <a:p>
            <a:pPr lvl="0" indent="0">
              <a:buNone/>
            </a:pPr>
            <a:r>
              <a:rPr>
                <a:latin typeface="Courier"/>
              </a:rPr>
              <a:t># A tibble: 1 × 7
  county    rate lower95cl upper95cl visits  year newcol
  &lt;chr&gt;    &lt;dbl&gt;     &lt;dbl&gt;     &lt;dbl&gt;  &lt;dbl&gt; &lt;dbl&gt;  &lt;dbl&gt;
1 Garfield    NA        NA        NA     NA  2018     NA</a:t>
            </a:r>
          </a:p>
          <a:p>
            <a:pPr lvl="0" indent="0">
              <a:buNone/>
            </a:pPr>
            <a:r>
              <a:rPr>
                <a:latin typeface="Courier"/>
              </a:rPr>
              <a:t>er_year_fix </a:t>
            </a:r>
            <a:r>
              <a:rPr>
                <a:solidFill>
                  <a:srgbClr val="007020"/>
                </a:solidFill>
                <a:latin typeface="Courier"/>
              </a:rPr>
              <a:t>&lt;-</a:t>
            </a:r>
            <a:r>
              <a:rPr>
                <a:latin typeface="Courier"/>
              </a:rPr>
              <a:t> </a:t>
            </a:r>
            <a:r>
              <a:rPr>
                <a:solidFill>
                  <a:srgbClr val="06287E"/>
                </a:solidFill>
                <a:latin typeface="Courier"/>
              </a:rPr>
              <a:t>relocate</a:t>
            </a:r>
            <a:r>
              <a:rPr>
                <a:latin typeface="Courier"/>
              </a:rPr>
              <a:t>(er_30, year, </a:t>
            </a:r>
            <a:r>
              <a:rPr>
                <a:solidFill>
                  <a:srgbClr val="7D9029"/>
                </a:solidFill>
                <a:latin typeface="Courier"/>
              </a:rPr>
              <a:t>.before =</a:t>
            </a:r>
            <a:r>
              <a:rPr>
                <a:latin typeface="Courier"/>
              </a:rPr>
              <a:t> rate)</a:t>
            </a:r>
            <a:br/>
            <a:br/>
            <a:r>
              <a:rPr>
                <a:solidFill>
                  <a:srgbClr val="06287E"/>
                </a:solidFill>
                <a:latin typeface="Courier"/>
              </a:rPr>
              <a:t>head</a:t>
            </a:r>
            <a:r>
              <a:rPr>
                <a:latin typeface="Courier"/>
              </a:rPr>
              <a:t>(er_year_fix, </a:t>
            </a:r>
            <a:r>
              <a:rPr>
                <a:solidFill>
                  <a:srgbClr val="40A070"/>
                </a:solidFill>
                <a:latin typeface="Courier"/>
              </a:rPr>
              <a:t>1</a:t>
            </a:r>
            <a:r>
              <a:rPr>
                <a:latin typeface="Courier"/>
              </a:rPr>
              <a:t>)</a:t>
            </a:r>
          </a:p>
          <a:p>
            <a:pPr lvl="0" indent="0">
              <a:buNone/>
            </a:pPr>
            <a:r>
              <a:rPr>
                <a:latin typeface="Courier"/>
              </a:rPr>
              <a:t># A tibble: 1 × 7
  county    year  rate lower95cl upper95cl visits newcol
  &lt;chr&gt;    &lt;dbl&gt; &lt;dbl&gt;     &lt;dbl&gt;     &lt;dbl&gt;  &lt;dbl&gt;  &lt;dbl&gt;
1 Garfield  2018    NA        NA        NA     NA     NA</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4</Words>
  <Application>Microsoft Macintosh PowerPoint</Application>
  <PresentationFormat>On-screen Show (16:9)</PresentationFormat>
  <Paragraphs>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Lato</vt:lpstr>
      <vt:lpstr>Montserrat</vt:lpstr>
      <vt:lpstr>Wingdings</vt:lpstr>
      <vt:lpstr>Office Theme</vt:lpstr>
      <vt:lpstr>Basic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Subsetting Data in R</dc:title>
  <dc:creator/>
  <cp:keywords/>
  <dcterms:created xsi:type="dcterms:W3CDTF">2026-05-12T20:11:38Z</dcterms:created>
  <dcterms:modified xsi:type="dcterms:W3CDTF">2026-05-12T20:11:38Z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ies>
</file>