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gif" ContentType="image/gif"/>
  <Default Extension="svg" ContentType="image/svg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2100"/>
    <p:restoredTop autoAdjust="0" sz="94752"/>
  </p:normalViewPr>
  <p:slideViewPr>
    <p:cSldViewPr snapToGrid="0" snapToObjects="1">
      <p:cViewPr varScale="1">
        <p:scale>
          <a:sx d="100" n="198"/>
          <a:sy d="100" n="198"/>
        </p:scale>
        <p:origin x="1208" y="184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0" Type="http://schemas.openxmlformats.org/officeDocument/2006/relationships/slide" Target="slides/slide59.xml" /><Relationship Id="rId61" Type="http://schemas.openxmlformats.org/officeDocument/2006/relationships/slide" Target="slides/slide60.xml" /><Relationship Id="rId62" Type="http://schemas.openxmlformats.org/officeDocument/2006/relationships/slide" Target="slides/slide61.xml" /><Relationship Id="rId63" Type="http://schemas.openxmlformats.org/officeDocument/2006/relationships/slide" Target="slides/slide62.xml" /><Relationship Id="rId64" Type="http://schemas.openxmlformats.org/officeDocument/2006/relationships/slide" Target="slides/slide63.xml" /><Relationship Id="rId65" Type="http://schemas.openxmlformats.org/officeDocument/2006/relationships/slide" Target="slides/slide64.xml" /><Relationship Id="rId66" Type="http://schemas.openxmlformats.org/officeDocument/2006/relationships/slide" Target="slides/slide65.xml" /><Relationship Id="rId67" Type="http://schemas.openxmlformats.org/officeDocument/2006/relationships/slide" Target="slides/slide66.xml" /><Relationship Id="rId68" Type="http://schemas.openxmlformats.org/officeDocument/2006/relationships/slide" Target="slides/slide67.xml" /><Relationship Id="rId69" Type="http://schemas.openxmlformats.org/officeDocument/2006/relationships/slide" Target="slides/slide68.xml" /><Relationship Id="rId70" Type="http://schemas.openxmlformats.org/officeDocument/2006/relationships/slide" Target="slides/slide69.xml" /><Relationship Id="rId71" Type="http://schemas.openxmlformats.org/officeDocument/2006/relationships/slide" Target="slides/slide70.xml" /><Relationship Id="rId72" Type="http://schemas.openxmlformats.org/officeDocument/2006/relationships/slide" Target="slides/slide71.xml" /><Relationship Id="rId73" Type="http://schemas.openxmlformats.org/officeDocument/2006/relationships/slide" Target="slides/slide72.xml" /><Relationship Id="rId74" Type="http://schemas.openxmlformats.org/officeDocument/2006/relationships/slide" Target="slides/slide73.xml" /><Relationship Id="rId75" Type="http://schemas.openxmlformats.org/officeDocument/2006/relationships/slide" Target="slides/slide74.xml" /><Relationship Id="rId76" Type="http://schemas.openxmlformats.org/officeDocument/2006/relationships/slide" Target="slides/slide75.xml" /><Relationship Id="rId77" Type="http://schemas.openxmlformats.org/officeDocument/2006/relationships/slide" Target="slides/slide76.xml" /><Relationship Id="rId78" Type="http://schemas.openxmlformats.org/officeDocument/2006/relationships/slide" Target="slides/slide77.xml" /><Relationship Id="rId79" Type="http://schemas.openxmlformats.org/officeDocument/2006/relationships/slide" Target="slides/slide78.xml" /><Relationship Id="rId80" Type="http://schemas.openxmlformats.org/officeDocument/2006/relationships/slide" Target="slides/slide79.xml" /><Relationship Id="rId81" Type="http://schemas.openxmlformats.org/officeDocument/2006/relationships/slide" Target="slides/slide80.xml" /><Relationship Id="rId82" Type="http://schemas.openxmlformats.org/officeDocument/2006/relationships/slide" Target="slides/slide81.xml" /><Relationship Id="rId83" Type="http://schemas.openxmlformats.org/officeDocument/2006/relationships/slide" Target="slides/slide82.xml" /><Relationship Id="rId84" Type="http://schemas.openxmlformats.org/officeDocument/2006/relationships/slide" Target="slides/slide83.xml" /><Relationship Id="rId85" Type="http://schemas.openxmlformats.org/officeDocument/2006/relationships/slide" Target="slides/slide84.xml" /><Relationship Id="rId8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89" Type="http://schemas.openxmlformats.org/officeDocument/2006/relationships/tableStyles" Target="tableStyles.xml" /><Relationship Id="rId88" Type="http://schemas.openxmlformats.org/officeDocument/2006/relationships/theme" Target="theme/theme1.xml" /><Relationship Id="rId8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1730"/>
            <a:ext cx="6400800" cy="347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918C2E-CA3D-3E7E-792D-7E5EF1245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96" y="289937"/>
            <a:ext cx="4638608" cy="25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 baseline="0">
          <a:solidFill>
            <a:schemeClr val="tx1"/>
          </a:solidFill>
          <a:latin typeface="Montserrat" panose="00000500000000000000" pitchFamily="2" charset="77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13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mathsisfun.com/data/correlation.html" TargetMode="External" /><Relationship Id="rId3" Type="http://schemas.openxmlformats.org/officeDocument/2006/relationships/hyperlink" Target="https://www.opencasestudies.org/ocs-bp-co2-emissions/#Data_Analysis" TargetMode="Externa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doi.org/10.1007/s10393-020-01472-1" TargetMode="Externa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opencasestudies.org/ocs-bp-rural-and-urban-obesity/#Data_Analysis" TargetMode="External" /><Relationship Id="rId3" Type="http://schemas.openxmlformats.org/officeDocument/2006/relationships/hyperlink" Target="https://www.opencasestudies.org/ocs-bp-diet/#Data_Analysis" TargetMode="Externa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nature.com/articles/nbt1209-1135" TargetMode="Externa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" TargetMode="External" /><Relationship Id="rId3" Type="http://schemas.openxmlformats.org/officeDocument/2006/relationships/hyperlink" Target="https://daseh.org/modules/Statistics/lab/Statistics_Lab.Rmd" TargetMode="Externa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opencasestudies.org/ocs-bp-diet/#(t)-test_and_linear_regression" TargetMode="Externa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opencasestudies.org/ocs-bp-diet/#Data_Analysis" TargetMode="Externa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data" TargetMode="Externa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gif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5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en.wikipedia.org/wiki/Interaction_(statistics)#/media/File:Interaction_plot_cookie_baking.svg" TargetMode="External" /></Relationships>
</file>

<file path=ppt/slides/_rels/slide5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opencasestudies.org/" TargetMode="External" /><Relationship Id="rId3" Type="http://schemas.openxmlformats.org/officeDocument/2006/relationships/hyperlink" Target="https://daseh.org/resources.html" TargetMode="External" /></Relationships>
</file>

<file path=ppt/slides/_rels/slide6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6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opencasestudies.org/ocs-bp-vaping-case-study/#Data_Analysis" TargetMode="External" /></Relationships>
</file>

<file path=ppt/slides/_rels/slide6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opencasestudies.org/ocs-bp-vaping-case-study/#Logistic_regression_%E2%80%9Cby_hand%E2%80%9D_and_by_model" TargetMode="External" /></Relationships>
</file>

<file path=ppt/slides/_rels/slide6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ncbi.nlm.nih.gov/pmc/articles/PMC2938757/" TargetMode="External" /></Relationships>
</file>

<file path=ppt/slides/_rels/slide6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resources.html" TargetMode="External" /><Relationship Id="rId3" Type="http://schemas.openxmlformats.org/officeDocument/2006/relationships/hyperlink" Target="https://jhudatascience.org/tidyversecourse/model.html#linear-modeling" TargetMode="External" /><Relationship Id="rId4" Type="http://schemas.openxmlformats.org/officeDocument/2006/relationships/hyperlink" Target="https://www.scribbr.com/statistics/statistical-tests/" TargetMode="External" /><Relationship Id="rId5" Type="http://schemas.openxmlformats.org/officeDocument/2006/relationships/hyperlink" Target="www.opencasestudies.org" TargetMode="External" /></Relationships>
</file>

<file path=ppt/slides/_rels/slide7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" TargetMode="External" /><Relationship Id="rId3" Type="http://schemas.openxmlformats.org/officeDocument/2006/relationships/hyperlink" Target="https://daseh.org/modules/Statistics/lab/Statistics_Lab.Rmd" TargetMode="External" /><Relationship Id="rId4" Type="http://schemas.openxmlformats.org/officeDocument/2006/relationships/hyperlink" Target="https://daseh.org/modules/cheatsheets/Day-8.pdf" TargetMode="External" /></Relationships>
</file>

<file path=ppt/slides/_rels/slide7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g" /></Relationships>
</file>

<file path=ppt/slides/_rels/slide7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-statistics.co/Model-Selection-in-R.html" TargetMode="External" /></Relationships>
</file>

<file path=ppt/slides/_rels/slide7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/>
          <a:p>
            <a:pPr lvl="0" marL="0" indent="0">
              <a:buNone/>
            </a:pPr>
            <a:r>
              <a:rPr/>
              <a:t>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1730"/>
            <a:ext cx="6400800" cy="347370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 </a:t>
            </a:r>
            <a:r>
              <a:rPr>
                <a:hlinkClick r:id="rId2"/>
              </a:rPr>
              <a:t>source</a:t>
            </a:r>
          </a:p>
          <a:p>
            <a:pPr lvl="0" marL="0" indent="0">
              <a:buNone/>
            </a:pPr>
            <a:r>
              <a:rPr/>
              <a:t>See this </a:t>
            </a:r>
            <a:r>
              <a:rPr>
                <a:hlinkClick r:id="rId3"/>
              </a:rPr>
              <a:t>case study</a:t>
            </a:r>
            <a:r>
              <a:rPr/>
              <a:t> for more information.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Function </a:t>
            </a:r>
            <a:r>
              <a:rPr>
                <a:latin typeface="Courier"/>
              </a:rPr>
              <a:t>cor()</a:t>
            </a:r>
            <a:r>
              <a:rPr/>
              <a:t> computes correlation in R.</a:t>
            </a:r>
          </a:p>
          <a:p>
            <a:pPr lvl="0" indent="0">
              <a:buNone/>
            </a:pPr>
            <a:r>
              <a:rPr>
                <a:latin typeface="Courier"/>
              </a:rPr>
              <a:t>cor(x, y = NULL, use = c("everything", "complete.obs"),
    method = c("pearson", "kendall", "spearman"))</a:t>
            </a:r>
          </a:p>
          <a:p>
            <a:pPr lvl="0" marL="0" indent="0">
              <a:buNone/>
            </a:pPr>
          </a:p>
          <a:p>
            <a:pPr lvl="1"/>
            <a:r>
              <a:rPr/>
              <a:t>provide two numeric vectors of the same length (arguments </a:t>
            </a:r>
            <a:r>
              <a:rPr>
                <a:latin typeface="Courier"/>
              </a:rPr>
              <a:t>x</a:t>
            </a:r>
            <a:r>
              <a:rPr/>
              <a:t>, </a:t>
            </a:r>
            <a:r>
              <a:rPr>
                <a:latin typeface="Courier"/>
              </a:rPr>
              <a:t>y</a:t>
            </a:r>
            <a:r>
              <a:rPr/>
              <a:t>), or</a:t>
            </a:r>
            <a:br/>
          </a:p>
          <a:p>
            <a:pPr lvl="1"/>
            <a:r>
              <a:rPr/>
              <a:t>provide a data.frame / tibble with numeric columns only</a:t>
            </a:r>
            <a:br/>
          </a:p>
          <a:p>
            <a:pPr lvl="1"/>
            <a:r>
              <a:rPr/>
              <a:t>by default, Pearson correlation coefficient is computed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  <a:r>
              <a:rPr/>
              <a:t> </a:t>
            </a:r>
            <a:r>
              <a:rPr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Function </a:t>
            </a:r>
            <a:r>
              <a:rPr>
                <a:latin typeface="Courier"/>
              </a:rPr>
              <a:t>cor.test()</a:t>
            </a:r>
            <a:r>
              <a:rPr/>
              <a:t> also computes correlation and tests for association.</a:t>
            </a:r>
          </a:p>
          <a:p>
            <a:pPr lvl="0" indent="0">
              <a:buNone/>
            </a:pPr>
            <a:r>
              <a:rPr>
                <a:latin typeface="Courier"/>
              </a:rPr>
              <a:t>cor.test(x, y = NULL, alternative(c("two.sided", "less", "greater")),
    method = c("pearson", "kendall", "spearman"))</a:t>
            </a:r>
          </a:p>
          <a:p>
            <a:pPr lvl="1"/>
            <a:r>
              <a:rPr/>
              <a:t>provide two numeric vectors of the same length (arguments </a:t>
            </a:r>
            <a:r>
              <a:rPr>
                <a:latin typeface="Courier"/>
              </a:rPr>
              <a:t>x</a:t>
            </a:r>
            <a:r>
              <a:rPr/>
              <a:t>, </a:t>
            </a:r>
            <a:r>
              <a:rPr>
                <a:latin typeface="Courier"/>
              </a:rPr>
              <a:t>y</a:t>
            </a:r>
            <a:r>
              <a:rPr/>
              <a:t>), or</a:t>
            </a:r>
          </a:p>
          <a:p>
            <a:pPr lvl="1"/>
            <a:r>
              <a:rPr/>
              <a:t>provide a data.frame / tibble with numeric columns only</a:t>
            </a:r>
          </a:p>
          <a:p>
            <a:pPr lvl="1"/>
            <a:r>
              <a:rPr/>
              <a:t>by default, Pearson correlation coefficient is computed</a:t>
            </a:r>
          </a:p>
          <a:p>
            <a:pPr lvl="1"/>
            <a:r>
              <a:rPr/>
              <a:t>alternative values:</a:t>
            </a:r>
          </a:p>
          <a:p>
            <a:pPr lvl="2"/>
            <a:r>
              <a:rPr/>
              <a:t>two.sided means true correlation coefficient is not equal to zero (default)</a:t>
            </a:r>
          </a:p>
          <a:p>
            <a:pPr lvl="2"/>
            <a:r>
              <a:rPr/>
              <a:t>greater means true correlation coefficient is &gt; 0 (positive relationship)</a:t>
            </a:r>
          </a:p>
          <a:p>
            <a:pPr lvl="2"/>
            <a:r>
              <a:rPr/>
              <a:t>less means true correlation coefficient is &lt; 0 (negative relationship)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 class of data do you need to calculate a correlation?</a:t>
            </a:r>
          </a:p>
          <a:p>
            <a:pPr lvl="0" marL="0" indent="0">
              <a:buNone/>
            </a:pPr>
            <a:r>
              <a:rPr/>
              <a:t>A. Character data</a:t>
            </a:r>
          </a:p>
          <a:p>
            <a:pPr lvl="0" marL="0" indent="0">
              <a:buNone/>
            </a:pPr>
            <a:r>
              <a:rPr/>
              <a:t>B. Factor data</a:t>
            </a:r>
          </a:p>
          <a:p>
            <a:pPr lvl="0" marL="0" indent="0">
              <a:buNone/>
            </a:pPr>
            <a:r>
              <a:rPr/>
              <a:t>C. Numeric data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look at the dataset of yearly CO2 emissions by country.</a:t>
            </a:r>
          </a:p>
          <a:p>
            <a:pPr lvl="0" indent="0">
              <a:buNone/>
            </a:pPr>
            <a:r>
              <a:rPr>
                <a:latin typeface="Courier"/>
              </a:rPr>
              <a:t>yearly_co2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read_csv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file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"https://daseh.org/data/Yearly_CO2_Emissions_1000_tonnes.csv"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two</a:t>
            </a:r>
            <a:r>
              <a:rPr/>
              <a:t> </a:t>
            </a:r>
            <a:r>
              <a:rPr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First, we create two vectors.</a:t>
            </a:r>
          </a:p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x and y must be numeric vectors</a:t>
            </a:r>
            <a:br/>
            <a:r>
              <a:rPr>
                <a:latin typeface="Courier"/>
              </a:rPr>
              <a:t>y1980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yearly_co2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pull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solidFill>
                  <a:srgbClr val="7D9029"/>
                </a:solidFill>
                <a:latin typeface="Courier"/>
              </a:rPr>
              <a:t>1980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y1985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yearly_co2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pull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solidFill>
                  <a:srgbClr val="7D9029"/>
                </a:solidFill>
                <a:latin typeface="Courier"/>
              </a:rPr>
              <a:t>1985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latin typeface="Courier"/>
              </a:rPr>
              <a:t>)</a:t>
            </a:r>
          </a:p>
          <a:p>
            <a:pPr lvl="0" marL="0" indent="0">
              <a:buNone/>
            </a:pPr>
          </a:p>
          <a:p>
            <a:pPr lvl="0" marL="0" indent="0">
              <a:buNone/>
            </a:pPr>
            <a:r>
              <a:rPr/>
              <a:t>Like other functions, if there are </a:t>
            </a:r>
            <a:r>
              <a:rPr>
                <a:latin typeface="Courier"/>
              </a:rPr>
              <a:t>NA</a:t>
            </a:r>
            <a:r>
              <a:rPr/>
              <a:t>s, you get </a:t>
            </a:r>
            <a:r>
              <a:rPr>
                <a:latin typeface="Courier"/>
              </a:rPr>
              <a:t>NA</a:t>
            </a:r>
            <a:r>
              <a:rPr/>
              <a:t> as the result. But if you specify </a:t>
            </a:r>
            <a:r>
              <a:rPr>
                <a:latin typeface="Courier"/>
              </a:rPr>
              <a:t>use = "complete.obs"</a:t>
            </a:r>
            <a:r>
              <a:rPr/>
              <a:t>, then it will give you correlation using the non-missing data.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cor</a:t>
            </a:r>
            <a:r>
              <a:rPr>
                <a:latin typeface="Courier"/>
              </a:rPr>
              <a:t>(y1980, y1985, </a:t>
            </a:r>
            <a:r>
              <a:rPr>
                <a:solidFill>
                  <a:srgbClr val="7D9029"/>
                </a:solidFill>
                <a:latin typeface="Courier"/>
              </a:rPr>
              <a:t>use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"complete.obs"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0.9936257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  <a:r>
              <a:rPr/>
              <a:t> </a:t>
            </a:r>
            <a:r>
              <a:rPr/>
              <a:t>coefficient</a:t>
            </a:r>
            <a:r>
              <a:rPr/>
              <a:t> </a:t>
            </a:r>
            <a:r>
              <a:rPr/>
              <a:t>calculation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cor.test</a:t>
            </a:r>
            <a:r>
              <a:rPr>
                <a:latin typeface="Courier"/>
              </a:rPr>
              <a:t>(y1980, y1985)</a:t>
            </a:r>
          </a:p>
          <a:p>
            <a:pPr lvl="0" indent="0">
              <a:buNone/>
            </a:pPr>
            <a:r>
              <a:rPr>
                <a:latin typeface="Courier"/>
              </a:rPr>
              <a:t>
    Pearson's product-moment correlation
data:  y1980 and y1985
t = 114.59, df = 169, p-value &lt; 0.00000000000000022
alternative hypothesis: true correlation is not equal to 0
95 percent confidence interval:
 0.9913844 0.9952853
sample estimates:
      cor 
0.9936257 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Broom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broom</a:t>
            </a:r>
            <a:r>
              <a:rPr/>
              <a:t> package helps make stats results look tidy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(broom)</a:t>
            </a:r>
            <a:br/>
            <a:r>
              <a:rPr>
                <a:latin typeface="Courier"/>
              </a:rPr>
              <a:t>cor_result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tidy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cor.test</a:t>
            </a:r>
            <a:r>
              <a:rPr>
                <a:latin typeface="Courier"/>
              </a:rPr>
              <a:t>(y1980, y1985))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glimpse</a:t>
            </a:r>
            <a:r>
              <a:rPr>
                <a:latin typeface="Courier"/>
              </a:rPr>
              <a:t>(cor_result)</a:t>
            </a:r>
          </a:p>
          <a:p>
            <a:pPr lvl="0" indent="0">
              <a:buNone/>
            </a:pPr>
            <a:r>
              <a:rPr>
                <a:latin typeface="Courier"/>
              </a:rPr>
              <a:t>Rows: 1
Columns: 8
$ estimate    &lt;dbl&gt; 0.9936257
$ statistic   &lt;dbl&gt; 114.5851
$ p.value     &lt;dbl&gt; 0.00000000000000000000000000000000000000000000000000000000…
$ parameter   &lt;int&gt; 169
$ conf.low    &lt;dbl&gt; 0.9913844
$ conf.high   &lt;dbl&gt; 0.9952853
$ method      &lt;chr&gt; "Pearson's product-moment correlation"
$ alternative &lt;chr&gt; "two.sided"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two</a:t>
            </a:r>
            <a:r>
              <a:rPr/>
              <a:t> </a:t>
            </a:r>
            <a:r>
              <a:rPr/>
              <a:t>vectors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 plot form… </a:t>
            </a:r>
            <a:r>
              <a:rPr>
                <a:latin typeface="Courier"/>
              </a:rPr>
              <a:t>geom_smooth()</a:t>
            </a:r>
            <a:r>
              <a:rPr/>
              <a:t> and </a:t>
            </a:r>
            <a:r>
              <a:rPr>
                <a:latin typeface="Courier"/>
              </a:rPr>
              <a:t>annotate()</a:t>
            </a:r>
            <a:r>
              <a:rPr/>
              <a:t> can look very nice!</a:t>
            </a:r>
          </a:p>
          <a:p>
            <a:pPr lvl="0" indent="0">
              <a:buNone/>
            </a:pPr>
            <a:r>
              <a:rPr>
                <a:latin typeface="Courier"/>
              </a:rPr>
              <a:t>corr_value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pull</a:t>
            </a:r>
            <a:r>
              <a:rPr>
                <a:latin typeface="Courier"/>
              </a:rPr>
              <a:t>(cor_result, estimate)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round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digits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cor_label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paste0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"R = "</a:t>
            </a:r>
            <a:r>
              <a:rPr>
                <a:latin typeface="Courier"/>
              </a:rPr>
              <a:t>, corr_value)</a:t>
            </a:r>
            <a:br/>
            <a:r>
              <a:rPr>
                <a:latin typeface="Courier"/>
              </a:rPr>
              <a:t>yearly_co2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solidFill>
                  <a:srgbClr val="7D9029"/>
                </a:solidFill>
                <a:latin typeface="Courier"/>
              </a:rPr>
              <a:t>1980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solidFill>
                  <a:srgbClr val="7D9029"/>
                </a:solidFill>
                <a:latin typeface="Courier"/>
              </a:rPr>
              <a:t>1985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latin typeface="Courier"/>
              </a:rPr>
              <a:t>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geom_smooth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annotate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"text"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2000000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4000000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label =</a:t>
            </a:r>
            <a:r>
              <a:rPr>
                <a:latin typeface="Courier"/>
              </a:rPr>
              <a:t> cor_label)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Statistics/Statistics_files/figure-pptx/unnamed-chunk-7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ggplot()</a:t>
            </a:r>
            <a:r>
              <a:rPr/>
              <a:t> specifies what data to use and what variables will be mapped to where</a:t>
            </a:r>
          </a:p>
          <a:p>
            <a:pPr lvl="1"/>
            <a:r>
              <a:rPr/>
              <a:t>inside </a:t>
            </a:r>
            <a:r>
              <a:rPr>
                <a:latin typeface="Courier"/>
              </a:rPr>
              <a:t>ggplot()</a:t>
            </a:r>
            <a:r>
              <a:rPr/>
              <a:t>, </a:t>
            </a:r>
            <a:r>
              <a:rPr>
                <a:latin typeface="Courier"/>
              </a:rPr>
              <a:t>aes(x = , y = , color = )</a:t>
            </a:r>
            <a:r>
              <a:rPr/>
              <a:t> specify what variables correspond to what aspects of the plot in general</a:t>
            </a:r>
          </a:p>
          <a:p>
            <a:pPr lvl="1"/>
            <a:r>
              <a:rPr/>
              <a:t>layers of plots can be combined using the </a:t>
            </a:r>
            <a:r>
              <a:rPr>
                <a:latin typeface="Courier"/>
              </a:rPr>
              <a:t>+</a:t>
            </a:r>
            <a:r>
              <a:rPr/>
              <a:t> at the </a:t>
            </a:r>
            <a:r>
              <a:rPr b="1"/>
              <a:t>end</a:t>
            </a:r>
            <a:r>
              <a:rPr/>
              <a:t> of lines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geom_line()</a:t>
            </a:r>
            <a:r>
              <a:rPr/>
              <a:t> and </a:t>
            </a:r>
            <a:r>
              <a:rPr>
                <a:latin typeface="Courier"/>
              </a:rPr>
              <a:t>geom_point()</a:t>
            </a:r>
            <a:r>
              <a:rPr/>
              <a:t> to add lines and points</a:t>
            </a:r>
          </a:p>
          <a:p>
            <a:pPr lvl="1"/>
            <a:r>
              <a:rPr/>
              <a:t>sometimes you need to add a </a:t>
            </a:r>
            <a:r>
              <a:rPr>
                <a:latin typeface="Courier"/>
              </a:rPr>
              <a:t>group</a:t>
            </a:r>
            <a:r>
              <a:rPr/>
              <a:t> element to </a:t>
            </a:r>
            <a:r>
              <a:rPr>
                <a:latin typeface="Courier"/>
              </a:rPr>
              <a:t>aes()</a:t>
            </a:r>
            <a:r>
              <a:rPr/>
              <a:t> if your plot looks strange</a:t>
            </a:r>
          </a:p>
          <a:p>
            <a:pPr lvl="1"/>
            <a:r>
              <a:rPr/>
              <a:t>make sure you are plotting what you think you are by checking the numbers!</a:t>
            </a:r>
          </a:p>
          <a:p>
            <a:pPr lvl="1"/>
            <a:r>
              <a:rPr>
                <a:latin typeface="Courier"/>
              </a:rPr>
              <a:t>facet_grid(~variable)</a:t>
            </a:r>
            <a:r>
              <a:rPr/>
              <a:t> and </a:t>
            </a:r>
            <a:r>
              <a:rPr>
                <a:latin typeface="Courier"/>
              </a:rPr>
              <a:t>facet_wrap(~variable)</a:t>
            </a:r>
            <a:r>
              <a:rPr/>
              <a:t> can be helpful to quickly split up your plot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frame</a:t>
            </a:r>
            <a:r>
              <a:rPr/>
              <a:t> </a:t>
            </a:r>
            <a:r>
              <a:rPr/>
              <a:t>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can compute correlation for all pairs of columns of a data frame / matrix. This is often called, </a:t>
            </a:r>
            <a:r>
              <a:rPr i="1"/>
              <a:t>“computing a correlation matrix”</a:t>
            </a:r>
            <a:r>
              <a:rPr/>
              <a:t>.</a:t>
            </a:r>
          </a:p>
          <a:p>
            <a:pPr lvl="0" marL="0" indent="0">
              <a:buNone/>
            </a:pPr>
            <a:r>
              <a:rPr/>
              <a:t>Columns must be all numeric!</a:t>
            </a:r>
          </a:p>
          <a:p>
            <a:pPr lvl="0" indent="0">
              <a:buNone/>
            </a:pPr>
            <a:r>
              <a:rPr>
                <a:latin typeface="Courier"/>
              </a:rPr>
              <a:t>co2_subset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yearly_co2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select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solidFill>
                  <a:srgbClr val="7D9029"/>
                </a:solidFill>
                <a:latin typeface="Courier"/>
              </a:rPr>
              <a:t>1950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solidFill>
                  <a:srgbClr val="7D9029"/>
                </a:solidFill>
                <a:latin typeface="Courier"/>
              </a:rPr>
              <a:t>1980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solidFill>
                  <a:srgbClr val="7D9029"/>
                </a:solidFill>
                <a:latin typeface="Courier"/>
              </a:rPr>
              <a:t>1985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solidFill>
                  <a:srgbClr val="7D9029"/>
                </a:solidFill>
                <a:latin typeface="Courier"/>
              </a:rPr>
              <a:t>2010</a:t>
            </a:r>
            <a:r>
              <a:rPr>
                <a:solidFill>
                  <a:srgbClr val="4070A0"/>
                </a:solidFill>
                <a:latin typeface="Courier"/>
              </a:rPr>
              <a:t>`</a:t>
            </a:r>
            <a:r>
              <a:rPr>
                <a:latin typeface="Courier"/>
              </a:rPr>
              <a:t>))</a:t>
            </a:r>
            <a:br/>
            <a:br/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(co2_subset)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4
  `1950` `1980` `1985` `2010`
   &lt;dbl&gt;  &lt;dbl&gt;  &lt;dbl&gt;  &lt;dbl&gt;
1   84.3   1760   3510   8460
2  297     5170   7880   4600
3 3790    66500  72800 119000
4   NA       NA     NA    517
5  187     5350   4700  29100
6   NA      143    249    524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frame</a:t>
            </a:r>
            <a:r>
              <a:rPr/>
              <a:t> </a:t>
            </a:r>
            <a:r>
              <a:rPr/>
              <a:t>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can compute correlation for all pairs of columns of a data frame / matrix. This is often called, </a:t>
            </a:r>
            <a:r>
              <a:rPr i="1"/>
              <a:t>“computing a correlation matrix”</a:t>
            </a:r>
            <a:r>
              <a:rPr/>
              <a:t>.</a:t>
            </a:r>
          </a:p>
          <a:p>
            <a:pPr lvl="0" indent="0">
              <a:buNone/>
            </a:pPr>
            <a:r>
              <a:rPr>
                <a:latin typeface="Courier"/>
              </a:rPr>
              <a:t>cor_mat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cor</a:t>
            </a:r>
            <a:r>
              <a:rPr>
                <a:latin typeface="Courier"/>
              </a:rPr>
              <a:t>(co2_subset, </a:t>
            </a:r>
            <a:r>
              <a:rPr>
                <a:solidFill>
                  <a:srgbClr val="7D9029"/>
                </a:solidFill>
                <a:latin typeface="Courier"/>
              </a:rPr>
              <a:t>use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"complete.obs"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cor_mat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 1950      1980      1985      2010
1950 1.0000000 0.9228253 0.8818288 0.5415047
1980 0.9228253 1.0000000 0.9935477 0.7270839
1985 0.8818288 0.9935477 1.0000000 0.7827256
2010 0.5415047 0.7270839 0.7827256 1.0000000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frame</a:t>
            </a:r>
            <a:r>
              <a:rPr/>
              <a:t> </a:t>
            </a:r>
            <a:r>
              <a:rPr/>
              <a:t>columns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corrplot</a:t>
            </a:r>
            <a:r>
              <a:rPr/>
              <a:t> package can make correlation matrix plots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(corrplot)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corrplot</a:t>
            </a:r>
            <a:r>
              <a:rPr>
                <a:latin typeface="Courier"/>
              </a:rPr>
              <a:t>(cor_mat)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Statistics/Statistics_files/figure-pptx/unnamed-chunk-1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70200" y="1193800"/>
            <a:ext cx="339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  <a:r>
              <a:rPr/>
              <a:t> </a:t>
            </a:r>
            <a:r>
              <a:rPr/>
              <a:t>does</a:t>
            </a:r>
            <a:r>
              <a:rPr/>
              <a:t> </a:t>
            </a:r>
            <a:r>
              <a:rPr/>
              <a:t>not</a:t>
            </a:r>
            <a:r>
              <a:rPr/>
              <a:t> </a:t>
            </a:r>
            <a:r>
              <a:rPr/>
              <a:t>imply</a:t>
            </a:r>
            <a:r>
              <a:rPr/>
              <a:t> </a:t>
            </a:r>
            <a:r>
              <a:rPr/>
              <a:t>causation</a:t>
            </a:r>
          </a:p>
        </p:txBody>
      </p:sp>
      <p:pic>
        <p:nvPicPr>
          <p:cNvPr descr="../../images/lyme_and_fried_chicken_map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8229600" cy="2717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../images/lyme_and_fried_chicke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8229600" cy="257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hlinkClick r:id="rId2"/>
              </a:rPr>
              <a:t>source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T-test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commonly used t-tests are:</a:t>
            </a:r>
          </a:p>
          <a:p>
            <a:pPr lvl="1"/>
            <a:r>
              <a:rPr b="1"/>
              <a:t>one-sample t-test</a:t>
            </a:r>
            <a:r>
              <a:rPr/>
              <a:t> – used to test mean of a variable in one group</a:t>
            </a:r>
          </a:p>
          <a:p>
            <a:pPr lvl="1"/>
            <a:r>
              <a:rPr b="1"/>
              <a:t>two-sample t-test</a:t>
            </a:r>
            <a:r>
              <a:rPr/>
              <a:t> – used to test difference in means of a variable between two groups</a:t>
            </a:r>
          </a:p>
          <a:p>
            <a:pPr lvl="2"/>
            <a:r>
              <a:rPr/>
              <a:t>if the “two groups” are data of the </a:t>
            </a:r>
            <a:r>
              <a:rPr i="1"/>
              <a:t>same</a:t>
            </a:r>
            <a:r>
              <a:rPr/>
              <a:t> individuals collected at 2 time points, we say it is two-sample paired t-test)</a:t>
            </a:r>
          </a:p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t.test()</a:t>
            </a:r>
            <a:r>
              <a:rPr/>
              <a:t> function does both.</a:t>
            </a:r>
          </a:p>
          <a:p>
            <a:pPr lvl="0" indent="0">
              <a:buNone/>
            </a:pPr>
            <a:r>
              <a:rPr>
                <a:latin typeface="Courier"/>
              </a:rPr>
              <a:t>t.test(x, y = NULL,
       alternative = c("two.sided", "less", "greater"),
       mu = 0, paired = FALSE, var.equal = FALSE,
       conf.level = 0.95, ...)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Running</a:t>
            </a:r>
            <a:r>
              <a:rPr/>
              <a:t> </a:t>
            </a:r>
            <a:r>
              <a:rPr/>
              <a:t>one-sample</a:t>
            </a:r>
            <a:r>
              <a:rPr/>
              <a:t> </a:t>
            </a:r>
            <a:r>
              <a:rPr/>
              <a:t>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It tests the mean of a variable in one group. By default (i.e., without us explicitly specifying values of other arguments):</a:t>
            </a:r>
          </a:p>
          <a:p>
            <a:pPr lvl="1"/>
            <a:r>
              <a:rPr/>
              <a:t>tests whether a mean of a variable is equal to 0 (</a:t>
            </a:r>
            <a:r>
              <a:rPr>
                <a:latin typeface="Courier"/>
              </a:rPr>
              <a:t>mu = 0</a:t>
            </a:r>
            <a:r>
              <a:rPr/>
              <a:t>)</a:t>
            </a:r>
          </a:p>
          <a:p>
            <a:pPr lvl="1"/>
            <a:r>
              <a:rPr/>
              <a:t>uses “two sided” alternative (</a:t>
            </a:r>
            <a:r>
              <a:rPr>
                <a:latin typeface="Courier"/>
              </a:rPr>
              <a:t>alternative = "two.sided"</a:t>
            </a:r>
            <a:r>
              <a:rPr/>
              <a:t>)</a:t>
            </a:r>
          </a:p>
          <a:p>
            <a:pPr lvl="1"/>
            <a:r>
              <a:rPr/>
              <a:t>returns result assuming confidence level 0.95 (</a:t>
            </a:r>
            <a:r>
              <a:rPr>
                <a:latin typeface="Courier"/>
              </a:rPr>
              <a:t>conf.level = 0.95</a:t>
            </a:r>
            <a:r>
              <a:rPr/>
              <a:t>)</a:t>
            </a:r>
          </a:p>
          <a:p>
            <a:pPr lvl="1"/>
            <a:r>
              <a:rPr/>
              <a:t>omits </a:t>
            </a:r>
            <a:r>
              <a:rPr>
                <a:latin typeface="Courier"/>
              </a:rPr>
              <a:t>NA</a:t>
            </a:r>
            <a:r>
              <a:rPr/>
              <a:t> values in data</a:t>
            </a:r>
          </a:p>
          <a:p>
            <a:pPr lvl="0" marL="0" indent="0">
              <a:buNone/>
            </a:pPr>
            <a:r>
              <a:rPr/>
              <a:t>Let’s look at the CO2 emissions data again.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t.test</a:t>
            </a:r>
            <a:r>
              <a:rPr>
                <a:latin typeface="Courier"/>
              </a:rPr>
              <a:t>(y1980)</a:t>
            </a:r>
          </a:p>
          <a:p>
            <a:pPr lvl="0" indent="0">
              <a:buNone/>
            </a:pPr>
            <a:r>
              <a:rPr>
                <a:latin typeface="Courier"/>
              </a:rPr>
              <a:t>
    One Sample t-test
data:  y1980
t = 3.3324, df = 170, p-value = 0.001056
alternative hypothesis: true mean is not equal to 0
95 percent confidence interval:
  44745.81 174792.25
sample estimates:
mean of x 
   109769 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the factor class allows us to have a different order from alphanumeric for categorical data</a:t>
            </a:r>
          </a:p>
          <a:p>
            <a:pPr lvl="1"/>
            <a:r>
              <a:rPr/>
              <a:t>we can change data to be a factor variable using </a:t>
            </a:r>
            <a:r>
              <a:rPr>
                <a:latin typeface="Courier"/>
              </a:rPr>
              <a:t>mutate()</a:t>
            </a:r>
            <a:r>
              <a:rPr/>
              <a:t>, </a:t>
            </a:r>
            <a:r>
              <a:rPr>
                <a:latin typeface="Courier"/>
              </a:rPr>
              <a:t>as_factor()</a:t>
            </a:r>
            <a:r>
              <a:rPr/>
              <a:t> (in the </a:t>
            </a:r>
            <a:r>
              <a:rPr>
                <a:latin typeface="Courier"/>
              </a:rPr>
              <a:t>forcats</a:t>
            </a:r>
            <a:r>
              <a:rPr/>
              <a:t> package), or </a:t>
            </a:r>
            <a:r>
              <a:rPr>
                <a:latin typeface="Courier"/>
              </a:rPr>
              <a:t>factor()</a:t>
            </a:r>
            <a:r>
              <a:rPr/>
              <a:t> functions and specifying the levels with the </a:t>
            </a:r>
            <a:r>
              <a:rPr>
                <a:latin typeface="Courier"/>
              </a:rPr>
              <a:t>levels</a:t>
            </a:r>
            <a:r>
              <a:rPr/>
              <a:t> argument</a:t>
            </a:r>
          </a:p>
          <a:p>
            <a:pPr lvl="1"/>
            <a:r>
              <a:rPr>
                <a:latin typeface="Courier"/>
              </a:rPr>
              <a:t>fct_reorder({variable_to_reorder}, {variable_to_order_by})</a:t>
            </a:r>
            <a:r>
              <a:rPr/>
              <a:t> helps us reorder a variable by the values of another variable</a:t>
            </a:r>
          </a:p>
          <a:p>
            <a:pPr lvl="1"/>
            <a:r>
              <a:rPr/>
              <a:t>arranging, tabulating, and plotting the data will reflect the new order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Running</a:t>
            </a:r>
            <a:r>
              <a:rPr/>
              <a:t> </a:t>
            </a:r>
            <a:r>
              <a:rPr/>
              <a:t>two-sample</a:t>
            </a:r>
            <a:r>
              <a:rPr/>
              <a:t> </a:t>
            </a:r>
            <a:r>
              <a:rPr/>
              <a:t>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It tests the difference in means of a variable between two groups. By default:</a:t>
            </a:r>
          </a:p>
          <a:p>
            <a:pPr lvl="1"/>
            <a:r>
              <a:rPr/>
              <a:t>tests whether difference in means of a variable is equal to 0 (</a:t>
            </a:r>
            <a:r>
              <a:rPr>
                <a:latin typeface="Courier"/>
              </a:rPr>
              <a:t>mu = 0</a:t>
            </a:r>
            <a:r>
              <a:rPr/>
              <a:t>)</a:t>
            </a:r>
          </a:p>
          <a:p>
            <a:pPr lvl="1"/>
            <a:r>
              <a:rPr/>
              <a:t>uses “two sided” alternative (</a:t>
            </a:r>
            <a:r>
              <a:rPr>
                <a:latin typeface="Courier"/>
              </a:rPr>
              <a:t>alternative = "two.sided"</a:t>
            </a:r>
            <a:r>
              <a:rPr/>
              <a:t>)</a:t>
            </a:r>
          </a:p>
          <a:p>
            <a:pPr lvl="1"/>
            <a:r>
              <a:rPr/>
              <a:t>returns result assuming confidence level 0.95 (</a:t>
            </a:r>
            <a:r>
              <a:rPr>
                <a:latin typeface="Courier"/>
              </a:rPr>
              <a:t>conf.level = 0.95</a:t>
            </a:r>
            <a:r>
              <a:rPr/>
              <a:t>)</a:t>
            </a:r>
          </a:p>
          <a:p>
            <a:pPr lvl="1"/>
            <a:r>
              <a:rPr/>
              <a:t>assumes data are not paired (</a:t>
            </a:r>
            <a:r>
              <a:rPr>
                <a:latin typeface="Courier"/>
              </a:rPr>
              <a:t>paired = FALSE</a:t>
            </a:r>
            <a:r>
              <a:rPr/>
              <a:t>)</a:t>
            </a:r>
          </a:p>
          <a:p>
            <a:pPr lvl="1"/>
            <a:r>
              <a:rPr/>
              <a:t>assumes true variance in the two groups is not equal (</a:t>
            </a:r>
            <a:r>
              <a:rPr>
                <a:latin typeface="Courier"/>
              </a:rPr>
              <a:t>var.equal = FALSE</a:t>
            </a:r>
            <a:r>
              <a:rPr/>
              <a:t>)</a:t>
            </a:r>
          </a:p>
          <a:p>
            <a:pPr lvl="1"/>
            <a:r>
              <a:rPr/>
              <a:t>omits </a:t>
            </a:r>
            <a:r>
              <a:rPr>
                <a:latin typeface="Courier"/>
              </a:rPr>
              <a:t>NA</a:t>
            </a:r>
            <a:r>
              <a:rPr/>
              <a:t> values in data</a:t>
            </a:r>
          </a:p>
          <a:p>
            <a:pPr lvl="0" marL="0" indent="0">
              <a:buNone/>
            </a:pPr>
            <a:r>
              <a:rPr/>
              <a:t>Check out this this </a:t>
            </a:r>
            <a:r>
              <a:rPr>
                <a:hlinkClick r:id="rId2"/>
              </a:rPr>
              <a:t>case study</a:t>
            </a:r>
            <a:r>
              <a:rPr/>
              <a:t> and this </a:t>
            </a:r>
            <a:r>
              <a:rPr>
                <a:hlinkClick r:id="rId3"/>
              </a:rPr>
              <a:t>case study</a:t>
            </a:r>
            <a:r>
              <a:rPr/>
              <a:t> for more information.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Running</a:t>
            </a:r>
            <a:r>
              <a:rPr/>
              <a:t> </a:t>
            </a:r>
            <a:r>
              <a:rPr/>
              <a:t>two-sample</a:t>
            </a:r>
            <a:r>
              <a:rPr/>
              <a:t> </a:t>
            </a:r>
            <a:r>
              <a:rPr/>
              <a:t>t-test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t.test</a:t>
            </a:r>
            <a:r>
              <a:rPr>
                <a:latin typeface="Courier"/>
              </a:rPr>
              <a:t>(y1980, y1985)</a:t>
            </a:r>
          </a:p>
          <a:p>
            <a:pPr lvl="0" indent="0">
              <a:buNone/>
            </a:pPr>
            <a:r>
              <a:rPr>
                <a:latin typeface="Courier"/>
              </a:rPr>
              <a:t>
    Welch Two Sample t-test
data:  y1980 and y1985
t = -0.090533, df = 341, p-value = 0.9279
alternative hypothesis: true difference in means is not equal to 0
95 percent confidence interval:
 -95902.79  87462.97
sample estimates:
mean of x mean of y 
 109769.0  113988.9 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T-test:</a:t>
            </a:r>
            <a:r>
              <a:rPr/>
              <a:t> </a:t>
            </a:r>
            <a:r>
              <a:rPr/>
              <a:t>retrieving</a:t>
            </a:r>
            <a:r>
              <a:rPr/>
              <a:t> </a:t>
            </a:r>
            <a:r>
              <a:rPr/>
              <a:t>information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result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broom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broom</a:t>
            </a:r>
            <a:r>
              <a:rPr/>
              <a:t> package has a </a:t>
            </a:r>
            <a:r>
              <a:rPr>
                <a:latin typeface="Courier"/>
              </a:rPr>
              <a:t>tidy()</a:t>
            </a:r>
            <a:r>
              <a:rPr/>
              <a:t> function that can organize results into a data frame so that they are easily manipulated (or nicely printed)</a:t>
            </a:r>
          </a:p>
          <a:p>
            <a:pPr lvl="0" indent="0">
              <a:buNone/>
            </a:pPr>
            <a:r>
              <a:rPr>
                <a:latin typeface="Courier"/>
              </a:rPr>
              <a:t>result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t.test</a:t>
            </a:r>
            <a:r>
              <a:rPr>
                <a:latin typeface="Courier"/>
              </a:rPr>
              <a:t>(y1980, y1985)</a:t>
            </a:r>
            <a:br/>
            <a:r>
              <a:rPr>
                <a:latin typeface="Courier"/>
              </a:rPr>
              <a:t>result_tidy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tidy</a:t>
            </a:r>
            <a:r>
              <a:rPr>
                <a:latin typeface="Courier"/>
              </a:rPr>
              <a:t>(result)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glimpse</a:t>
            </a:r>
            <a:r>
              <a:rPr>
                <a:latin typeface="Courier"/>
              </a:rPr>
              <a:t>(result_tidy)</a:t>
            </a:r>
          </a:p>
          <a:p>
            <a:pPr lvl="0" indent="0">
              <a:buNone/>
            </a:pPr>
            <a:r>
              <a:rPr>
                <a:latin typeface="Courier"/>
              </a:rPr>
              <a:t>Rows: 1
Columns: 10
$ estimate    &lt;dbl&gt; -4219.909
$ estimate1   &lt;dbl&gt; 109769
$ estimate2   &lt;dbl&gt; 113988.9
$ statistic   &lt;dbl&gt; -0.09053303
$ p.value     &lt;dbl&gt; 0.9279168
$ parameter   &lt;dbl&gt; 340.999
$ conf.low    &lt;dbl&gt; -95902.79
$ conf.high   &lt;dbl&gt; 87462.97
$ method      &lt;chr&gt; "Welch Two Sample t-test"
$ alternative &lt;chr&gt; "two.sided"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P-value</a:t>
            </a:r>
            <a:r>
              <a:rPr/>
              <a:t> </a:t>
            </a:r>
            <a:r>
              <a:rPr/>
              <a:t>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run an increased risk of Type I errors (a “false positive”) when multiple hypotheses are tested simultaneously.</a:t>
            </a:r>
          </a:p>
          <a:p>
            <a:pPr lvl="0" marL="0" indent="0">
              <a:buNone/>
            </a:pPr>
            <a:r>
              <a:rPr/>
              <a:t>Use the </a:t>
            </a:r>
            <a:r>
              <a:rPr>
                <a:latin typeface="Courier"/>
              </a:rPr>
              <a:t>p.adjust()</a:t>
            </a:r>
            <a:r>
              <a:rPr/>
              <a:t> function on a vector of p values. Use </a:t>
            </a:r>
            <a:r>
              <a:rPr>
                <a:latin typeface="Courier"/>
              </a:rPr>
              <a:t>method =</a:t>
            </a:r>
            <a:r>
              <a:rPr/>
              <a:t> to specify the adjustment method:</a:t>
            </a:r>
          </a:p>
          <a:p>
            <a:pPr lvl="0" indent="0">
              <a:buNone/>
            </a:pPr>
            <a:r>
              <a:rPr>
                <a:latin typeface="Courier"/>
              </a:rPr>
              <a:t>my_pvalues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0.049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0.001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0.31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0.00001</a:t>
            </a:r>
            <a:r>
              <a:rPr>
                <a:latin typeface="Courier"/>
              </a:rPr>
              <a:t>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p.adjust</a:t>
            </a:r>
            <a:r>
              <a:rPr>
                <a:latin typeface="Courier"/>
              </a:rPr>
              <a:t>(my_pvalues, </a:t>
            </a:r>
            <a:r>
              <a:rPr>
                <a:solidFill>
                  <a:srgbClr val="7D9029"/>
                </a:solidFill>
                <a:latin typeface="Courier"/>
              </a:rPr>
              <a:t>method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"BH"</a:t>
            </a:r>
            <a:r>
              <a:rPr>
                <a:latin typeface="Courier"/>
              </a:rPr>
              <a:t>) </a:t>
            </a:r>
            <a:r>
              <a:rPr i="1">
                <a:solidFill>
                  <a:srgbClr val="60A0B0"/>
                </a:solidFill>
                <a:latin typeface="Courier"/>
              </a:rPr>
              <a:t># Benjamini Hochberg</a:t>
            </a:r>
          </a:p>
          <a:p>
            <a:pPr lvl="0" indent="0">
              <a:buNone/>
            </a:pPr>
            <a:r>
              <a:rPr>
                <a:latin typeface="Courier"/>
              </a:rPr>
              <a:t>[1] 0.06533333 0.00200000 0.31000000 0.00004000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p.adjust</a:t>
            </a:r>
            <a:r>
              <a:rPr>
                <a:latin typeface="Courier"/>
              </a:rPr>
              <a:t>(my_pvalues, </a:t>
            </a:r>
            <a:r>
              <a:rPr>
                <a:solidFill>
                  <a:srgbClr val="7D9029"/>
                </a:solidFill>
                <a:latin typeface="Courier"/>
              </a:rPr>
              <a:t>method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"bonferroni"</a:t>
            </a:r>
            <a:r>
              <a:rPr>
                <a:latin typeface="Courier"/>
              </a:rPr>
              <a:t>) </a:t>
            </a:r>
            <a:r>
              <a:rPr i="1">
                <a:solidFill>
                  <a:srgbClr val="60A0B0"/>
                </a:solidFill>
                <a:latin typeface="Courier"/>
              </a:rPr>
              <a:t># multiply by number of tests</a:t>
            </a:r>
          </a:p>
          <a:p>
            <a:pPr lvl="0" indent="0">
              <a:buNone/>
            </a:pPr>
            <a:r>
              <a:rPr>
                <a:latin typeface="Courier"/>
              </a:rPr>
              <a:t>[1] 0.19600 0.00400 1.00000 0.00004</a:t>
            </a:r>
          </a:p>
          <a:p>
            <a:pPr lvl="0" indent="0">
              <a:buNone/>
            </a:pPr>
            <a:r>
              <a:rPr>
                <a:latin typeface="Courier"/>
              </a:rPr>
              <a:t>my_pvalues </a:t>
            </a:r>
            <a:r>
              <a:rPr>
                <a:solidFill>
                  <a:srgbClr val="4070A0"/>
                </a:solidFill>
                <a:latin typeface="Courier"/>
              </a:rPr>
              <a:t>*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</a:p>
          <a:p>
            <a:pPr lvl="0" indent="0">
              <a:buNone/>
            </a:pPr>
            <a:r>
              <a:rPr>
                <a:latin typeface="Courier"/>
              </a:rPr>
              <a:t>[1] 0.19600 0.00400 1.24000 0.00004</a:t>
            </a:r>
          </a:p>
          <a:p>
            <a:pPr lvl="0" marL="0" indent="0">
              <a:buNone/>
            </a:pPr>
            <a:r>
              <a:rPr/>
              <a:t>See </a:t>
            </a:r>
            <a:r>
              <a:rPr>
                <a:hlinkClick r:id="rId2"/>
              </a:rPr>
              <a:t>here</a:t>
            </a:r>
            <a:r>
              <a:rPr/>
              <a:t> for more about multiple testing correction. Bonferroni also often done as p value threshold divided by number of tests (0.05/test number).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</a:t>
            </a:r>
            <a:r>
              <a:rPr/>
              <a:t> </a:t>
            </a:r>
            <a:r>
              <a:rPr/>
              <a:t>other</a:t>
            </a:r>
            <a:r>
              <a:rPr/>
              <a:t> </a:t>
            </a:r>
            <a:r>
              <a:rPr/>
              <a:t>statistical</a:t>
            </a:r>
            <a:r>
              <a:rPr/>
              <a:t> </a:t>
            </a:r>
            <a:r>
              <a:rPr/>
              <a:t>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wilcox.test()</a:t>
            </a:r>
            <a:r>
              <a:rPr/>
              <a:t> – Wilcoxon signed rank test, Wilcoxon rank sum test</a:t>
            </a:r>
          </a:p>
          <a:p>
            <a:pPr lvl="1"/>
            <a:r>
              <a:rPr>
                <a:latin typeface="Courier"/>
              </a:rPr>
              <a:t>shapiro.test()</a:t>
            </a:r>
            <a:r>
              <a:rPr/>
              <a:t> – Test normality assumptions</a:t>
            </a:r>
          </a:p>
          <a:p>
            <a:pPr lvl="1"/>
            <a:r>
              <a:rPr>
                <a:latin typeface="Courier"/>
              </a:rPr>
              <a:t>ks.test()</a:t>
            </a:r>
            <a:r>
              <a:rPr/>
              <a:t> – Kolmogorov-Smirnov test</a:t>
            </a:r>
          </a:p>
          <a:p>
            <a:pPr lvl="1"/>
            <a:r>
              <a:rPr>
                <a:latin typeface="Courier"/>
              </a:rPr>
              <a:t>var.test()</a:t>
            </a:r>
            <a:r>
              <a:rPr/>
              <a:t>– Fisher’s F-Test</a:t>
            </a:r>
          </a:p>
          <a:p>
            <a:pPr lvl="1"/>
            <a:r>
              <a:rPr>
                <a:latin typeface="Courier"/>
              </a:rPr>
              <a:t>chisq.test()</a:t>
            </a:r>
            <a:r>
              <a:rPr/>
              <a:t> – Chi-squared test</a:t>
            </a:r>
          </a:p>
          <a:p>
            <a:pPr lvl="1"/>
            <a:r>
              <a:rPr>
                <a:latin typeface="Courier"/>
              </a:rPr>
              <a:t>aov()</a:t>
            </a:r>
            <a:r>
              <a:rPr/>
              <a:t> – Analysis of Variance (ANOVA)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Use </a:t>
            </a:r>
            <a:r>
              <a:rPr>
                <a:latin typeface="Courier"/>
              </a:rPr>
              <a:t>cor()</a:t>
            </a:r>
            <a:r>
              <a:rPr/>
              <a:t> to calculate correlation between two vectors, </a:t>
            </a:r>
            <a:r>
              <a:rPr>
                <a:latin typeface="Courier"/>
              </a:rPr>
              <a:t>cor.test()</a:t>
            </a:r>
            <a:r>
              <a:rPr/>
              <a:t> can give more information.</a:t>
            </a:r>
          </a:p>
          <a:p>
            <a:pPr lvl="1"/>
            <a:r>
              <a:rPr>
                <a:latin typeface="Courier"/>
              </a:rPr>
              <a:t>corrplot()</a:t>
            </a:r>
            <a:r>
              <a:rPr/>
              <a:t> is nice for a quick visualization!</a:t>
            </a:r>
          </a:p>
          <a:p>
            <a:pPr lvl="1"/>
            <a:r>
              <a:rPr>
                <a:latin typeface="Courier"/>
              </a:rPr>
              <a:t>t.test()</a:t>
            </a:r>
            <a:r>
              <a:rPr/>
              <a:t> one sample test to test the difference in mean of a single vector from zero (one input)</a:t>
            </a:r>
          </a:p>
          <a:p>
            <a:pPr lvl="1"/>
            <a:r>
              <a:rPr>
                <a:latin typeface="Courier"/>
              </a:rPr>
              <a:t>t.test()</a:t>
            </a:r>
            <a:r>
              <a:rPr/>
              <a:t> two sample test to test the difference in means between two vectors (two inputs)</a:t>
            </a:r>
          </a:p>
          <a:p>
            <a:pPr lvl="1"/>
            <a:r>
              <a:rPr>
                <a:latin typeface="Courier"/>
              </a:rPr>
              <a:t>tidy()</a:t>
            </a:r>
            <a:r>
              <a:rPr/>
              <a:t> in the </a:t>
            </a:r>
            <a:r>
              <a:rPr>
                <a:latin typeface="Courier"/>
              </a:rPr>
              <a:t>broom</a:t>
            </a:r>
            <a:r>
              <a:rPr/>
              <a:t> package is useful for organizing and saving statistical test output</a:t>
            </a:r>
          </a:p>
          <a:p>
            <a:pPr lvl="1"/>
            <a:r>
              <a:rPr/>
              <a:t>Remember to adjust p-values with </a:t>
            </a:r>
            <a:r>
              <a:rPr>
                <a:latin typeface="Courier"/>
              </a:rPr>
              <a:t>p.adjust()</a:t>
            </a:r>
            <a:r>
              <a:rPr/>
              <a:t> when doing multiple tests on data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Lab</a:t>
            </a:r>
            <a:r>
              <a:rPr/>
              <a:t> </a:t>
            </a:r>
            <a:r>
              <a:rPr/>
              <a:t>Part</a:t>
            </a:r>
            <a:r>
              <a:rPr/>
              <a:t> </a:t>
            </a:r>
            <a:r>
              <a:rPr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🏠 </a:t>
            </a:r>
            <a:r>
              <a:rPr>
                <a:hlinkClick r:id="rId2"/>
              </a:rPr>
              <a:t>Class Website</a:t>
            </a:r>
          </a:p>
          <a:p>
            <a:pPr lvl="0" marL="0" indent="0">
              <a:buNone/>
            </a:pPr>
            <a:r>
              <a:rPr/>
              <a:t>💻 </a:t>
            </a:r>
            <a:r>
              <a:rPr>
                <a:hlinkClick r:id="rId3"/>
              </a:rPr>
              <a:t>Lab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Regression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 regression is a method to model the relationship between a response and one or more explanatory variables.</a:t>
            </a:r>
          </a:p>
          <a:p>
            <a:pPr lvl="0" marL="0" indent="0">
              <a:buNone/>
            </a:pPr>
            <a:r>
              <a:rPr/>
              <a:t>Most commonly used statistical tests are actually specialized regressions, including the two sample t-test, </a:t>
            </a:r>
            <a:r>
              <a:rPr>
                <a:hlinkClick r:id="rId2"/>
              </a:rPr>
              <a:t>see here for more</a:t>
            </a:r>
            <a:r>
              <a:rPr/>
              <a:t>.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</a:t>
            </a:r>
            <a:r>
              <a:rPr/>
              <a:t> </a:t>
            </a:r>
            <a:r>
              <a:rPr/>
              <a:t>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Here is some of the notation, so it is easier to understand the commands/results.</a:t>
                </a:r>
              </a:p>
              <a:p>
                <a:pPr lvl="0"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α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β</m:t>
                      </m:r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 marL="0" indent="0">
                  <a:buNone/>
                </a:pPr>
                <a:r>
                  <a:rPr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 is the outcome for person i</a:t>
                </a:r>
              </a:p>
              <a:p>
                <a:pPr lvl="1"/>
                <a14:m>
                  <m:oMath xmlns:m="http://schemas.openxmlformats.org/officeDocument/2006/math">
                    <m:r>
                      <m:t>α</m:t>
                    </m:r>
                  </m:oMath>
                </a14:m>
                <a:r>
                  <a:rPr/>
                  <a:t> is the intercept</a:t>
                </a:r>
              </a:p>
              <a:p>
                <a:pPr lvl="1"/>
                <a14:m>
                  <m:oMath xmlns:m="http://schemas.openxmlformats.org/officeDocument/2006/math">
                    <m:r>
                      <m:t>β</m:t>
                    </m:r>
                  </m:oMath>
                </a14:m>
                <a:r>
                  <a:rPr/>
                  <a:t> is the slope (also called a coefficient) - the mean change in y that we would expect for one unit change in x (“rise over run”)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 is the predictor for person 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ε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 is the residual variation for person i</a:t>
                </a:r>
              </a:p>
            </p:txBody>
          </p:sp>
        </mc:Choice>
      </mc:AlternateContent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will cover how to use R to compute some of basic statistics and fit some basic statistical models.</a:t>
            </a:r>
          </a:p>
          <a:p>
            <a:pPr lvl="1"/>
            <a:r>
              <a:rPr/>
              <a:t>Correlation</a:t>
            </a:r>
          </a:p>
          <a:p>
            <a:pPr lvl="1"/>
            <a:r>
              <a:rPr/>
              <a:t>T-test</a:t>
            </a:r>
          </a:p>
          <a:p>
            <a:pPr lvl="1"/>
            <a:r>
              <a:rPr/>
              <a:t>Linear Regression / Logistic Regression</a:t>
            </a:r>
          </a:p>
          <a:p>
            <a:pPr lvl="0" marL="0" indent="0">
              <a:buNone/>
            </a:pP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</a:t>
            </a:r>
          </a:p>
        </p:txBody>
      </p:sp>
      <p:pic>
        <p:nvPicPr>
          <p:cNvPr descr="/__w/DaSEH/DaSEH/modules/Statistics/Statistics_files/figure-pptx/unnamed-chunk-1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193800"/>
            <a:ext cx="59309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Linear regression is a method to model the relationship between a response and one or more explanatory variables.</a:t>
                </a:r>
              </a:p>
              <a:p>
                <a:pPr lvl="0" marL="0" indent="0">
                  <a:buNone/>
                </a:pPr>
                <a:r>
                  <a:rPr/>
                  <a:t>We provide a little notation here so some of the commands are easier to put in the proper context.</a:t>
                </a:r>
              </a:p>
              <a:p>
                <a:pPr lvl="0"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α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3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 marL="0" indent="0">
                  <a:buNone/>
                </a:pPr>
                <a:r>
                  <a:rPr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y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 is the outcome for person i</a:t>
                </a:r>
              </a:p>
              <a:p>
                <a:pPr lvl="1"/>
                <a14:m>
                  <m:oMath xmlns:m="http://schemas.openxmlformats.org/officeDocument/2006/math">
                    <m:r>
                      <m:t>α</m:t>
                    </m:r>
                  </m:oMath>
                </a14:m>
                <a:r>
                  <a:rPr/>
                  <a:t> is the intercept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, </a:t>
                </a:r>
                <a14:m>
                  <m:oMath xmlns:m="http://schemas.openxmlformats.org/officeDocument/2006/math"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, </a:t>
                </a:r>
                <a14:m>
                  <m:oMath xmlns:m="http://schemas.openxmlformats.org/officeDocument/2006/math">
                    <m:sSub>
                      <m:e>
                        <m:r>
                          <m:t>β</m:t>
                        </m:r>
                      </m:e>
                      <m:sub>
                        <m:r>
                          <m:t>3</m:t>
                        </m:r>
                      </m:sub>
                    </m:sSub>
                  </m:oMath>
                </a14:m>
                <a:r>
                  <a:rPr/>
                  <a:t> are the slopes/coefficients for variables </a:t>
                </a:r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i</m:t>
                        </m:r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, </a:t>
                </a:r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i</m:t>
                        </m:r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, </a:t>
                </a:r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i</m:t>
                        </m:r>
                        <m:r>
                          <m:t>3</m:t>
                        </m:r>
                      </m:sub>
                    </m:sSub>
                  </m:oMath>
                </a14:m>
                <a:r>
                  <a:rPr/>
                  <a:t> - average difference in y for a unit change (or each value) in x while accounting for other variables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i</m:t>
                        </m:r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, </a:t>
                </a:r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i</m:t>
                        </m:r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, </a:t>
                </a:r>
                <a14:m>
                  <m:oMath xmlns:m="http://schemas.openxmlformats.org/officeDocument/2006/math">
                    <m:sSub>
                      <m:e>
                        <m:r>
                          <m:t>x</m:t>
                        </m:r>
                      </m:e>
                      <m:sub>
                        <m:r>
                          <m:t>i</m:t>
                        </m:r>
                        <m:r>
                          <m:t>3</m:t>
                        </m:r>
                      </m:sub>
                    </m:sSub>
                  </m:oMath>
                </a14:m>
                <a:r>
                  <a:rPr/>
                  <a:t> are the predictors for person 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e>
                        <m:r>
                          <m:t>ε</m:t>
                        </m:r>
                      </m:e>
                      <m:sub>
                        <m:r>
                          <m:t>i</m:t>
                        </m:r>
                      </m:sub>
                    </m:sSub>
                  </m:oMath>
                </a14:m>
                <a:r>
                  <a:rPr/>
                  <a:t> is the residual variation for person i</a:t>
                </a:r>
              </a:p>
              <a:p>
                <a:pPr lvl="0" marL="0" indent="0">
                  <a:buNone/>
                </a:pPr>
                <a:r>
                  <a:rPr/>
                  <a:t>See this </a:t>
                </a:r>
                <a:r>
                  <a:rPr>
                    <a:hlinkClick r:id="rId2"/>
                  </a:rPr>
                  <a:t>case study</a:t>
                </a:r>
                <a:r>
                  <a:rPr/>
                  <a:t> for more details.</a:t>
                </a:r>
              </a:p>
            </p:txBody>
          </p:sp>
        </mc:Choice>
      </mc:AlternateContent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</a:t>
            </a:r>
            <a:r>
              <a:rPr/>
              <a:t> </a:t>
            </a:r>
            <a:r>
              <a:rPr/>
              <a:t>fit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 fit regression models in R, we use the function </a:t>
            </a:r>
            <a:r>
              <a:rPr>
                <a:latin typeface="Courier"/>
              </a:rPr>
              <a:t>glm()</a:t>
            </a:r>
            <a:r>
              <a:rPr/>
              <a:t> (Generalized Linear Model).</a:t>
            </a:r>
          </a:p>
          <a:p>
            <a:pPr lvl="0" marL="0" indent="0">
              <a:buNone/>
            </a:pPr>
            <a:r>
              <a:rPr/>
              <a:t>You may also see </a:t>
            </a:r>
            <a:r>
              <a:rPr>
                <a:latin typeface="Courier"/>
              </a:rPr>
              <a:t>lm()</a:t>
            </a:r>
            <a:r>
              <a:rPr/>
              <a:t> which is a more limited function that only allows for normally/Gaussian distributed error terms (aka typical linear regressions).</a:t>
            </a:r>
          </a:p>
          <a:p>
            <a:pPr lvl="0" marL="0" indent="0">
              <a:buNone/>
            </a:pPr>
            <a:r>
              <a:rPr/>
              <a:t>We typically provide two arguments:</a:t>
            </a:r>
          </a:p>
          <a:p>
            <a:pPr lvl="1"/>
            <a:r>
              <a:rPr>
                <a:latin typeface="Courier"/>
              </a:rPr>
              <a:t>formula</a:t>
            </a:r>
            <a:r>
              <a:rPr/>
              <a:t> – model formula written using names of columns in our data</a:t>
            </a:r>
          </a:p>
          <a:p>
            <a:pPr lvl="1"/>
            <a:r>
              <a:rPr>
                <a:latin typeface="Courier"/>
              </a:rPr>
              <a:t>data</a:t>
            </a:r>
            <a:r>
              <a:rPr/>
              <a:t> – our data frame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</a:t>
            </a:r>
            <a:r>
              <a:rPr/>
              <a:t> </a:t>
            </a:r>
            <a:r>
              <a:rPr/>
              <a:t>fit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R: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Model formula</a:t>
                </a:r>
              </a:p>
              <a:p>
                <a:pPr lvl="0"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α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β</m:t>
                      </m:r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 marL="0" indent="0">
                  <a:buNone/>
                </a:pPr>
                <a:r>
                  <a:rPr/>
                  <a:t>In R translates to</a:t>
                </a:r>
              </a:p>
              <a:p>
                <a:pPr lvl="0" marL="0" indent="0">
                  <a:buNone/>
                </a:pPr>
                <a:r>
                  <a:rPr>
                    <a:latin typeface="Courier"/>
                  </a:rPr>
                  <a:t>y ~ x</a:t>
                </a:r>
              </a:p>
            </p:txBody>
          </p:sp>
        </mc:Choice>
      </mc:AlternateContent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</a:t>
            </a:r>
            <a:r>
              <a:rPr/>
              <a:t> </a:t>
            </a:r>
            <a:r>
              <a:rPr/>
              <a:t>fit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R: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Model formula</a:t>
                </a:r>
              </a:p>
              <a:p>
                <a:pPr lvl="0"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α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β</m:t>
                      </m:r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 marL="0" indent="0">
                  <a:buNone/>
                </a:pPr>
                <a:r>
                  <a:rPr/>
                  <a:t>In R translates to</a:t>
                </a:r>
              </a:p>
              <a:p>
                <a:pPr lvl="0" marL="0" indent="0">
                  <a:buNone/>
                </a:pPr>
                <a:r>
                  <a:rPr>
                    <a:latin typeface="Courier"/>
                  </a:rPr>
                  <a:t>y ~ x</a:t>
                </a:r>
              </a:p>
              <a:p>
                <a:pPr lvl="0" marL="0" indent="0">
                  <a:buNone/>
                </a:pPr>
                <a:r>
                  <a:rPr/>
                  <a:t>In practice, </a:t>
                </a:r>
                <a:r>
                  <a:rPr>
                    <a:latin typeface="Courier"/>
                  </a:rPr>
                  <a:t>y</a:t>
                </a:r>
                <a:r>
                  <a:rPr/>
                  <a:t> and </a:t>
                </a:r>
                <a:r>
                  <a:rPr>
                    <a:latin typeface="Courier"/>
                  </a:rPr>
                  <a:t>x</a:t>
                </a:r>
                <a:r>
                  <a:rPr/>
                  <a:t> are replaced with the </a:t>
                </a:r>
                <a:r>
                  <a:rPr b="1"/>
                  <a:t>names of columns from our data set</a:t>
                </a:r>
                <a:r>
                  <a:rPr/>
                  <a:t>.</a:t>
                </a:r>
              </a:p>
              <a:p>
                <a:pPr lvl="0" marL="0" indent="0">
                  <a:buNone/>
                </a:pPr>
                <a:r>
                  <a:rPr/>
                  <a:t>For example, if we want to fit a regression model where outcome is </a:t>
                </a:r>
                <a:r>
                  <a:rPr>
                    <a:latin typeface="Courier"/>
                  </a:rPr>
                  <a:t>income</a:t>
                </a:r>
                <a:r>
                  <a:rPr/>
                  <a:t> and predictor is </a:t>
                </a:r>
                <a:r>
                  <a:rPr>
                    <a:latin typeface="Courier"/>
                  </a:rPr>
                  <a:t>years_of_education</a:t>
                </a:r>
                <a:r>
                  <a:rPr/>
                  <a:t>, our formula would be:</a:t>
                </a:r>
              </a:p>
              <a:p>
                <a:pPr lvl="0" marL="0" indent="0">
                  <a:buNone/>
                </a:pPr>
                <a:r>
                  <a:rPr>
                    <a:latin typeface="Courier"/>
                  </a:rPr>
                  <a:t>income ~ years_of_education</a:t>
                </a:r>
              </a:p>
            </p:txBody>
          </p:sp>
        </mc:Choice>
      </mc:AlternateContent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</a:t>
            </a:r>
            <a:r>
              <a:rPr/>
              <a:t> </a:t>
            </a:r>
            <a:r>
              <a:rPr/>
              <a:t>fit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R: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Model formula</a:t>
                </a:r>
              </a:p>
              <a:p>
                <a:pPr lvl="0"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y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r>
                        <m:t>α</m:t>
                      </m:r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β</m:t>
                          </m:r>
                        </m:e>
                        <m:sub>
                          <m:r>
                            <m:t>3</m:t>
                          </m:r>
                        </m:sub>
                      </m:sSub>
                      <m:sSub>
                        <m:e>
                          <m:r>
                            <m:t>x</m:t>
                          </m:r>
                        </m:e>
                        <m:sub>
                          <m:r>
                            <m:t>i</m:t>
                          </m:r>
                          <m: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ε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</m:oMath>
                  </m:oMathPara>
                </a14:m>
              </a:p>
              <a:p>
                <a:pPr lvl="0" marL="0" indent="0">
                  <a:buNone/>
                </a:pPr>
                <a:r>
                  <a:rPr/>
                  <a:t>In R translates to</a:t>
                </a:r>
              </a:p>
              <a:p>
                <a:pPr lvl="0" marL="0" indent="0">
                  <a:buNone/>
                </a:pPr>
                <a:r>
                  <a:rPr>
                    <a:latin typeface="Courier"/>
                  </a:rPr>
                  <a:t>y ~ x1 + x2 + x3</a:t>
                </a:r>
              </a:p>
              <a:p>
                <a:pPr lvl="0" marL="0" indent="0">
                  <a:buNone/>
                </a:pPr>
                <a:r>
                  <a:rPr/>
                  <a:t>In practice, </a:t>
                </a:r>
                <a:r>
                  <a:rPr>
                    <a:latin typeface="Courier"/>
                  </a:rPr>
                  <a:t>y</a:t>
                </a:r>
                <a:r>
                  <a:rPr/>
                  <a:t> and </a:t>
                </a:r>
                <a:r>
                  <a:rPr>
                    <a:latin typeface="Courier"/>
                  </a:rPr>
                  <a:t>x1</a:t>
                </a:r>
                <a:r>
                  <a:rPr/>
                  <a:t>, </a:t>
                </a:r>
                <a:r>
                  <a:rPr>
                    <a:latin typeface="Courier"/>
                  </a:rPr>
                  <a:t>x2</a:t>
                </a:r>
                <a:r>
                  <a:rPr/>
                  <a:t>, </a:t>
                </a:r>
                <a:r>
                  <a:rPr>
                    <a:latin typeface="Courier"/>
                  </a:rPr>
                  <a:t>x3</a:t>
                </a:r>
                <a:r>
                  <a:rPr/>
                  <a:t> are replaced with the </a:t>
                </a:r>
                <a:r>
                  <a:rPr b="1"/>
                  <a:t>names of columns from our data set</a:t>
                </a:r>
                <a:r>
                  <a:rPr/>
                  <a:t>.</a:t>
                </a:r>
              </a:p>
              <a:p>
                <a:pPr lvl="0" marL="0" indent="0">
                  <a:buNone/>
                </a:pPr>
                <a:r>
                  <a:rPr/>
                  <a:t>For example, if we want to fit a regression model where outcome is </a:t>
                </a:r>
                <a:r>
                  <a:rPr>
                    <a:latin typeface="Courier"/>
                  </a:rPr>
                  <a:t>income</a:t>
                </a:r>
                <a:r>
                  <a:rPr/>
                  <a:t> and predictors are </a:t>
                </a:r>
                <a:r>
                  <a:rPr>
                    <a:latin typeface="Courier"/>
                  </a:rPr>
                  <a:t>years_of_education</a:t>
                </a:r>
                <a:r>
                  <a:rPr/>
                  <a:t>, </a:t>
                </a:r>
                <a:r>
                  <a:rPr>
                    <a:latin typeface="Courier"/>
                  </a:rPr>
                  <a:t>age</a:t>
                </a:r>
                <a:r>
                  <a:rPr/>
                  <a:t>, and </a:t>
                </a:r>
                <a:r>
                  <a:rPr>
                    <a:latin typeface="Courier"/>
                  </a:rPr>
                  <a:t>location</a:t>
                </a:r>
                <a:r>
                  <a:rPr/>
                  <a:t> then our formula would be:</a:t>
                </a:r>
              </a:p>
              <a:p>
                <a:pPr lvl="0" marL="0" indent="0">
                  <a:buNone/>
                </a:pPr>
                <a:r>
                  <a:rPr>
                    <a:latin typeface="Courier"/>
                  </a:rPr>
                  <a:t>income ~ years_of_education + age + location</a:t>
                </a:r>
              </a:p>
            </p:txBody>
          </p:sp>
        </mc:Choice>
      </mc:AlternateContent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</a:t>
            </a:r>
            <a:r>
              <a:rPr/>
              <a:t> </a:t>
            </a:r>
            <a:r>
              <a:rPr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look variables that might be able to predict the number of “crowded” households.</a:t>
            </a:r>
          </a:p>
          <a:p>
            <a:pPr lvl="0" marL="0" indent="0">
              <a:buNone/>
            </a:pPr>
            <a:r>
              <a:rPr/>
              <a:t>We’ll use a dataset that has socioeconomic measures from CDC. Find out more on </a:t>
            </a:r>
            <a:r>
              <a:rPr>
                <a:hlinkClick r:id="rId2"/>
              </a:rPr>
              <a:t>https://daseh.org/data</a:t>
            </a:r>
            <a:r>
              <a:rPr/>
              <a:t>.</a:t>
            </a:r>
          </a:p>
          <a:p>
            <a:pPr lvl="0" marL="0" indent="0">
              <a:buNone/>
            </a:pPr>
            <a:r>
              <a:rPr/>
              <a:t>It has already been filtered to include a few counties from Washington State.</a:t>
            </a:r>
          </a:p>
          <a:p>
            <a:pPr lvl="0" marL="0" indent="0">
              <a:buNone/>
            </a:pPr>
            <a:r>
              <a:rPr/>
              <a:t>Each row represents a census tract/area.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</a:t>
            </a:r>
            <a:r>
              <a:rPr/>
              <a:t> </a:t>
            </a:r>
            <a:r>
              <a:rPr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sp_dat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read_csv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file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"https://daseh.org/data/socioeco_cdc.csv"</a:t>
            </a:r>
            <a:r>
              <a:rPr>
                <a:latin typeface="Courier"/>
              </a:rPr>
              <a:t>)</a:t>
            </a:r>
            <a:br/>
            <a:br/>
            <a:r>
              <a:rPr>
                <a:latin typeface="Courier"/>
              </a:rPr>
              <a:t>sp_dat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927 × 12
   county        fips description    pci    hu munit sngpnt crowd noveh f_sngpnt
   &lt;chr&gt;        &lt;dbl&gt; &lt;chr&gt;        &lt;dbl&gt; &lt;dbl&gt; &lt;dbl&gt;  &lt;dbl&gt; &lt;dbl&gt; &lt;dbl&gt;    &lt;dbl&gt;
 1 Clark  53011040101 Census Trac… 27021  1767     6     52   114   110        0
 2 Clark  53011040102 Census Trac… 28694  1182     0     28   117    13        0
 3 Clark  53011040201 Census Trac… 38606  2430     0    103    25    58        0
 4 Clark  53011040202 Census Trac… 32070  1431     0     69    51     7        0
 5 Clark  53011040203 Census Trac… 33441  1990     0     52    64    59        0
 6 Clark  53011040301 Census Trac… 40783   737     0     37    21    41        0
 7 Clark  53011040302 Census Trac… 42532  3041     0    261    19    60        0
 8 Clark  53011040403 Census Trac… 43666  1639     0     21    10    19        0
 9 Clark  53011040407 Census Trac… 26155  2235   231    138    76   122        0
10 Clark  53011040408 Census Trac… 42397  1269     8     14    28    32        0
# ℹ 917 more rows
# ℹ 2 more variables: f_crowd &lt;dbl&gt;, f_noveh &lt;dbl&gt;</a:t>
            </a:r>
          </a:p>
        </p:txBody>
      </p:sp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For this model, we will use two variables:</a:t>
            </a:r>
          </a:p>
          <a:p>
            <a:pPr lvl="1"/>
            <a:r>
              <a:rPr b="1"/>
              <a:t>crowd</a:t>
            </a:r>
            <a:r>
              <a:rPr/>
              <a:t> - At household level (occupied housing units), more people than rooms</a:t>
            </a:r>
          </a:p>
          <a:p>
            <a:pPr lvl="1"/>
            <a:r>
              <a:rPr b="1"/>
              <a:t>hu</a:t>
            </a:r>
            <a:r>
              <a:rPr/>
              <a:t> - Number of housing units</a:t>
            </a:r>
          </a:p>
          <a:p>
            <a:pPr lvl="0" indent="0">
              <a:buNone/>
            </a:pPr>
            <a:r>
              <a:rPr>
                <a:latin typeface="Courier"/>
              </a:rPr>
              <a:t>fit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glm</a:t>
            </a:r>
            <a:r>
              <a:rPr>
                <a:latin typeface="Courier"/>
              </a:rPr>
              <a:t>(crowd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hu,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sp_dat)</a:t>
            </a:r>
            <a:br/>
            <a:r>
              <a:rPr>
                <a:latin typeface="Courier"/>
              </a:rPr>
              <a:t>fit</a:t>
            </a:r>
          </a:p>
          <a:p>
            <a:pPr lvl="0" indent="0">
              <a:buNone/>
            </a:pPr>
            <a:r>
              <a:rPr>
                <a:latin typeface="Courier"/>
              </a:rPr>
              <a:t>
Call:  glm(formula = crowd ~ hu, data = sp_dat)
Coefficients:
(Intercept)           hu  
  -12.43948      0.03547  
Degrees of Freedom: 926 Total (i.e. Null);  925 Residual
Null Deviance:      4223000 
Residual Deviance: 3428000  AIC: 10250</a:t>
            </a:r>
          </a:p>
        </p:txBody>
      </p:sp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summary()</a:t>
            </a:r>
            <a:r>
              <a:rPr/>
              <a:t> function returns a list that shows us some more detail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(fit)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glm(formula = crowd ~ hu, data = sp_dat)
Coefficients:
              Estimate Std. Error t value            Pr(&gt;|t|)    
(Intercept) -12.439483   5.499063  -2.262              0.0239 *  
hu            0.035468   0.002422  14.644 &lt;0.0000000000000002 ***
---
Signif. codes:  0 '***' 0.001 '**' 0.01 '*' 0.05 '.' 0.1 ' ' 1
(Dispersion parameter for gaussian family taken to be 3706.214)
    Null deviance: 4222997  on 926  degrees of freedom
Residual deviance: 3428248  on 925  degrees of freedom
AIC: 10253
Number of Fisher Scoring iterations: 2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.tenor.com/O3x8ywLm380AAAAd/chevy-chase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33600" y="1193800"/>
            <a:ext cx="48641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tidy</a:t>
            </a:r>
            <a:r>
              <a:rPr/>
              <a:t> </a:t>
            </a:r>
            <a:r>
              <a:rPr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broom package can help us here too!</a:t>
            </a:r>
          </a:p>
          <a:p>
            <a:pPr lvl="0" marL="0" indent="0">
              <a:buNone/>
            </a:pPr>
            <a:r>
              <a:rPr/>
              <a:t>The estimate is the coefficient or slope.</a:t>
            </a:r>
          </a:p>
          <a:p>
            <a:pPr lvl="0" marL="0" indent="0">
              <a:buNone/>
            </a:pPr>
            <a:r>
              <a:rPr/>
              <a:t>for every 1 additional housing unit, we see 0.035 more crowded households (~29 housing units to one more crowded household might make more sense!). This relationship appears to be quite strong, with a p value 7.96e-44!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tidy</a:t>
            </a:r>
            <a:r>
              <a:rPr>
                <a:latin typeface="Courier"/>
              </a:rPr>
              <a:t>(fit)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glimpse</a:t>
            </a:r>
            <a:r>
              <a:rPr>
                <a:latin typeface="Courier"/>
              </a:rPr>
              <a:t>()</a:t>
            </a:r>
          </a:p>
          <a:p>
            <a:pPr lvl="0" indent="0">
              <a:buNone/>
            </a:pPr>
            <a:r>
              <a:rPr>
                <a:latin typeface="Courier"/>
              </a:rPr>
              <a:t>Rows: 2
Columns: 5
$ term      &lt;chr&gt; "(Intercept)", "hu"
$ estimate  &lt;dbl&gt; -12.43948257, 0.03546794
$ std.error &lt;dbl&gt; 5.499062635, 0.002422068
$ statistic &lt;dbl&gt; -2.26211, 14.64366
$ p.value   &lt;dbl&gt; 0.02392196115632636357895002277018647873774170875549, 0.0000…</a:t>
            </a:r>
          </a:p>
        </p:txBody>
      </p:sp>
    </p:spTree>
  </p:cSld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multiple</a:t>
            </a:r>
            <a:r>
              <a:rPr/>
              <a:t> </a:t>
            </a:r>
            <a:r>
              <a:rPr/>
              <a:t>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try adding another other explanatory variable to our model, average per capita income for each census area (</a:t>
            </a:r>
            <a:r>
              <a:rPr>
                <a:latin typeface="Courier"/>
              </a:rPr>
              <a:t>pci</a:t>
            </a:r>
            <a:r>
              <a:rPr/>
              <a:t>).</a:t>
            </a:r>
          </a:p>
          <a:p>
            <a:pPr lvl="0" indent="0">
              <a:buNone/>
            </a:pPr>
            <a:r>
              <a:rPr>
                <a:latin typeface="Courier"/>
              </a:rPr>
              <a:t>fit2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glm</a:t>
            </a:r>
            <a:r>
              <a:rPr>
                <a:latin typeface="Courier"/>
              </a:rPr>
              <a:t>(crowd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hu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pci,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sp_dat)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(fit2)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glm(formula = crowd ~ hu + pci, data = sp_dat)
Coefficients:
              Estimate Std. Error t value             Pr(&gt;|t|)    
(Intercept) 21.8387846  6.3550308   3.436             0.000616 ***
hu           0.0411363  0.0023864  17.238 &lt; 0.0000000000000002 ***
pci         -0.0011459  0.0001198  -9.566 &lt; 0.0000000000000002 ***
---
Signif. codes:  0 '***' 0.001 '**' 0.01 '*' 0.05 '.' 0.1 ' ' 1
(Dispersion parameter for gaussian family taken to be 3375.923)
    Null deviance: 4222997  on 926  degrees of freedom
Residual deviance: 3119353  on 924  degrees of freedom
AIC: 10167
Number of Fisher Scoring iterations: 2</a:t>
            </a:r>
          </a:p>
        </p:txBody>
      </p:sp>
    </p:spTree>
  </p:cSld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multiple</a:t>
            </a:r>
            <a:r>
              <a:rPr/>
              <a:t> </a:t>
            </a:r>
            <a:r>
              <a:rPr/>
              <a:t>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 also use </a:t>
            </a:r>
            <a:r>
              <a:rPr>
                <a:latin typeface="Courier"/>
              </a:rPr>
              <a:t>tidy</a:t>
            </a:r>
            <a:r>
              <a:rPr/>
              <a:t> and </a:t>
            </a:r>
            <a:r>
              <a:rPr>
                <a:latin typeface="Courier"/>
              </a:rPr>
              <a:t>glimpse</a:t>
            </a:r>
            <a:r>
              <a:rPr/>
              <a:t> to see the output nicely.</a:t>
            </a:r>
          </a:p>
          <a:p>
            <a:pPr lvl="0" indent="0">
              <a:buNone/>
            </a:pPr>
            <a:r>
              <a:rPr>
                <a:latin typeface="Courier"/>
              </a:rPr>
              <a:t>fit2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tidy</a:t>
            </a:r>
            <a:r>
              <a:rPr>
                <a:latin typeface="Courier"/>
              </a:rPr>
              <a:t>()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glimpse</a:t>
            </a:r>
            <a:r>
              <a:rPr>
                <a:latin typeface="Courier"/>
              </a:rPr>
              <a:t>()</a:t>
            </a:r>
          </a:p>
          <a:p>
            <a:pPr lvl="0" indent="0">
              <a:buNone/>
            </a:pPr>
            <a:r>
              <a:rPr>
                <a:latin typeface="Courier"/>
              </a:rPr>
              <a:t>Rows: 3
Columns: 5
$ term      &lt;chr&gt; "(Intercept)", "hu", "pci"
$ estimate  &lt;dbl&gt; 21.838784553, 0.041136308, -0.001145853
$ std.error &lt;dbl&gt; 6.3550308287, 0.0023863704, 0.0001197898
$ statistic &lt;dbl&gt; 3.436456, 17.238023, -9.565525
$ p.value   &lt;dbl&gt; 0.0006156467274999594379431000490399128466378897428512573242…</a:t>
            </a:r>
          </a:p>
        </p:txBody>
      </p:sp>
    </p:spTree>
  </p:cSld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Factors get special treatment in regression models - lowest level of the factor is the comparison group, and all other factors are </a:t>
            </a:r>
            <a:r>
              <a:rPr b="1"/>
              <a:t>relative</a:t>
            </a:r>
            <a:r>
              <a:rPr/>
              <a:t> to its values.</a:t>
            </a:r>
          </a:p>
          <a:p>
            <a:pPr lvl="0" marL="0" indent="0">
              <a:buNone/>
            </a:pPr>
            <a:r>
              <a:rPr/>
              <a:t>Let’s add the county (</a:t>
            </a:r>
            <a:r>
              <a:rPr>
                <a:latin typeface="Courier"/>
              </a:rPr>
              <a:t>county</a:t>
            </a:r>
            <a:r>
              <a:rPr/>
              <a:t>) as a factor into our model. We’ll need to convert it to a factor first.</a:t>
            </a:r>
          </a:p>
          <a:p>
            <a:pPr lvl="0" indent="0">
              <a:buNone/>
            </a:pPr>
            <a:r>
              <a:rPr>
                <a:latin typeface="Courier"/>
              </a:rPr>
              <a:t>sp_dat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sp_dat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county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factor</a:t>
            </a:r>
            <a:r>
              <a:rPr>
                <a:latin typeface="Courier"/>
              </a:rPr>
              <a:t>(county))</a:t>
            </a:r>
          </a:p>
        </p:txBody>
      </p:sp>
    </p:spTree>
  </p:cSld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comparison group that is not listed is treated as intercept. All other estimates are relative to the intercept.</a:t>
            </a:r>
          </a:p>
          <a:p>
            <a:pPr lvl="0" indent="0">
              <a:buNone/>
            </a:pPr>
            <a:r>
              <a:rPr>
                <a:latin typeface="Courier"/>
              </a:rPr>
              <a:t>fit3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glm</a:t>
            </a:r>
            <a:r>
              <a:rPr>
                <a:latin typeface="Courier"/>
              </a:rPr>
              <a:t>(crowd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hu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pci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county,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sp_dat)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(fit3)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glm(formula = crowd ~ hu + pci + county, data = sp_dat)
Coefficients:
                   Estimate  Std. Error t value             Pr(&gt;|t|)    
(Intercept)      42.4231040   7.4265782   5.712         0.0000000150 ***
hu                0.0393317   0.0022483  17.494 &lt; 0.0000000000000002 ***
pci              -0.0018146   0.0001248 -14.542 &lt; 0.0000000000000002 ***
countyKing       35.4770337   6.3140724   5.619         0.0000000255 ***
countyPierce     -9.9662254   6.7432134  -1.478                0.140    
countySnohomish   5.4030130   6.9562416   0.777                0.438    
countySpokane   -35.1309611   7.5396924  -4.659         0.0000036378 ***
---
Signif. codes:  0 '***' 0.001 '**' 0.01 '*' 0.05 '.' 0.1 ' ' 1
(Dispersion parameter for gaussian family taken to be 2921.148)
    Null deviance: 4222997  on 926  degrees of freedom
Residual deviance: 2687457  on 920  degrees of freedom
AIC: 10037
Number of Fisher Scoring iterations: 2</a:t>
            </a:r>
          </a:p>
        </p:txBody>
      </p:sp>
    </p:spTree>
  </p:cSld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Maybe we want to use King County as our reference. We can relevel the factor.</a:t>
            </a:r>
          </a:p>
          <a:p>
            <a:pPr lvl="0" marL="0" indent="0">
              <a:buNone/>
            </a:pPr>
            <a:r>
              <a:rPr/>
              <a:t>The counties are relative to the level that is not listed.</a:t>
            </a:r>
          </a:p>
          <a:p>
            <a:pPr lvl="0" indent="0">
              <a:buNone/>
            </a:pPr>
            <a:r>
              <a:rPr>
                <a:latin typeface="Courier"/>
              </a:rPr>
              <a:t>sp_dat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sp_dat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county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factor</a:t>
            </a:r>
            <a:r>
              <a:rPr>
                <a:latin typeface="Courier"/>
              </a:rPr>
              <a:t>(county,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7D9029"/>
                </a:solidFill>
                <a:latin typeface="Courier"/>
              </a:rPr>
              <a:t>levels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"King"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"Clark"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"Pierce"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"Snohomish"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"Spokane"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  ))</a:t>
            </a:r>
            <a:br/>
            <a:r>
              <a:rPr>
                <a:latin typeface="Courier"/>
              </a:rPr>
              <a:t>  </a:t>
            </a:r>
            <a:br/>
            <a:r>
              <a:rPr>
                <a:latin typeface="Courier"/>
              </a:rPr>
              <a:t>fit4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glm</a:t>
            </a:r>
            <a:r>
              <a:rPr>
                <a:latin typeface="Courier"/>
              </a:rPr>
              <a:t>(crowd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hu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pci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county,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sp_dat)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(fit4)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glm(formula = crowd ~ hu + pci + county, data = sp_dat)
Coefficients:
                   Estimate  Std. Error t value             Pr(&gt;|t|)    
(Intercept)      77.9001378   7.7746490  10.020 &lt; 0.0000000000000002 ***
hu                0.0393317   0.0022483  17.494 &lt; 0.0000000000000002 ***
pci              -0.0018146   0.0001248 -14.542 &lt; 0.0000000000000002 ***
countyClark     -35.4770337   6.3140724  -5.619         0.0000000255 ***
countyPierce    -45.4432591   5.3237881  -8.536 &lt; 0.0000000000000002 ***
countySnohomish -30.0740208   5.3714389  -5.599         0.0000000285 ***
countySpokane   -70.6079948   6.4062707 -11.022 &lt; 0.0000000000000002 ***
---
Signif. codes:  0 '***' 0.001 '**' 0.01 '*' 0.05 '.' 0.1 ' ' 1
(Dispersion parameter for gaussian family taken to be 2921.148)
    Null deviance: 4222997  on 926  degrees of freedom
Residual deviance: 2687457  on 920  degrees of freedom
AIC: 10037
Number of Fisher Scoring iterations: 2</a:t>
            </a:r>
          </a:p>
        </p:txBody>
      </p:sp>
    </p:spTree>
  </p:cSld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interactions</a:t>
            </a:r>
          </a:p>
        </p:txBody>
      </p:sp>
      <p:pic>
        <p:nvPicPr>
          <p:cNvPr descr="images/interactio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57400" y="1193800"/>
            <a:ext cx="50292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hlinkClick r:id="rId2"/>
              </a:rPr>
              <a:t>source</a:t>
            </a:r>
          </a:p>
        </p:txBody>
      </p:sp>
    </p:spTree>
  </p:cSld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also specify interactions between variables in a formula with </a:t>
            </a:r>
            <a:r>
              <a:rPr>
                <a:latin typeface="Courier"/>
              </a:rPr>
              <a:t>*</a:t>
            </a:r>
            <a:r>
              <a:rPr/>
              <a:t>. This allows for not only the intercepts between factors to differ, but also the slopes with regard to the interacting variable.</a:t>
            </a:r>
          </a:p>
          <a:p>
            <a:pPr lvl="0" indent="0">
              <a:buNone/>
            </a:pPr>
            <a:r>
              <a:rPr>
                <a:latin typeface="Courier"/>
              </a:rPr>
              <a:t>fit5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glm</a:t>
            </a:r>
            <a:r>
              <a:rPr>
                <a:latin typeface="Courier"/>
              </a:rPr>
              <a:t>(crowd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hu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pci </a:t>
            </a:r>
            <a:r>
              <a:rPr>
                <a:solidFill>
                  <a:srgbClr val="4070A0"/>
                </a:solidFill>
                <a:latin typeface="Courier"/>
              </a:rPr>
              <a:t>*</a:t>
            </a:r>
            <a:r>
              <a:rPr>
                <a:latin typeface="Courier"/>
              </a:rPr>
              <a:t> county,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sp_dat)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(fit5)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glm(formula = crowd ~ hu + pci * county, data = sp_dat)
Coefficients:
                       Estimate  Std. Error t value             Pr(&gt;|t|)    
(Intercept)          73.4590707   8.3703790   8.776 &lt; 0.0000000000000002 ***
hu                    0.0389502   0.0022620  17.220 &lt; 0.0000000000000002 ***
pci                  -0.0017060   0.0001442 -11.827 &lt; 0.0000000000000002 ***
countyClark          -1.9469215  23.2496384  -0.084               0.9333    
countyPierce        -16.1835554  16.0960723  -1.005               0.3150    
countySnohomish     -17.5168167  18.8785553  -0.928               0.3537    
countySpokane       -86.9928211  19.3206605  -4.503           0.00000758 ***
pci:countyClark      -0.0009480   0.0006469  -1.465               0.1431    
pci:countyPierce     -0.0008377   0.0004379  -1.913               0.0561 .  
pci:countySnohomish  -0.0003007   0.0004626  -0.650               0.5158    
pci:countySpokane     0.0006271   0.0005971   1.050               0.2939    
---
Signif. codes:  0 '***' 0.001 '**' 0.01 '*' 0.05 '.' 0.1 ' ' 1
(Dispersion parameter for gaussian family taken to be 2910.925)
    Null deviance: 4222997  on 926  degrees of freedom
Residual deviance: 2666408  on 916  degrees of freedom
AIC: 10038
Number of Fisher Scoring iterations: 2</a:t>
            </a:r>
          </a:p>
        </p:txBody>
      </p:sp>
    </p:spTree>
  </p:cSld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By default, </a:t>
            </a:r>
            <a:r>
              <a:rPr>
                <a:latin typeface="Courier"/>
              </a:rPr>
              <a:t>ggplot</a:t>
            </a:r>
            <a:r>
              <a:rPr/>
              <a:t> with a factor added as a color will look include the interaction term. Notice the different intercept and slope of the lines.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ggplot</a:t>
            </a:r>
            <a:r>
              <a:rPr>
                <a:latin typeface="Courier"/>
              </a:rPr>
              <a:t>(sp_dat, </a:t>
            </a:r>
            <a:r>
              <a:rPr>
                <a:solidFill>
                  <a:srgbClr val="06287E"/>
                </a:solidFill>
                <a:latin typeface="Courier"/>
              </a:rPr>
              <a:t>aes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pci,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hu, </a:t>
            </a:r>
            <a:r>
              <a:rPr>
                <a:solidFill>
                  <a:srgbClr val="7D9029"/>
                </a:solidFill>
                <a:latin typeface="Courier"/>
              </a:rPr>
              <a:t>color =</a:t>
            </a:r>
            <a:r>
              <a:rPr>
                <a:latin typeface="Courier"/>
              </a:rPr>
              <a:t> county))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geom_point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size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alpha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0.2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geom_smooth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method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"glm"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se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FALSE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theme_classic</a:t>
            </a:r>
            <a:r>
              <a:rPr>
                <a:latin typeface="Courier"/>
              </a:rPr>
              <a:t>()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will focus on how to use R software to do these. We will be glossing over the statistical </a:t>
            </a:r>
            <a:r>
              <a:rPr b="1"/>
              <a:t>theory</a:t>
            </a:r>
            <a:r>
              <a:rPr/>
              <a:t> and “formulas” for these tests. Moreover, we do not claim the data we use for demonstration meet </a:t>
            </a:r>
            <a:r>
              <a:rPr b="1"/>
              <a:t>assumptions</a:t>
            </a:r>
            <a:r>
              <a:rPr/>
              <a:t> of the methods.</a:t>
            </a:r>
          </a:p>
          <a:p>
            <a:pPr lvl="0" marL="0" indent="0">
              <a:buNone/>
            </a:pPr>
            <a:r>
              <a:rPr/>
              <a:t>There are plenty of resources online for learning more about these methods.</a:t>
            </a:r>
          </a:p>
          <a:p>
            <a:pPr lvl="0" marL="0" indent="0">
              <a:buNone/>
            </a:pPr>
            <a:r>
              <a:rPr/>
              <a:t>Check out </a:t>
            </a:r>
            <a:r>
              <a:rPr>
                <a:hlinkClick r:id="rId2"/>
              </a:rPr>
              <a:t>www.opencasestudies.org</a:t>
            </a:r>
            <a:r>
              <a:rPr/>
              <a:t> for deeper dives on some of the concepts covered here and the </a:t>
            </a:r>
            <a:r>
              <a:rPr>
                <a:hlinkClick r:id="rId3"/>
              </a:rPr>
              <a:t>resource page</a:t>
            </a:r>
            <a:r>
              <a:rPr/>
              <a:t> for more resources.</a:t>
            </a:r>
          </a:p>
        </p:txBody>
      </p:sp>
    </p:spTree>
  </p:cSld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Statistics/Statistics_files/figure-pptx/unnamed-chunk-2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" y="1193800"/>
            <a:ext cx="678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Generalized</a:t>
            </a:r>
            <a:r>
              <a:rPr/>
              <a:t> </a:t>
            </a:r>
            <a:r>
              <a:rPr/>
              <a:t>linear</a:t>
            </a:r>
            <a:r>
              <a:rPr/>
              <a:t> </a:t>
            </a:r>
            <a:r>
              <a:rPr/>
              <a:t>models</a:t>
            </a:r>
            <a:r>
              <a:rPr/>
              <a:t> </a:t>
            </a:r>
            <a:r>
              <a:rPr/>
              <a:t>(GLMs)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Generalized linear models (GLMs) allow for fitting regressions for non-continuous/normal outcomes. Examples include: logistic regression, Poisson regression.</a:t>
            </a:r>
          </a:p>
          <a:p>
            <a:pPr lvl="0" marL="0" indent="0">
              <a:buNone/>
            </a:pPr>
            <a:r>
              <a:rPr/>
              <a:t>Add the </a:t>
            </a:r>
            <a:r>
              <a:rPr>
                <a:latin typeface="Courier"/>
              </a:rPr>
              <a:t>family</a:t>
            </a:r>
            <a:r>
              <a:rPr/>
              <a:t> argument – a description of the error distribution and link function to be used in the model. These include:</a:t>
            </a:r>
          </a:p>
          <a:p>
            <a:pPr lvl="1"/>
            <a:r>
              <a:rPr>
                <a:latin typeface="Courier"/>
              </a:rPr>
              <a:t>binomial(link = "logit")</a:t>
            </a:r>
            <a:r>
              <a:rPr/>
              <a:t> - outcome is binary</a:t>
            </a:r>
          </a:p>
          <a:p>
            <a:pPr lvl="1"/>
            <a:r>
              <a:rPr>
                <a:latin typeface="Courier"/>
              </a:rPr>
              <a:t>poisson(link = "log")</a:t>
            </a:r>
            <a:r>
              <a:rPr/>
              <a:t> - outcome is count or rate</a:t>
            </a:r>
          </a:p>
          <a:p>
            <a:pPr lvl="1"/>
            <a:r>
              <a:rPr/>
              <a:t>others</a:t>
            </a:r>
          </a:p>
          <a:p>
            <a:pPr lvl="0" marL="0" indent="0">
              <a:buNone/>
            </a:pPr>
            <a:r>
              <a:rPr/>
              <a:t>Very important to use the right test!</a:t>
            </a:r>
          </a:p>
          <a:p>
            <a:pPr lvl="0" marL="0" indent="0">
              <a:buNone/>
            </a:pPr>
            <a:r>
              <a:rPr/>
              <a:t>See this </a:t>
            </a:r>
            <a:r>
              <a:rPr>
                <a:hlinkClick r:id="rId2"/>
              </a:rPr>
              <a:t>case study</a:t>
            </a:r>
            <a:r>
              <a:rPr/>
              <a:t> for more information.</a:t>
            </a:r>
          </a:p>
          <a:p>
            <a:pPr lvl="0" marL="0" indent="0">
              <a:buNone/>
            </a:pPr>
            <a:r>
              <a:rPr/>
              <a:t>See </a:t>
            </a:r>
            <a:r>
              <a:rPr>
                <a:latin typeface="Courier"/>
              </a:rPr>
              <a:t>?family</a:t>
            </a:r>
            <a:r>
              <a:rPr/>
              <a:t> documentation for details of family functions.</a:t>
            </a:r>
          </a:p>
        </p:txBody>
      </p:sp>
    </p:spTree>
  </p:cSld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Logistic</a:t>
            </a:r>
            <a:r>
              <a:rPr/>
              <a:t> </a:t>
            </a:r>
            <a:r>
              <a:rPr/>
              <a:t>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look at a logistic regression example. We’ll use the </a:t>
            </a:r>
            <a:r>
              <a:rPr>
                <a:latin typeface="Courier"/>
              </a:rPr>
              <a:t>sp_dat</a:t>
            </a:r>
            <a:r>
              <a:rPr/>
              <a:t> dataset again with a different variable.</a:t>
            </a:r>
          </a:p>
          <a:p>
            <a:pPr lvl="1"/>
            <a:r>
              <a:rPr b="1"/>
              <a:t>f_crowd</a:t>
            </a:r>
            <a:r>
              <a:rPr/>
              <a:t> - Flag for the percentage of crowded households is in the 90th percentile (1 = yes, 0 = no)</a:t>
            </a:r>
          </a:p>
          <a:p>
            <a:pPr lvl="0" marL="0" indent="0">
              <a:buNone/>
            </a:pPr>
            <a:r>
              <a:rPr/>
              <a:t>There are 36 census tracks in the 90th percentile for crowded households.</a:t>
            </a:r>
          </a:p>
          <a:p>
            <a:pPr lvl="0" indent="0">
              <a:buNone/>
            </a:pPr>
            <a:r>
              <a:rPr>
                <a:latin typeface="Courier"/>
              </a:rPr>
              <a:t>sp_dat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(f_crowd)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2 × 2
  f_crowd     n
    &lt;dbl&gt; &lt;int&gt;
1       0   891
2       1    36</a:t>
            </a:r>
          </a:p>
        </p:txBody>
      </p:sp>
    </p:spTree>
  </p:cSld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Logistic</a:t>
            </a:r>
            <a:r>
              <a:rPr/>
              <a:t> </a:t>
            </a:r>
            <a:r>
              <a:rPr/>
              <a:t>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explore how </a:t>
            </a:r>
            <a:r>
              <a:rPr>
                <a:latin typeface="Courier"/>
              </a:rPr>
              <a:t>hu</a:t>
            </a:r>
            <a:r>
              <a:rPr/>
              <a:t>, </a:t>
            </a:r>
            <a:r>
              <a:rPr>
                <a:latin typeface="Courier"/>
              </a:rPr>
              <a:t>pci</a:t>
            </a:r>
            <a:r>
              <a:rPr/>
              <a:t>, and </a:t>
            </a:r>
            <a:r>
              <a:rPr>
                <a:latin typeface="Courier"/>
              </a:rPr>
              <a:t>county</a:t>
            </a:r>
            <a:r>
              <a:rPr/>
              <a:t> might predict </a:t>
            </a:r>
            <a:r>
              <a:rPr>
                <a:latin typeface="Courier"/>
              </a:rPr>
              <a:t>f_crowd</a:t>
            </a:r>
            <a:r>
              <a:rPr/>
              <a:t>.</a:t>
            </a:r>
          </a:p>
          <a:p>
            <a:pPr lvl="0" indent="0">
              <a:buNone/>
            </a:pPr>
            <a:r>
              <a:rPr>
                <a:latin typeface="Courier"/>
              </a:rPr>
              <a:t># General format
glm(y ~ x, data = DATASET_NAME, family = binomial(link = "logit"))</a:t>
            </a:r>
          </a:p>
          <a:p>
            <a:pPr lvl="0" indent="0">
              <a:buNone/>
            </a:pPr>
            <a:r>
              <a:rPr>
                <a:latin typeface="Courier"/>
              </a:rPr>
              <a:t>binom_fit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glm</a:t>
            </a:r>
            <a:r>
              <a:rPr>
                <a:latin typeface="Courier"/>
              </a:rPr>
              <a:t>(f_crowd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hu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pci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county, 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sp_dat, </a:t>
            </a:r>
            <a:r>
              <a:rPr>
                <a:solidFill>
                  <a:srgbClr val="7D9029"/>
                </a:solidFill>
                <a:latin typeface="Courier"/>
              </a:rPr>
              <a:t>family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binomial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link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"logit"</a:t>
            </a:r>
            <a:r>
              <a:rPr>
                <a:latin typeface="Courier"/>
              </a:rPr>
              <a:t>))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(binom_fit)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glm(formula = f_crowd ~ hu + pci + county, family = binomial(link = "logit"), 
    data = sp_dat)
Coefficients:
                   Estimate  Std. Error z value       Pr(&gt;|z|)    
(Intercept)      3.46642282  0.97204634   3.566       0.000362 ***
hu               0.00025822  0.00029372   0.879       0.379314    
pci             -0.00019389  0.00003096  -6.263 0.000000000378 ***
countyClark     -2.22310417  0.77710614  -2.861       0.004226 ** 
countyPierce    -2.49172286  0.59240684  -4.206 0.000025981444 ***
countySnohomish -2.13812813  0.76448803  -2.797       0.005161 ** 
countySpokane   -3.91697302  1.06411805  -3.681       0.000232 ***
---
Signif. codes:  0 '***' 0.001 '**' 0.01 '*' 0.05 '.' 0.1 ' ' 1
(Dispersion parameter for binomial family taken to be 1)
    Null deviance: 304.47  on 926  degrees of freedom
Residual deviance: 199.62  on 920  degrees of freedom
AIC: 213.62
Number of Fisher Scoring iterations: 8</a:t>
            </a:r>
          </a:p>
        </p:txBody>
      </p:sp>
    </p:spTree>
  </p:cSld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Logistic</a:t>
            </a:r>
            <a:r>
              <a:rPr/>
              <a:t> </a:t>
            </a:r>
            <a:r>
              <a:rPr/>
              <a:t>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See this </a:t>
            </a:r>
            <a:r>
              <a:rPr>
                <a:hlinkClick r:id="rId2"/>
              </a:rPr>
              <a:t>case study</a:t>
            </a:r>
            <a:r>
              <a:rPr/>
              <a:t> for more information.</a:t>
            </a:r>
          </a:p>
        </p:txBody>
      </p:sp>
    </p:spTree>
  </p:cSld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Odds</a:t>
            </a:r>
            <a:r>
              <a:rPr/>
              <a:t> </a:t>
            </a:r>
            <a:r>
              <a:rPr/>
              <a:t>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2000"/>
              <a:t>An odds ratio (OR) is a measure of association between an exposure and an outcome. The OR represents the odds that an outcome will occur given a particular exposure, compared to the odds of the outcome occurring in the absence of that exposure.</a:t>
            </a:r>
          </a:p>
          <a:p>
            <a:pPr lvl="0" marL="0" indent="0">
              <a:buNone/>
            </a:pPr>
            <a:r>
              <a:rPr/>
              <a:t>Check out </a:t>
            </a:r>
            <a:r>
              <a:rPr>
                <a:hlinkClick r:id="rId2"/>
              </a:rPr>
              <a:t>this paper</a:t>
            </a:r>
            <a:r>
              <a:rPr/>
              <a:t>.</a:t>
            </a:r>
          </a:p>
          <a:p>
            <a:pPr lvl="0" marL="0" indent="0">
              <a:buNone/>
            </a:pPr>
            <a:r>
              <a:rPr/>
              <a:t>Use </a:t>
            </a:r>
            <a:r>
              <a:rPr>
                <a:latin typeface="Courier"/>
              </a:rPr>
              <a:t>oddsratio(x, y)</a:t>
            </a:r>
            <a:r>
              <a:rPr/>
              <a:t> from the </a:t>
            </a:r>
            <a:r>
              <a:rPr>
                <a:latin typeface="Courier"/>
              </a:rPr>
              <a:t>epitools()</a:t>
            </a:r>
            <a:r>
              <a:rPr/>
              <a:t> package to calculate odds ratios.</a:t>
            </a:r>
          </a:p>
        </p:txBody>
      </p:sp>
    </p:spTree>
  </p:cSld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Odds</a:t>
            </a:r>
            <a:r>
              <a:rPr/>
              <a:t> </a:t>
            </a:r>
            <a:r>
              <a:rPr/>
              <a:t>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see if a high prevalence of no vehicle homes can predict a high prevalence of crowded homes.</a:t>
            </a:r>
          </a:p>
          <a:p>
            <a:pPr lvl="1"/>
            <a:r>
              <a:rPr b="1"/>
              <a:t>f_noveh</a:t>
            </a:r>
            <a:r>
              <a:rPr/>
              <a:t> - Flag for the percentage of households with no vehicles is in the 90th percentile (1 = yes, 0 = no)</a:t>
            </a:r>
          </a:p>
          <a:p>
            <a:pPr lvl="1"/>
            <a:r>
              <a:rPr b="1"/>
              <a:t>f_crowd</a:t>
            </a:r>
            <a:r>
              <a:rPr/>
              <a:t> - Flag for the percentage of crowded households is in the 90th percentile (1 = yes, 0 = no)</a:t>
            </a:r>
          </a:p>
        </p:txBody>
      </p:sp>
    </p:spTree>
  </p:cSld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Odds</a:t>
            </a:r>
            <a:r>
              <a:rPr/>
              <a:t> </a:t>
            </a:r>
            <a:r>
              <a:rPr/>
              <a:t>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 this case, we’re calculating the odds ratio for census areas, indicating whether a prevalence of no vehicle households is associated with more crowded households.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(epitools)</a:t>
            </a:r>
            <a:br/>
            <a:br/>
            <a:r>
              <a:rPr>
                <a:latin typeface="Courier"/>
              </a:rPr>
              <a:t>response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sp_dat </a:t>
            </a:r>
            <a:r>
              <a:rPr>
                <a:solidFill>
                  <a:srgbClr val="4070A0"/>
                </a:solidFill>
                <a:latin typeface="Courier"/>
              </a:rPr>
              <a:t>%&gt;%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pull</a:t>
            </a:r>
            <a:r>
              <a:rPr>
                <a:latin typeface="Courier"/>
              </a:rPr>
              <a:t>(f_crowd)</a:t>
            </a:r>
            <a:br/>
            <a:r>
              <a:rPr>
                <a:latin typeface="Courier"/>
              </a:rPr>
              <a:t>predictor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sp_dat </a:t>
            </a:r>
            <a:r>
              <a:rPr>
                <a:solidFill>
                  <a:srgbClr val="4070A0"/>
                </a:solidFill>
                <a:latin typeface="Courier"/>
              </a:rPr>
              <a:t>%&gt;%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pull</a:t>
            </a:r>
            <a:r>
              <a:rPr>
                <a:latin typeface="Courier"/>
              </a:rPr>
              <a:t>(f_noveh)</a:t>
            </a:r>
          </a:p>
        </p:txBody>
      </p:sp>
    </p:spTree>
  </p:cSld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Odds</a:t>
            </a:r>
            <a:r>
              <a:rPr/>
              <a:t> </a:t>
            </a:r>
            <a:r>
              <a:rPr/>
              <a:t>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Odds Ratio is 3.33.</a:t>
            </a:r>
          </a:p>
          <a:p>
            <a:pPr lvl="0" marL="0" indent="0">
              <a:buNone/>
            </a:pPr>
            <a:r>
              <a:rPr/>
              <a:t>When the predictor is 1 (aka the census area has a lot of no vehicle households), the odds of the response (prevalence of crowded homes) are 3.33 times greater than when it is 0 (not a lot of no vehicle households).</a:t>
            </a:r>
          </a:p>
          <a:p>
            <a:pPr lvl="0" indent="0">
              <a:buNone/>
            </a:pPr>
            <a:r>
              <a:rPr>
                <a:latin typeface="Courier"/>
              </a:rPr>
              <a:t>$data
         Outcome
Predictor   0  1 Total
    0     849 31   880
    1      42  5    47
    Total 891 36   927
$measure
         odds ratio with 95% C.I.
Predictor estimate    lower    upper
        0 1.000000       NA       NA
        1 3.331243 1.074548 8.385917
$p.value
         two-sided
Predictor midp.exact fisher.exact chi.square
        0         NA           NA         NA
        1 0.03856847   0.03106555 0.01389049
$correction
[1] FALSE
attr(,"method")
[1] "median-unbiased estimate &amp; mid-p exact CI"</a:t>
            </a:r>
          </a:p>
        </p:txBody>
      </p:sp>
    </p:spTree>
  </p:cSld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Final</a:t>
            </a:r>
            <a:r>
              <a:rPr/>
              <a:t> </a:t>
            </a:r>
            <a:r>
              <a:rPr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 final notes:</a:t>
            </a:r>
          </a:p>
          <a:p>
            <a:pPr lvl="1"/>
            <a:r>
              <a:rPr/>
              <a:t>Researcher’s responsibility to </a:t>
            </a:r>
            <a:r>
              <a:rPr b="1"/>
              <a:t>understand the statistical method</a:t>
            </a:r>
            <a:r>
              <a:rPr/>
              <a:t> they use – underlying assumptions, correct interpretation of method results</a:t>
            </a:r>
          </a:p>
          <a:p>
            <a:pPr lvl="1"/>
            <a:r>
              <a:rPr/>
              <a:t>Researcher’s responsibility to </a:t>
            </a:r>
            <a:r>
              <a:rPr b="1"/>
              <a:t>understand the R software</a:t>
            </a:r>
            <a:r>
              <a:rPr/>
              <a:t> they use – meaning of function’s arguments and meaning of function’s output elements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</a:p>
        </p:txBody>
      </p:sp>
    </p:spTree>
  </p:cSld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glm()</a:t>
            </a:r>
            <a:r>
              <a:rPr/>
              <a:t> fits regression models:</a:t>
            </a:r>
          </a:p>
          <a:p>
            <a:pPr lvl="2"/>
            <a:r>
              <a:rPr/>
              <a:t>Use the </a:t>
            </a:r>
            <a:r>
              <a:rPr>
                <a:latin typeface="Courier"/>
              </a:rPr>
              <a:t>formula =</a:t>
            </a:r>
            <a:r>
              <a:rPr/>
              <a:t> argument to specify the model (e.g., </a:t>
            </a:r>
            <a:r>
              <a:rPr>
                <a:latin typeface="Courier"/>
              </a:rPr>
              <a:t>y ~ x</a:t>
            </a:r>
            <a:r>
              <a:rPr/>
              <a:t> or </a:t>
            </a:r>
            <a:r>
              <a:rPr>
                <a:latin typeface="Courier"/>
              </a:rPr>
              <a:t>y ~ x1 + x2</a:t>
            </a:r>
            <a:r>
              <a:rPr/>
              <a:t> using column names)</a:t>
            </a:r>
          </a:p>
          <a:p>
            <a:pPr lvl="2"/>
            <a:r>
              <a:rPr/>
              <a:t>Use </a:t>
            </a:r>
            <a:r>
              <a:rPr>
                <a:latin typeface="Courier"/>
              </a:rPr>
              <a:t>data =</a:t>
            </a:r>
            <a:r>
              <a:rPr/>
              <a:t> to indicate the dataset</a:t>
            </a:r>
          </a:p>
          <a:p>
            <a:pPr lvl="2"/>
            <a:r>
              <a:rPr/>
              <a:t>Use </a:t>
            </a:r>
            <a:r>
              <a:rPr>
                <a:latin typeface="Courier"/>
              </a:rPr>
              <a:t>family =</a:t>
            </a:r>
            <a:r>
              <a:rPr/>
              <a:t> to do a other regressions like logistic, Poisson and more</a:t>
            </a:r>
          </a:p>
          <a:p>
            <a:pPr lvl="2"/>
            <a:r>
              <a:rPr>
                <a:latin typeface="Courier"/>
              </a:rPr>
              <a:t>summary()</a:t>
            </a:r>
            <a:r>
              <a:rPr/>
              <a:t> gives useful statistics</a:t>
            </a:r>
          </a:p>
          <a:p>
            <a:pPr lvl="1"/>
            <a:r>
              <a:rPr>
                <a:latin typeface="Courier"/>
              </a:rPr>
              <a:t>oddsratio()</a:t>
            </a:r>
            <a:r>
              <a:rPr/>
              <a:t> from the </a:t>
            </a:r>
            <a:r>
              <a:rPr>
                <a:latin typeface="Courier"/>
              </a:rPr>
              <a:t>epitools</a:t>
            </a:r>
            <a:r>
              <a:rPr/>
              <a:t> package can calculate odds ratios (outside of logistic regression - which allows more than one explanatory variable)</a:t>
            </a:r>
          </a:p>
          <a:p>
            <a:pPr lvl="1"/>
            <a:r>
              <a:rPr/>
              <a:t>this is just the tip of the iceberg!</a:t>
            </a:r>
          </a:p>
        </p:txBody>
      </p:sp>
    </p:spTree>
  </p:cSld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Resources</a:t>
            </a:r>
            <a:r>
              <a:rPr/>
              <a:t> </a:t>
            </a:r>
            <a:r>
              <a:rPr/>
              <a:t>(also</a:t>
            </a:r>
            <a:r>
              <a:rPr/>
              <a:t> </a:t>
            </a:r>
            <a:r>
              <a:rPr/>
              <a:t>on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>
                <a:hlinkClick r:id="rId2"/>
              </a:rPr>
              <a:t>website</a:t>
            </a:r>
            <a:r>
              <a:rPr/>
              <a:t>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For more check out:</a:t>
            </a:r>
          </a:p>
          <a:p>
            <a:pPr lvl="1"/>
            <a:r>
              <a:rPr>
                <a:hlinkClick r:id="rId3"/>
              </a:rPr>
              <a:t>this chapter</a:t>
            </a:r>
            <a:r>
              <a:rPr/>
              <a:t> on modeling in this tidyverse book</a:t>
            </a:r>
            <a:br/>
          </a:p>
          <a:p>
            <a:pPr lvl="1"/>
            <a:r>
              <a:rPr>
                <a:hlinkClick r:id="rId4"/>
              </a:rPr>
              <a:t>this chart on when to do what test</a:t>
            </a:r>
          </a:p>
          <a:p>
            <a:pPr lvl="1"/>
            <a:r>
              <a:rPr>
                <a:hlinkClick r:id="rId5"/>
              </a:rPr>
              <a:t>opencasestudies.org</a:t>
            </a:r>
          </a:p>
          <a:p>
            <a:pPr lvl="0" marL="0" indent="0">
              <a:buNone/>
            </a:pPr>
            <a:r>
              <a:rPr/>
              <a:t>Content for similar topics as this course can also be found on Leanpub.</a:t>
            </a:r>
          </a:p>
        </p:txBody>
      </p:sp>
    </p:spTree>
  </p:cSld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Lab</a:t>
            </a:r>
            <a:r>
              <a:rPr/>
              <a:t> </a:t>
            </a:r>
            <a:r>
              <a:rPr/>
              <a:t>Part</a:t>
            </a:r>
            <a:r>
              <a:rPr/>
              <a:t> </a:t>
            </a:r>
            <a:r>
              <a:rPr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🏠 </a:t>
            </a:r>
            <a:r>
              <a:rPr>
                <a:hlinkClick r:id="rId2"/>
              </a:rPr>
              <a:t>Class Website</a:t>
            </a:r>
          </a:p>
          <a:p>
            <a:pPr lvl="0" marL="0" indent="0">
              <a:buNone/>
            </a:pPr>
            <a:r>
              <a:rPr/>
              <a:t>💻 </a:t>
            </a:r>
            <a:r>
              <a:rPr>
                <a:hlinkClick r:id="rId3"/>
              </a:rPr>
              <a:t>Lab</a:t>
            </a:r>
          </a:p>
          <a:p>
            <a:pPr lvl="0" marL="0" indent="0">
              <a:buNone/>
            </a:pPr>
            <a:r>
              <a:rPr/>
              <a:t>📃 </a:t>
            </a:r>
            <a:r>
              <a:rPr>
                <a:hlinkClick r:id="rId4"/>
              </a:rPr>
              <a:t>Day 8 Cheatsheet</a:t>
            </a:r>
          </a:p>
        </p:txBody>
      </p:sp>
    </p:spTree>
  </p:cSld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../images/the-end-g23b994289_1280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71700" y="1193800"/>
            <a:ext cx="4800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Image by Gerd Altmann from Pixabay</a:t>
            </a:r>
          </a:p>
        </p:txBody>
      </p:sp>
    </p:spTree>
  </p:cSld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Extra</a:t>
            </a:r>
            <a:r>
              <a:rPr/>
              <a:t> </a:t>
            </a:r>
            <a:r>
              <a:rPr/>
              <a:t>Slides</a:t>
            </a:r>
          </a:p>
        </p:txBody>
      </p:sp>
    </p:spTree>
  </p:cSld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Model</a:t>
            </a:r>
            <a:r>
              <a:rPr/>
              <a:t> </a:t>
            </a:r>
            <a:r>
              <a:rPr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Check out the </a:t>
            </a:r>
            <a:r>
              <a:rPr>
                <a:latin typeface="Courier"/>
              </a:rPr>
              <a:t>leaps</a:t>
            </a:r>
            <a:r>
              <a:rPr/>
              <a:t> package and other code snippets here: </a:t>
            </a:r>
            <a:r>
              <a:rPr>
                <a:hlinkClick r:id="rId2"/>
              </a:rPr>
              <a:t>https://r-statistics.co/Model-Selection-in-R.html</a:t>
            </a:r>
          </a:p>
        </p:txBody>
      </p:sp>
    </p:spTree>
  </p:cSld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More</a:t>
            </a:r>
            <a:r>
              <a:rPr/>
              <a:t> </a:t>
            </a:r>
            <a:r>
              <a:rPr/>
              <a:t>tests!</a:t>
            </a:r>
          </a:p>
        </p:txBody>
      </p:sp>
    </p:spTree>
  </p:cSld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Wilcoxon</a:t>
            </a:r>
            <a:r>
              <a:rPr/>
              <a:t> </a:t>
            </a:r>
            <a:r>
              <a:rPr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Wilcoxon test is a good alternative to the t-test when the normal distribution of the differences between paired individuals cannot be assumed.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wilcox.test(x, y, ..)</a:t>
            </a:r>
          </a:p>
          <a:p>
            <a:pPr lvl="1"/>
            <a:r>
              <a:rPr/>
              <a:t>Like t-test, provide one or two vectors (x, y)</a:t>
            </a:r>
          </a:p>
          <a:p>
            <a:pPr lvl="1"/>
            <a:r>
              <a:rPr/>
              <a:t>Choose from </a:t>
            </a:r>
            <a:r>
              <a:rPr>
                <a:latin typeface="Courier"/>
              </a:rPr>
              <a:t>alternative = c("two.sided", "less", "greater")</a:t>
            </a:r>
          </a:p>
          <a:p>
            <a:pPr lvl="1"/>
            <a:r>
              <a:rPr/>
              <a:t>Use </a:t>
            </a:r>
            <a:r>
              <a:rPr>
                <a:latin typeface="Courier"/>
              </a:rPr>
              <a:t>paired = TRUE</a:t>
            </a:r>
            <a:r>
              <a:rPr/>
              <a:t> for paired values (e.g., before and after)</a:t>
            </a:r>
          </a:p>
        </p:txBody>
      </p:sp>
    </p:spTree>
  </p:cSld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Shapiro</a:t>
            </a:r>
            <a:r>
              <a:rPr/>
              <a:t> </a:t>
            </a:r>
            <a:r>
              <a:rPr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 tell you if a vector is normally distributed.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shapiro.test(x)</a:t>
            </a:r>
          </a:p>
          <a:p>
            <a:pPr lvl="0" marL="0" indent="0">
              <a:buNone/>
            </a:pPr>
            <a:r>
              <a:rPr/>
              <a:t>The smaller the p-value, the more likely the data violates normality assumptions.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correlation coefficient is a summary statistic that measures the strength of a linear relationship between two numeric variables.</a:t>
            </a:r>
          </a:p>
          <a:p>
            <a:pPr lvl="1"/>
            <a:r>
              <a:rPr/>
              <a:t>The strength of the relationship - based on how well the points form a line</a:t>
            </a:r>
          </a:p>
          <a:p>
            <a:pPr lvl="1"/>
            <a:r>
              <a:rPr/>
              <a:t>The direction of the relationship - based on if the points progress upward or downward</a:t>
            </a:r>
          </a:p>
        </p:txBody>
      </p:sp>
    </p:spTree>
  </p:cSld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Kolmogorov-Smirnov</a:t>
            </a:r>
            <a:r>
              <a:rPr/>
              <a:t> </a:t>
            </a:r>
            <a:r>
              <a:rPr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 tell you if two groups come from different distributions.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ks.test()</a:t>
            </a:r>
          </a:p>
          <a:p>
            <a:pPr lvl="0" marL="0" indent="0">
              <a:buNone/>
            </a:pPr>
            <a:r>
              <a:rPr/>
              <a:t>The smaller the p-value, the more likely the data are from different distributions.</a:t>
            </a:r>
          </a:p>
        </p:txBody>
      </p:sp>
    </p:spTree>
  </p:cSld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Fisher’s</a:t>
            </a:r>
            <a:r>
              <a:rPr/>
              <a:t> </a:t>
            </a:r>
            <a:r>
              <a:rPr/>
              <a:t>F-Test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Performs an F test to compare the variances of two samples from normal populations.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var.test()</a:t>
            </a:r>
          </a:p>
        </p:txBody>
      </p:sp>
    </p:spTree>
  </p:cSld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Chi-squared</a:t>
            </a:r>
            <a:r>
              <a:rPr/>
              <a:t> </a:t>
            </a:r>
            <a:r>
              <a:rPr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For categorical data/ratios, can tell you if observations match expected values or if two categorical variables are independent.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chisq.test()</a:t>
            </a:r>
          </a:p>
        </p:txBody>
      </p:sp>
    </p:spTree>
  </p:cSld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Analysis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Variance</a:t>
            </a:r>
            <a:r>
              <a:rPr/>
              <a:t> </a:t>
            </a:r>
            <a:r>
              <a:rPr/>
              <a:t>(ANOVA)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For balanced designs, determine if multiple variables influence a dependent variable. “Within versus among group variance”.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aov()</a:t>
            </a:r>
          </a:p>
        </p:txBody>
      </p:sp>
    </p:spTree>
  </p:cSld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More</a:t>
            </a:r>
            <a:r>
              <a:rPr/>
              <a:t> </a:t>
            </a:r>
            <a:r>
              <a:rPr/>
              <a:t>on</a:t>
            </a:r>
            <a:r>
              <a:rPr/>
              <a:t> </a:t>
            </a:r>
            <a:r>
              <a:rPr/>
              <a:t>Linear</a:t>
            </a:r>
            <a:r>
              <a:rPr/>
              <a:t> </a:t>
            </a:r>
            <a:r>
              <a:rPr/>
              <a:t>regression:</a:t>
            </a:r>
            <a:r>
              <a:rPr/>
              <a:t> </a:t>
            </a:r>
            <a:r>
              <a:rPr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view estimates for the comparison group by removing the intercept in the GLM formula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y ~ x - 1</a:t>
            </a:r>
          </a:p>
          <a:p>
            <a:pPr lvl="0" marL="0" indent="0">
              <a:buNone/>
            </a:pPr>
            <a:r>
              <a:rPr i="1"/>
              <a:t>Caveat</a:t>
            </a:r>
            <a:r>
              <a:rPr/>
              <a:t> is that the p-values change, and interpretation is often confusing.</a:t>
            </a:r>
          </a:p>
          <a:p>
            <a:pPr lvl="0" indent="0">
              <a:buNone/>
            </a:pPr>
            <a:r>
              <a:rPr>
                <a:latin typeface="Courier"/>
              </a:rPr>
              <a:t>fit_force_intercept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glm</a:t>
            </a:r>
            <a:r>
              <a:rPr>
                <a:latin typeface="Courier"/>
              </a:rPr>
              <a:t>(crowd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pci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sngpnt </a:t>
            </a:r>
            <a:r>
              <a:rPr>
                <a:solidFill>
                  <a:srgbClr val="4070A0"/>
                </a:solidFill>
                <a:latin typeface="Courier"/>
              </a:rPr>
              <a:t>+</a:t>
            </a:r>
            <a:r>
              <a:rPr>
                <a:latin typeface="Courier"/>
              </a:rPr>
              <a:t> county </a:t>
            </a:r>
            <a:r>
              <a:rPr>
                <a:solidFill>
                  <a:srgbClr val="4070A0"/>
                </a:solidFill>
                <a:latin typeface="Courier"/>
              </a:rPr>
              <a:t>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data =</a:t>
            </a:r>
            <a:r>
              <a:rPr>
                <a:latin typeface="Courier"/>
              </a:rPr>
              <a:t> sp_dat)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summary</a:t>
            </a:r>
            <a:r>
              <a:rPr>
                <a:latin typeface="Courier"/>
              </a:rPr>
              <a:t>(fit_force_intercept)</a:t>
            </a:r>
          </a:p>
          <a:p>
            <a:pPr lvl="0" indent="0">
              <a:buNone/>
            </a:pPr>
            <a:r>
              <a:rPr>
                <a:latin typeface="Courier"/>
              </a:rPr>
              <a:t>
Call:
glm(formula = crowd ~ pci + sngpnt + county - 1, data = sp_dat)
Coefficients:
                  Estimate Std. Error t value             Pr(&gt;|t|)    
pci             -0.0007588  0.0001463  -5.188        0.00000026132 ***
sngpnt           0.2379315  0.0215775  11.027 &lt; 0.0000000000000002 ***
countyKing      84.8722295  9.2681555   9.157 &lt; 0.0000000000000002 ***
countyClark     44.0054938  8.7528775   5.028        0.00000059706 ***
countyPierce    36.2601486  8.4082758   4.312        0.00001789033 ***
countySnohomish 52.3318984  8.9457720   5.850        0.00000000683 ***
countySpokane   15.4316228  8.8378663   1.746               0.0811 .  
---
Signif. codes:  0 '***' 0.001 '**' 0.01 '*' 0.05 '.' 0.1 ' ' 1
(Dispersion parameter for gaussian family taken to be 3438.458)
    Null deviance: 7852783  on 927  degrees of freedom
Residual deviance: 3163382  on 920  degrees of freedom
AIC: 10188
Number of Fisher Scoring iterations: 2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athsisfun.com/data/images/correlation-examples.sv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044700"/>
            <a:ext cx="8229600" cy="168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Macintosh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Lato</vt:lpstr>
      <vt:lpstr>Montserrat</vt:lpstr>
      <vt:lpstr>Wingdings</vt:lpstr>
      <vt:lpstr>Office Theme</vt:lpstr>
      <vt:lpstr>Basic 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/>
  <cp:keywords/>
  <dcterms:created xsi:type="dcterms:W3CDTF">2026-05-12T20:11:29Z</dcterms:created>
  <dcterms:modified xsi:type="dcterms:W3CDTF">2026-05-12T20:11:29Z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