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2100"/>
    <p:restoredTop autoAdjust="0" sz="94752"/>
  </p:normalViewPr>
  <p:slideViewPr>
    <p:cSldViewPr snapToGrid="0" snapToObjects="1">
      <p:cViewPr varScale="1">
        <p:scale>
          <a:sx d="100" n="198"/>
          <a:sy d="100" n="198"/>
        </p:scale>
        <p:origin x="1208" y="184"/>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presProps" Target="presProps.xml" /><Relationship Id="rId1" Type="http://schemas.openxmlformats.org/officeDocument/2006/relationships/slideMaster" Target="slideMasters/slideMaster1.xml" /><Relationship Id="rId40" Type="http://schemas.openxmlformats.org/officeDocument/2006/relationships/tableStyles" Target="tableStyles.xml" /><Relationship Id="rId39" Type="http://schemas.openxmlformats.org/officeDocument/2006/relationships/theme" Target="theme/theme1.xml" /><Relationship Id="rId38"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9774"/>
            <a:ext cx="7772400" cy="1102519"/>
          </a:xfrm>
        </p:spPr>
        <p:txBody>
          <a:bodyPr/>
          <a:lstStyle>
            <a:lvl1pPr algn="ctr">
              <a:defRPr sz="4000" baseline="0"/>
            </a:lvl1pPr>
          </a:lstStyle>
          <a:p>
            <a:r>
              <a:rPr lang="en-US" dirty="0"/>
              <a:t>Click to edit Master title style</a:t>
            </a:r>
          </a:p>
        </p:txBody>
      </p:sp>
      <p:sp>
        <p:nvSpPr>
          <p:cNvPr id="3" name="Subtitle 2"/>
          <p:cNvSpPr>
            <a:spLocks noGrp="1"/>
          </p:cNvSpPr>
          <p:nvPr>
            <p:ph type="subTitle" idx="1"/>
          </p:nvPr>
        </p:nvSpPr>
        <p:spPr>
          <a:xfrm>
            <a:off x="1371600" y="3881730"/>
            <a:ext cx="6400800" cy="34737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pic>
        <p:nvPicPr>
          <p:cNvPr id="1026" name="Picture 2">
            <a:extLst>
              <a:ext uri="{FF2B5EF4-FFF2-40B4-BE49-F238E27FC236}">
                <a16:creationId xmlns:a16="http://schemas.microsoft.com/office/drawing/2014/main" id="{CE918C2E-CA3D-3E7E-792D-7E5EF12459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2696" y="289937"/>
            <a:ext cx="4638608" cy="259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5/12/26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5/12/26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5/12/26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5/12/26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5/12/26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5/12/26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dirty="0"/>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rtl="0" eaLnBrk="1" latinLnBrk="0" hangingPunct="1">
        <a:spcBef>
          <a:spcPct val="0"/>
        </a:spcBef>
        <a:buNone/>
        <a:defRPr sz="3300" kern="1200" baseline="0">
          <a:solidFill>
            <a:schemeClr val="tx1"/>
          </a:solidFill>
          <a:latin typeface="Montserrat" panose="00000500000000000000" pitchFamily="2" charset="77"/>
          <a:ea typeface="+mj-ea"/>
          <a:cs typeface="+mj-cs"/>
        </a:defRPr>
      </a:lvl1pPr>
    </p:titleStyle>
    <p:bodyStyle>
      <a:lvl1pPr marL="342900" indent="-342900" algn="l" defTabSz="342900" rtl="0" eaLnBrk="1" latinLnBrk="0" hangingPunct="1">
        <a:spcBef>
          <a:spcPct val="20000"/>
        </a:spcBef>
        <a:buFont typeface="Arial"/>
        <a:buChar char="•"/>
        <a:defRPr sz="1300" kern="1200" baseline="0">
          <a:solidFill>
            <a:schemeClr val="tx1"/>
          </a:solidFill>
          <a:latin typeface="Lato" panose="020F0502020204030203" pitchFamily="34" charset="0"/>
          <a:ea typeface="+mn-ea"/>
          <a:cs typeface="+mn-cs"/>
        </a:defRPr>
      </a:lvl1pPr>
      <a:lvl2pPr marL="685800" indent="-342900" algn="l" defTabSz="342900" rtl="0" eaLnBrk="1" latinLnBrk="0" hangingPunct="1">
        <a:spcBef>
          <a:spcPct val="20000"/>
        </a:spcBef>
        <a:buFont typeface="Courier New" panose="02070309020205020404" pitchFamily="49" charset="0"/>
        <a:buChar char="o"/>
        <a:defRPr sz="1100" kern="1200" baseline="0">
          <a:solidFill>
            <a:schemeClr val="tx1"/>
          </a:solidFill>
          <a:latin typeface="Lato" panose="020F0502020204030203" pitchFamily="34" charset="0"/>
          <a:ea typeface="+mn-ea"/>
          <a:cs typeface="+mn-cs"/>
        </a:defRPr>
      </a:lvl2pPr>
      <a:lvl3pPr marL="1028700" indent="-342900" algn="l" defTabSz="342900" rtl="0" eaLnBrk="1" latinLnBrk="0" hangingPunct="1">
        <a:spcBef>
          <a:spcPct val="20000"/>
        </a:spcBef>
        <a:buFont typeface="Wingdings" pitchFamily="2" charset="2"/>
        <a:buChar char="§"/>
        <a:defRPr sz="1100" kern="1200" baseline="0">
          <a:solidFill>
            <a:schemeClr val="tx1"/>
          </a:solidFill>
          <a:latin typeface="Lato" panose="020F0502020204030203" pitchFamily="34" charset="0"/>
          <a:ea typeface="+mn-ea"/>
          <a:cs typeface="+mn-cs"/>
        </a:defRPr>
      </a:lvl3pPr>
      <a:lvl4pPr marL="1371600" indent="-342900" algn="l" defTabSz="342900" rtl="0" eaLnBrk="1" latinLnBrk="0" hangingPunct="1">
        <a:spcBef>
          <a:spcPct val="20000"/>
        </a:spcBef>
        <a:buFont typeface="Arial" panose="020B0604020202020204" pitchFamily="34" charset="0"/>
        <a:buChar char="•"/>
        <a:defRPr sz="1100" kern="1200" baseline="0">
          <a:solidFill>
            <a:schemeClr val="tx1"/>
          </a:solidFill>
          <a:latin typeface="Lato" panose="020F0502020204030203" pitchFamily="34" charset="0"/>
          <a:ea typeface="+mn-ea"/>
          <a:cs typeface="+mn-cs"/>
        </a:defRPr>
      </a:lvl4pPr>
      <a:lvl5pPr marL="1714500" indent="-342900" algn="l" defTabSz="342900" rtl="0" eaLnBrk="1" latinLnBrk="0" hangingPunct="1">
        <a:spcBef>
          <a:spcPct val="20000"/>
        </a:spcBef>
        <a:buFont typeface="Courier New" panose="02070309020205020404" pitchFamily="49" charset="0"/>
        <a:buChar char="o"/>
        <a:defRPr sz="1100" kern="1200" baseline="0">
          <a:solidFill>
            <a:schemeClr val="tx1"/>
          </a:solidFill>
          <a:latin typeface="Lato" panose="020F0502020204030203" pitchFamily="34"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en.wikipedia.org/wiki/Random_number_generation" TargetMode="External" /></Relationships>
</file>

<file path=ppt/slides/_rels/slide2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 TargetMode="External"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png"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cansavvy.com/" TargetMode="External"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jhudatascience.org/Reproducibility_in_Cancer_Informatics/" TargetMode="External" /><Relationship Id="rId3" Type="http://schemas.openxmlformats.org/officeDocument/2006/relationships/hyperlink" Target="https://jhudatascience.org/Adv_Reproducibility_in_Cancer_Informatics" TargetMode="External" /><Relationship Id="rId4" Type="http://schemas.openxmlformats.org/officeDocument/2006/relationships/hyperlink" Target="https://bookdown.org/yihui/rmarkdown/" TargetMode="External" /><Relationship Id="rId5" Type="http://schemas.openxmlformats.org/officeDocument/2006/relationships/hyperlink" Target="https://www.stat.ubc.ca/~jenny/STAT545A/block19_codeFormattingOrganization.html" TargetMode="External" /><Relationship Id="rId6" Type="http://schemas.openxmlformats.org/officeDocument/2006/relationships/hyperlink" Target="https://www.earthdatascience.org/courses/earth-analytics/automate-science-workflows/write-efficient-code-for-science-r/" TargetMode="External" /></Relationships>
</file>

<file path=ppt/slides/_rels/slide3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aseh.org/" TargetMode="External" /><Relationship Id="rId3" Type="http://schemas.openxmlformats.org/officeDocument/2006/relationships/hyperlink" Target="https://daseh.org/modules/Reproducibility/lab/Reproducibility_Lab.Rmd" TargetMode="External" /><Relationship Id="rId4" Type="http://schemas.openxmlformats.org/officeDocument/2006/relationships/hyperlink" Target="https://daseh.org/modules/cheatsheets/Day-2.pdf" TargetMode="External" /><Relationship Id="rId5" Type="http://schemas.openxmlformats.org/officeDocument/2006/relationships/hyperlink" Target="https://rstudio.github.io/cheatsheets/rmarkdown.pdf" TargetMode="External" /></Relationships>
</file>

<file path=ppt/slides/_rels/slide3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g" /></Relationships>
</file>

<file path=ppt/slides/_rels/slide3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9774"/>
            <a:ext cx="7772400" cy="1102519"/>
          </a:xfrm>
        </p:spPr>
        <p:txBody>
          <a:bodyPr/>
          <a:lstStyle/>
          <a:p>
            <a:pPr lvl="0" marL="0" indent="0">
              <a:buNone/>
            </a:pPr>
            <a:r>
              <a:rPr/>
              <a:t>Reproducibility</a:t>
            </a:r>
          </a:p>
        </p:txBody>
      </p:sp>
      <p:sp>
        <p:nvSpPr>
          <p:cNvPr id="3" name="Subtitle 2"/>
          <p:cNvSpPr>
            <a:spLocks noGrp="1"/>
          </p:cNvSpPr>
          <p:nvPr>
            <p:ph idx="1" type="subTitle"/>
          </p:nvPr>
        </p:nvSpPr>
        <p:spPr>
          <a:xfrm>
            <a:off x="1371600" y="3881730"/>
            <a:ext cx="6400800" cy="347370"/>
          </a:xfrm>
        </p:spPr>
        <p:txBody>
          <a:bodyPr/>
          <a:lstStyle/>
          <a:p>
            <a:pPr lvl="0" marL="0" indent="0">
              <a:buNone/>
            </a:pPr>
            <a:br/>
            <a:b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We</a:t>
            </a:r>
            <a:r>
              <a:rPr/>
              <a:t> </a:t>
            </a:r>
            <a:r>
              <a:rPr/>
              <a:t>can’t</a:t>
            </a:r>
            <a:r>
              <a:rPr/>
              <a:t> </a:t>
            </a:r>
            <a:r>
              <a:rPr/>
              <a:t>get</a:t>
            </a:r>
            <a:r>
              <a:rPr/>
              <a:t> </a:t>
            </a:r>
            <a:r>
              <a:rPr/>
              <a:t>to</a:t>
            </a:r>
            <a:r>
              <a:rPr/>
              <a:t> </a:t>
            </a:r>
            <a:r>
              <a:rPr/>
              <a:t>replicability</a:t>
            </a:r>
            <a:r>
              <a:rPr/>
              <a:t> </a:t>
            </a:r>
            <a:r>
              <a:rPr/>
              <a:t>without</a:t>
            </a:r>
            <a:r>
              <a:rPr/>
              <a:t> </a:t>
            </a:r>
            <a:r>
              <a:rPr/>
              <a:t>reproducibility</a:t>
            </a:r>
          </a:p>
        </p:txBody>
      </p:sp>
      <p:pic>
        <p:nvPicPr>
          <p:cNvPr descr="Reproducibility_files/figure-pptx/1nV7x0mIIE4oWVKxpv4qJNvO17y51MajsERGtzR2qClk_g3070a1ee60e_0_0.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It’s</a:t>
            </a:r>
            <a:r>
              <a:rPr/>
              <a:t> </a:t>
            </a:r>
            <a:r>
              <a:rPr/>
              <a:t>worth</a:t>
            </a:r>
            <a:r>
              <a:rPr/>
              <a:t> </a:t>
            </a:r>
            <a:r>
              <a:rPr/>
              <a:t>the</a:t>
            </a:r>
            <a:r>
              <a:rPr/>
              <a:t> </a:t>
            </a:r>
            <a:r>
              <a:rPr/>
              <a:t>wait</a:t>
            </a:r>
          </a:p>
        </p:txBody>
      </p:sp>
      <p:pic>
        <p:nvPicPr>
          <p:cNvPr descr="Reproducibility_files/figure-pptx/1nV7x0mIIE4oWVKxpv4qJNvO17y51MajsERGtzR2qClk_gf7bed24491_1_38.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Reproducibility</a:t>
            </a:r>
            <a:r>
              <a:rPr/>
              <a:t> </a:t>
            </a:r>
            <a:r>
              <a:rPr/>
              <a:t>can</a:t>
            </a:r>
            <a:r>
              <a:rPr/>
              <a:t> </a:t>
            </a:r>
            <a:r>
              <a:rPr/>
              <a:t>also</a:t>
            </a:r>
            <a:r>
              <a:rPr/>
              <a:t> </a:t>
            </a:r>
            <a:r>
              <a:rPr/>
              <a:t>be</a:t>
            </a:r>
            <a:r>
              <a:rPr/>
              <a:t> </a:t>
            </a:r>
            <a:r>
              <a:rPr/>
              <a:t>for</a:t>
            </a:r>
            <a:r>
              <a:rPr/>
              <a:t> </a:t>
            </a:r>
            <a:r>
              <a:rPr/>
              <a:t>your</a:t>
            </a:r>
            <a:r>
              <a:rPr/>
              <a:t> </a:t>
            </a:r>
            <a:r>
              <a:rPr/>
              <a:t>future</a:t>
            </a:r>
            <a:r>
              <a:rPr/>
              <a:t> </a:t>
            </a:r>
            <a:r>
              <a:rPr/>
              <a:t>self!</a:t>
            </a:r>
          </a:p>
        </p:txBody>
      </p:sp>
      <p:pic>
        <p:nvPicPr>
          <p:cNvPr descr="Reproducibility_files/figure-pptx/1nV7x0mIIE4oWVKxpv4qJNvO17y51MajsERGtzR2qClk_gf1cd772e00_0_330.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t>process</a:t>
            </a:r>
          </a:p>
        </p:txBody>
      </p:sp>
      <p:pic>
        <p:nvPicPr>
          <p:cNvPr descr="Reproducibility_files/figure-pptx/1nV7x0mIIE4oWVKxpv4qJNvO17y51MajsERGtzR2qClk_g10ab57f2c44_0_221.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a:t>
            </a:r>
            <a:r>
              <a:rPr/>
              <a:t> </a:t>
            </a:r>
            <a:r>
              <a:rPr/>
              <a:t>Markdown</a:t>
            </a:r>
          </a:p>
        </p:txBody>
      </p:sp>
      <p:pic>
        <p:nvPicPr>
          <p:cNvPr descr="Reproducibility_files/figure-pptx/1nV7x0mIIE4oWVKxpv4qJNvO17y51MajsERGtzR2qClk_g10ab57f2c44_0_0.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a:t>
            </a:r>
            <a:r>
              <a:rPr/>
              <a:t> </a:t>
            </a:r>
            <a:r>
              <a:rPr/>
              <a:t>Markdown</a:t>
            </a:r>
            <a:r>
              <a:rPr/>
              <a:t> </a:t>
            </a:r>
            <a:r>
              <a:rPr/>
              <a:t>lets</a:t>
            </a:r>
            <a:r>
              <a:rPr/>
              <a:t> </a:t>
            </a:r>
            <a:r>
              <a:rPr/>
              <a:t>you</a:t>
            </a:r>
            <a:r>
              <a:rPr/>
              <a:t> </a:t>
            </a:r>
            <a:r>
              <a:rPr/>
              <a:t>test</a:t>
            </a:r>
            <a:r>
              <a:rPr/>
              <a:t> </a:t>
            </a:r>
            <a:r>
              <a:rPr/>
              <a:t>your</a:t>
            </a:r>
            <a:r>
              <a:rPr/>
              <a:t> </a:t>
            </a:r>
            <a:r>
              <a:rPr/>
              <a:t>work</a:t>
            </a:r>
          </a:p>
        </p:txBody>
      </p:sp>
      <p:pic>
        <p:nvPicPr>
          <p:cNvPr descr="Reproducibility_files/figure-pptx/1nV7x0mIIE4oWVKxpv4qJNvO17y51MajsERGtzR2qClk_gf8f405fdab_0_186.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a:t>
            </a:r>
            <a:r>
              <a:rPr/>
              <a:t> </a:t>
            </a:r>
            <a:r>
              <a:rPr/>
              <a:t>Markdown</a:t>
            </a:r>
            <a:r>
              <a:rPr/>
              <a:t> </a:t>
            </a:r>
            <a:r>
              <a:rPr/>
              <a:t>allows</a:t>
            </a:r>
            <a:r>
              <a:rPr/>
              <a:t> </a:t>
            </a:r>
            <a:r>
              <a:rPr/>
              <a:t>you</a:t>
            </a:r>
            <a:r>
              <a:rPr/>
              <a:t> </a:t>
            </a:r>
            <a:r>
              <a:rPr/>
              <a:t>to</a:t>
            </a:r>
            <a:r>
              <a:rPr/>
              <a:t> </a:t>
            </a:r>
            <a:r>
              <a:rPr/>
              <a:t>more</a:t>
            </a:r>
            <a:r>
              <a:rPr/>
              <a:t> </a:t>
            </a:r>
            <a:r>
              <a:rPr/>
              <a:t>clearly</a:t>
            </a:r>
            <a:r>
              <a:rPr/>
              <a:t> </a:t>
            </a:r>
            <a:r>
              <a:rPr/>
              <a:t>show</a:t>
            </a:r>
            <a:r>
              <a:rPr/>
              <a:t> </a:t>
            </a:r>
            <a:r>
              <a:rPr/>
              <a:t>what</a:t>
            </a:r>
            <a:r>
              <a:rPr/>
              <a:t> </a:t>
            </a:r>
            <a:r>
              <a:rPr/>
              <a:t>you</a:t>
            </a:r>
            <a:r>
              <a:rPr/>
              <a:t> </a:t>
            </a:r>
            <a:r>
              <a:rPr/>
              <a:t>did</a:t>
            </a:r>
          </a:p>
        </p:txBody>
      </p:sp>
      <p:pic>
        <p:nvPicPr>
          <p:cNvPr descr="Reproducibility_files/figure-pptx/1nV7x0mIIE4oWVKxpv4qJNvO17y51MajsERGtzR2qClk_gf8f405fdab_0_102.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a:t>
            </a:r>
            <a:r>
              <a:rPr/>
              <a:t> </a:t>
            </a:r>
            <a:r>
              <a:rPr/>
              <a:t>Markdown</a:t>
            </a:r>
            <a:r>
              <a:rPr/>
              <a:t> </a:t>
            </a:r>
            <a:r>
              <a:rPr/>
              <a:t>makes</a:t>
            </a:r>
            <a:r>
              <a:rPr/>
              <a:t> </a:t>
            </a:r>
            <a:r>
              <a:rPr/>
              <a:t>it</a:t>
            </a:r>
            <a:r>
              <a:rPr/>
              <a:t> </a:t>
            </a:r>
            <a:r>
              <a:rPr/>
              <a:t>easier</a:t>
            </a:r>
            <a:r>
              <a:rPr/>
              <a:t> </a:t>
            </a:r>
            <a:r>
              <a:rPr/>
              <a:t>to</a:t>
            </a:r>
            <a:r>
              <a:rPr/>
              <a:t> </a:t>
            </a:r>
            <a:r>
              <a:rPr/>
              <a:t>update</a:t>
            </a:r>
            <a:r>
              <a:rPr/>
              <a:t> </a:t>
            </a:r>
            <a:r>
              <a:rPr/>
              <a:t>code</a:t>
            </a:r>
            <a:r>
              <a:rPr/>
              <a:t> </a:t>
            </a:r>
            <a:r>
              <a:rPr/>
              <a:t>and</a:t>
            </a:r>
            <a:r>
              <a:rPr/>
              <a:t> </a:t>
            </a:r>
            <a:r>
              <a:rPr/>
              <a:t>see</a:t>
            </a:r>
            <a:r>
              <a:rPr/>
              <a:t> </a:t>
            </a:r>
            <a:r>
              <a:rPr/>
              <a:t>results</a:t>
            </a:r>
          </a:p>
        </p:txBody>
      </p:sp>
      <p:pic>
        <p:nvPicPr>
          <p:cNvPr descr="Reproducibility_files/figure-pptx/1nV7x0mIIE4oWVKxpv4qJNvO17y51MajsERGtzR2qClk_gf9440130d0_0_0.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Clean</a:t>
            </a:r>
            <a:r>
              <a:rPr/>
              <a:t> </a:t>
            </a:r>
            <a:r>
              <a:rPr/>
              <a:t>your</a:t>
            </a:r>
            <a:r>
              <a:rPr/>
              <a:t> </a:t>
            </a:r>
            <a:r>
              <a:rPr/>
              <a:t>environment</a:t>
            </a:r>
          </a:p>
        </p:txBody>
      </p:sp>
      <p:sp>
        <p:nvSpPr>
          <p:cNvPr id="3" name="Content Placeholder 2"/>
          <p:cNvSpPr>
            <a:spLocks noGrp="1"/>
          </p:cNvSpPr>
          <p:nvPr>
            <p:ph idx="1"/>
          </p:nvPr>
        </p:nvSpPr>
        <p:spPr/>
        <p:txBody>
          <a:bodyPr/>
          <a:lstStyle/>
          <a:p>
            <a:pPr lvl="0" marL="0" indent="0">
              <a:buNone/>
            </a:pPr>
            <a:r>
              <a:rPr/>
              <a:t>Regularly cleaning your environment and trying your code again, can help ensure that your code is running as expected.</a:t>
            </a:r>
          </a:p>
          <a:p>
            <a:pPr lvl="0" marL="0" indent="0">
              <a:buNone/>
            </a:pPr>
            <a:r>
              <a:rPr/>
              <a:t>Occasionally we might forget to save a step of our code in our R Markdown file that we ran only in the console. This will help us figure that out.</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clean.png" id="0" name="Picture 1"/>
          <p:cNvPicPr>
            <a:picLocks noGrp="1" noChangeAspect="1"/>
          </p:cNvPicPr>
          <p:nvPr/>
        </p:nvPicPr>
        <p:blipFill>
          <a:blip r:embed="rId2"/>
          <a:stretch>
            <a:fillRect/>
          </a:stretch>
        </p:blipFill>
        <p:spPr bwMode="auto">
          <a:xfrm>
            <a:off x="1282700" y="1193800"/>
            <a:ext cx="6578600" cy="33909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is</a:t>
            </a:r>
            <a:r>
              <a:rPr/>
              <a:t> </a:t>
            </a:r>
            <a:r>
              <a:rPr/>
              <a:t>Reproducibility</a:t>
            </a:r>
          </a:p>
        </p:txBody>
      </p:sp>
      <p:pic>
        <p:nvPicPr>
          <p:cNvPr descr="Reproducibility_files/figure-pptx/1nV7x0mIIE4oWVKxpv4qJNvO17y51MajsERGtzR2qClk_gf1accd298e_0_146.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Check</a:t>
            </a:r>
            <a:r>
              <a:rPr/>
              <a:t> </a:t>
            </a:r>
            <a:r>
              <a:rPr/>
              <a:t>if</a:t>
            </a:r>
            <a:r>
              <a:rPr/>
              <a:t> </a:t>
            </a:r>
            <a:r>
              <a:rPr/>
              <a:t>your</a:t>
            </a:r>
            <a:r>
              <a:rPr/>
              <a:t> </a:t>
            </a:r>
            <a:r>
              <a:rPr/>
              <a:t>file</a:t>
            </a:r>
            <a:r>
              <a:rPr/>
              <a:t> </a:t>
            </a:r>
            <a:r>
              <a:rPr/>
              <a:t>knits</a:t>
            </a:r>
            <a:r>
              <a:rPr/>
              <a:t> </a:t>
            </a:r>
            <a:r>
              <a:rPr/>
              <a:t>regularly</a:t>
            </a:r>
          </a:p>
        </p:txBody>
      </p:sp>
      <p:sp>
        <p:nvSpPr>
          <p:cNvPr id="3" name="Content Placeholder 2"/>
          <p:cNvSpPr>
            <a:spLocks noGrp="1"/>
          </p:cNvSpPr>
          <p:nvPr>
            <p:ph idx="1"/>
          </p:nvPr>
        </p:nvSpPr>
        <p:spPr/>
        <p:txBody>
          <a:bodyPr/>
          <a:lstStyle/>
          <a:p>
            <a:pPr lvl="0" marL="0" indent="0">
              <a:buNone/>
            </a:pPr>
            <a:r>
              <a:rPr/>
              <a:t>Regularly checking if your file knits will help you spot a missing step or error earlier when you have less code to try to identify where your code might have gone wrong.</a:t>
            </a:r>
          </a:p>
        </p:txBody>
      </p:sp>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knit.png" id="0" name="Picture 1"/>
          <p:cNvPicPr>
            <a:picLocks noGrp="1" noChangeAspect="1"/>
          </p:cNvPicPr>
          <p:nvPr/>
        </p:nvPicPr>
        <p:blipFill>
          <a:blip r:embed="rId2"/>
          <a:stretch>
            <a:fillRect/>
          </a:stretch>
        </p:blipFill>
        <p:spPr bwMode="auto">
          <a:xfrm>
            <a:off x="533400" y="1193800"/>
            <a:ext cx="8089900" cy="33909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Tell</a:t>
            </a:r>
            <a:r>
              <a:rPr/>
              <a:t> </a:t>
            </a:r>
            <a:r>
              <a:rPr/>
              <a:t>your</a:t>
            </a:r>
            <a:r>
              <a:rPr/>
              <a:t> </a:t>
            </a:r>
            <a:r>
              <a:rPr/>
              <a:t>future</a:t>
            </a:r>
            <a:r>
              <a:rPr/>
              <a:t> </a:t>
            </a:r>
            <a:r>
              <a:rPr/>
              <a:t>self</a:t>
            </a:r>
            <a:r>
              <a:rPr/>
              <a:t> </a:t>
            </a:r>
            <a:r>
              <a:rPr/>
              <a:t>and</a:t>
            </a:r>
            <a:r>
              <a:rPr/>
              <a:t> </a:t>
            </a:r>
            <a:r>
              <a:rPr/>
              <a:t>others</a:t>
            </a:r>
            <a:r>
              <a:rPr/>
              <a:t> </a:t>
            </a:r>
            <a:r>
              <a:rPr/>
              <a:t>what</a:t>
            </a:r>
            <a:r>
              <a:rPr/>
              <a:t> </a:t>
            </a:r>
            <a:r>
              <a:rPr/>
              <a:t>you</a:t>
            </a:r>
            <a:r>
              <a:rPr/>
              <a:t> </a:t>
            </a:r>
            <a:r>
              <a:rPr/>
              <a:t>did!</a:t>
            </a:r>
          </a:p>
        </p:txBody>
      </p:sp>
      <p:sp>
        <p:nvSpPr>
          <p:cNvPr id="3" name="Content Placeholder 2"/>
          <p:cNvSpPr>
            <a:spLocks noGrp="1"/>
          </p:cNvSpPr>
          <p:nvPr>
            <p:ph idx="1"/>
          </p:nvPr>
        </p:nvSpPr>
        <p:spPr/>
        <p:txBody>
          <a:bodyPr/>
          <a:lstStyle/>
          <a:p>
            <a:pPr lvl="0" marL="0" indent="0">
              <a:buNone/>
            </a:pPr>
            <a:r>
              <a:rPr/>
              <a:t>Provide sufficient detail so that you can understand what you did.</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Need</a:t>
            </a:r>
            <a:r>
              <a:rPr/>
              <a:t> </a:t>
            </a:r>
            <a:r>
              <a:rPr/>
              <a:t>random</a:t>
            </a:r>
            <a:r>
              <a:rPr/>
              <a:t> </a:t>
            </a:r>
            <a:r>
              <a:rPr/>
              <a:t>numbers</a:t>
            </a:r>
            <a:r>
              <a:rPr/>
              <a:t> </a:t>
            </a:r>
            <a:r>
              <a:rPr/>
              <a:t>to</a:t>
            </a:r>
            <a:r>
              <a:rPr/>
              <a:t> </a:t>
            </a:r>
            <a:r>
              <a:rPr/>
              <a:t>stay</a:t>
            </a:r>
            <a:r>
              <a:rPr/>
              <a:t> </a:t>
            </a:r>
            <a:r>
              <a:rPr/>
              <a:t>consistent?</a:t>
            </a:r>
          </a:p>
        </p:txBody>
      </p:sp>
      <p:sp>
        <p:nvSpPr>
          <p:cNvPr id="3" name="Content Placeholder 2"/>
          <p:cNvSpPr>
            <a:spLocks noGrp="1"/>
          </p:cNvSpPr>
          <p:nvPr>
            <p:ph idx="1"/>
          </p:nvPr>
        </p:nvSpPr>
        <p:spPr/>
        <p:txBody>
          <a:bodyPr/>
          <a:lstStyle/>
          <a:p>
            <a:pPr lvl="0" marL="0" indent="0">
              <a:buNone/>
            </a:pPr>
            <a:r>
              <a:rPr/>
              <a:t>Use </a:t>
            </a:r>
            <a:r>
              <a:rPr>
                <a:latin typeface="Courier"/>
              </a:rPr>
              <a:t>set.seed()</a:t>
            </a:r>
            <a:r>
              <a:rPr/>
              <a:t> : sets the starting state for the </a:t>
            </a:r>
            <a:r>
              <a:rPr>
                <a:hlinkClick r:id="rId2"/>
              </a:rPr>
              <a:t>random number generator (RNG)</a:t>
            </a:r>
            <a:r>
              <a:rPr/>
              <a:t> in R.</a:t>
            </a:r>
          </a:p>
          <a:p>
            <a:pPr lvl="0" indent="0">
              <a:buNone/>
            </a:pPr>
            <a:r>
              <a:rPr>
                <a:solidFill>
                  <a:srgbClr val="06287E"/>
                </a:solidFill>
                <a:latin typeface="Courier"/>
              </a:rPr>
              <a:t>set.seed</a:t>
            </a:r>
            <a:r>
              <a:rPr>
                <a:latin typeface="Courier"/>
              </a:rPr>
              <a:t>(</a:t>
            </a:r>
            <a:r>
              <a:rPr>
                <a:solidFill>
                  <a:srgbClr val="40A070"/>
                </a:solidFill>
                <a:latin typeface="Courier"/>
              </a:rPr>
              <a:t>123</a:t>
            </a:r>
            <a:r>
              <a:rPr>
                <a:latin typeface="Courier"/>
              </a:rPr>
              <a:t>)</a:t>
            </a:r>
            <a:br/>
            <a:r>
              <a:rPr>
                <a:solidFill>
                  <a:srgbClr val="06287E"/>
                </a:solidFill>
                <a:latin typeface="Courier"/>
              </a:rPr>
              <a:t>sample</a:t>
            </a:r>
            <a:r>
              <a:rPr>
                <a:latin typeface="Courier"/>
              </a:rPr>
              <a:t>(</a:t>
            </a:r>
            <a:r>
              <a:rPr>
                <a:solidFill>
                  <a:srgbClr val="40A070"/>
                </a:solidFill>
                <a:latin typeface="Courier"/>
              </a:rPr>
              <a:t>10</a:t>
            </a:r>
            <a:r>
              <a:rPr>
                <a:latin typeface="Courier"/>
              </a:rPr>
              <a:t>)</a:t>
            </a:r>
          </a:p>
          <a:p>
            <a:pPr lvl="0" indent="0">
              <a:buNone/>
            </a:pPr>
            <a:r>
              <a:rPr>
                <a:latin typeface="Courier"/>
              </a:rPr>
              <a:t> [1]  3 10  2  8  6  9  1  7  5  4</a:t>
            </a:r>
          </a:p>
          <a:p>
            <a:pPr lvl="0" indent="0">
              <a:buNone/>
            </a:pPr>
            <a:r>
              <a:rPr>
                <a:solidFill>
                  <a:srgbClr val="06287E"/>
                </a:solidFill>
                <a:latin typeface="Courier"/>
              </a:rPr>
              <a:t>set.seed</a:t>
            </a:r>
            <a:r>
              <a:rPr>
                <a:latin typeface="Courier"/>
              </a:rPr>
              <a:t>(</a:t>
            </a:r>
            <a:r>
              <a:rPr>
                <a:solidFill>
                  <a:srgbClr val="40A070"/>
                </a:solidFill>
                <a:latin typeface="Courier"/>
              </a:rPr>
              <a:t>123</a:t>
            </a:r>
            <a:r>
              <a:rPr>
                <a:latin typeface="Courier"/>
              </a:rPr>
              <a:t>)</a:t>
            </a:r>
            <a:br/>
            <a:r>
              <a:rPr>
                <a:solidFill>
                  <a:srgbClr val="06287E"/>
                </a:solidFill>
                <a:latin typeface="Courier"/>
              </a:rPr>
              <a:t>sample</a:t>
            </a:r>
            <a:r>
              <a:rPr>
                <a:latin typeface="Courier"/>
              </a:rPr>
              <a:t>(</a:t>
            </a:r>
            <a:r>
              <a:rPr>
                <a:solidFill>
                  <a:srgbClr val="40A070"/>
                </a:solidFill>
                <a:latin typeface="Courier"/>
              </a:rPr>
              <a:t>10</a:t>
            </a:r>
            <a:r>
              <a:rPr>
                <a:latin typeface="Courier"/>
              </a:rPr>
              <a:t>)</a:t>
            </a:r>
          </a:p>
          <a:p>
            <a:pPr lvl="0" indent="0">
              <a:buNone/>
            </a:pPr>
            <a:r>
              <a:rPr>
                <a:latin typeface="Courier"/>
              </a:rPr>
              <a:t> [1]  3 10  2  8  6  9  1  7  5  4</a:t>
            </a:r>
          </a:p>
          <a:p>
            <a:pPr lvl="0" indent="0">
              <a:buNone/>
            </a:pPr>
            <a:r>
              <a:rPr>
                <a:solidFill>
                  <a:srgbClr val="06287E"/>
                </a:solidFill>
                <a:latin typeface="Courier"/>
              </a:rPr>
              <a:t>set.seed</a:t>
            </a:r>
            <a:r>
              <a:rPr>
                <a:latin typeface="Courier"/>
              </a:rPr>
              <a:t>(</a:t>
            </a:r>
            <a:r>
              <a:rPr>
                <a:solidFill>
                  <a:srgbClr val="40A070"/>
                </a:solidFill>
                <a:latin typeface="Courier"/>
              </a:rPr>
              <a:t>456</a:t>
            </a:r>
            <a:r>
              <a:rPr>
                <a:latin typeface="Courier"/>
              </a:rPr>
              <a:t>)</a:t>
            </a:r>
            <a:br/>
            <a:r>
              <a:rPr>
                <a:solidFill>
                  <a:srgbClr val="06287E"/>
                </a:solidFill>
                <a:latin typeface="Courier"/>
              </a:rPr>
              <a:t>sample</a:t>
            </a:r>
            <a:r>
              <a:rPr>
                <a:latin typeface="Courier"/>
              </a:rPr>
              <a:t>(</a:t>
            </a:r>
            <a:r>
              <a:rPr>
                <a:solidFill>
                  <a:srgbClr val="40A070"/>
                </a:solidFill>
                <a:latin typeface="Courier"/>
              </a:rPr>
              <a:t>10</a:t>
            </a:r>
            <a:r>
              <a:rPr>
                <a:latin typeface="Courier"/>
              </a:rPr>
              <a:t>)</a:t>
            </a:r>
          </a:p>
          <a:p>
            <a:pPr lvl="0" indent="0">
              <a:buNone/>
            </a:pPr>
            <a:r>
              <a:rPr>
                <a:latin typeface="Courier"/>
              </a:rPr>
              <a:t> [1]  5  3  6 10  4  9  1  2  8  7</a:t>
            </a:r>
          </a:p>
          <a:p>
            <a:pPr lvl="0" marL="0" indent="0">
              <a:buNone/>
            </a:pPr>
            <a:r>
              <a:rPr/>
              <a:t>Note that these are only psuedo random and the values are created doing calculations based on the given seed. Thus the same “random” values will be reproduced by everyone using the same seed with </a:t>
            </a:r>
            <a:r>
              <a:rPr>
                <a:latin typeface="Courier"/>
              </a:rPr>
              <a:t>set.seed</a:t>
            </a:r>
            <a:r>
              <a:rPr/>
              <a:t>.</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a:t>
            </a:r>
            <a:r>
              <a:rPr/>
              <a:t> </a:t>
            </a:r>
            <a:r>
              <a:rPr/>
              <a:t>Markdown</a:t>
            </a:r>
            <a:r>
              <a:rPr/>
              <a:t> </a:t>
            </a:r>
            <a:r>
              <a:rPr/>
              <a:t>syntax</a:t>
            </a:r>
          </a:p>
        </p:txBody>
      </p:sp>
      <p:sp>
        <p:nvSpPr>
          <p:cNvPr id="3" name="Content Placeholder 2"/>
          <p:cNvSpPr>
            <a:spLocks noGrp="1"/>
          </p:cNvSpPr>
          <p:nvPr>
            <p:ph idx="1"/>
          </p:nvPr>
        </p:nvSpPr>
        <p:spPr/>
        <p:txBody>
          <a:bodyPr/>
          <a:lstStyle/>
          <a:p>
            <a:pPr lvl="0" marL="0" indent="0">
              <a:buNone/>
            </a:pPr>
            <a:r>
              <a:rPr/>
              <a:t>Before: </a:t>
            </a:r>
          </a:p>
          <a:p>
            <a:pPr lvl="0" marL="0" indent="0">
              <a:buNone/>
            </a:pPr>
            <a:r>
              <a:rPr/>
              <a:t>After knit: </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a:t>
            </a:r>
            <a:r>
              <a:rPr/>
              <a:t> </a:t>
            </a:r>
            <a:r>
              <a:rPr/>
              <a:t>Markdown</a:t>
            </a:r>
            <a:r>
              <a:rPr/>
              <a:t> </a:t>
            </a:r>
            <a:r>
              <a:rPr/>
              <a:t>syntax</a:t>
            </a:r>
          </a:p>
        </p:txBody>
      </p:sp>
      <p:sp>
        <p:nvSpPr>
          <p:cNvPr id="3" name="Content Placeholder 2"/>
          <p:cNvSpPr>
            <a:spLocks noGrp="1"/>
          </p:cNvSpPr>
          <p:nvPr>
            <p:ph idx="1"/>
          </p:nvPr>
        </p:nvSpPr>
        <p:spPr/>
        <p:txBody>
          <a:bodyPr/>
          <a:lstStyle/>
          <a:p>
            <a:pPr lvl="0" marL="0" indent="0">
              <a:buNone/>
            </a:pPr>
            <a:r>
              <a:rPr/>
              <a:t>Go to Help &gt; Cheat Sheets &gt; R Markdown Cheat Sheet (which will download it)</a:t>
            </a:r>
          </a:p>
          <a:p>
            <a:pPr lvl="0" marL="0" indent="0">
              <a:buNone/>
            </a:pPr>
            <a:r>
              <a:rPr/>
              <a:t>Or checkout Help &gt; Cheat Sheets &gt; R Markdown Reference Guide</a:t>
            </a:r>
          </a:p>
          <a:p>
            <a:pPr lvl="0" marL="0" indent="0">
              <a:buNone/>
            </a:pPr>
            <a:r>
              <a:rPr/>
              <a:t>Or checkout the 🏠 </a:t>
            </a:r>
            <a:r>
              <a:rPr>
                <a:hlinkClick r:id="rId2"/>
              </a:rPr>
              <a:t>Class Website</a:t>
            </a:r>
            <a:r>
              <a:rPr/>
              <a:t>!</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markdown_cheatsheet.png" id="0" name="Picture 1"/>
          <p:cNvPicPr>
            <a:picLocks noGrp="1" noChangeAspect="1"/>
          </p:cNvPicPr>
          <p:nvPr/>
        </p:nvPicPr>
        <p:blipFill>
          <a:blip r:embed="rId2"/>
          <a:stretch>
            <a:fillRect/>
          </a:stretch>
        </p:blipFill>
        <p:spPr bwMode="auto">
          <a:xfrm>
            <a:off x="2959100" y="1193800"/>
            <a:ext cx="3225800" cy="33909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Versions</a:t>
            </a:r>
            <a:r>
              <a:rPr/>
              <a:t> </a:t>
            </a:r>
            <a:r>
              <a:rPr/>
              <a:t>matter</a:t>
            </a:r>
          </a:p>
        </p:txBody>
      </p:sp>
      <p:pic>
        <p:nvPicPr>
          <p:cNvPr descr="Reproducibility_files/figure-pptx/1nV7x0mIIE4oWVKxpv4qJNvO17y51MajsERGtzR2qClk_gf62875ddf7_0_404.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Session</a:t>
            </a:r>
            <a:r>
              <a:rPr/>
              <a:t> </a:t>
            </a:r>
            <a:r>
              <a:rPr/>
              <a:t>info</a:t>
            </a:r>
            <a:r>
              <a:rPr/>
              <a:t> </a:t>
            </a:r>
            <a:r>
              <a:rPr/>
              <a:t>can</a:t>
            </a:r>
            <a:r>
              <a:rPr/>
              <a:t> </a:t>
            </a:r>
            <a:r>
              <a:rPr/>
              <a:t>help</a:t>
            </a:r>
          </a:p>
        </p:txBody>
      </p:sp>
      <p:sp>
        <p:nvSpPr>
          <p:cNvPr id="3" name="Content Placeholder 2"/>
          <p:cNvSpPr>
            <a:spLocks noGrp="1"/>
          </p:cNvSpPr>
          <p:nvPr>
            <p:ph idx="1"/>
          </p:nvPr>
        </p:nvSpPr>
        <p:spPr/>
        <p:txBody>
          <a:bodyPr/>
          <a:lstStyle/>
          <a:p>
            <a:pPr lvl="0" indent="0">
              <a:buNone/>
            </a:pPr>
            <a:r>
              <a:rPr>
                <a:solidFill>
                  <a:srgbClr val="06287E"/>
                </a:solidFill>
                <a:latin typeface="Courier"/>
              </a:rPr>
              <a:t>sessionInfo</a:t>
            </a:r>
            <a:r>
              <a:rPr>
                <a:latin typeface="Courier"/>
              </a:rPr>
              <a:t>()</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session_info.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Content adapted from </a:t>
            </a:r>
            <a:r>
              <a:rPr>
                <a:hlinkClick r:id="rId2"/>
              </a:rPr>
              <a:t>Candace Savonen</a:t>
            </a:r>
            <a:r>
              <a:rPr/>
              <a:t>.</a:t>
            </a:r>
          </a:p>
        </p:txBody>
      </p:sp>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r>
              <a:rPr/>
              <a:t> </a:t>
            </a:r>
            <a:r>
              <a:rPr/>
              <a:t>Why</a:t>
            </a:r>
            <a:r>
              <a:rPr/>
              <a:t> </a:t>
            </a:r>
            <a:r>
              <a:rPr/>
              <a:t>is</a:t>
            </a:r>
            <a:r>
              <a:rPr/>
              <a:t> </a:t>
            </a:r>
            <a:r>
              <a:rPr/>
              <a:t>reproducibility</a:t>
            </a:r>
            <a:r>
              <a:rPr/>
              <a:t> </a:t>
            </a:r>
            <a:r>
              <a:rPr/>
              <a:t>so</a:t>
            </a:r>
            <a:r>
              <a:rPr/>
              <a:t> </a:t>
            </a:r>
            <a:r>
              <a:rPr/>
              <a:t>important?</a:t>
            </a:r>
          </a:p>
        </p:txBody>
      </p:sp>
      <p:sp>
        <p:nvSpPr>
          <p:cNvPr id="3" name="Content Placeholder 2"/>
          <p:cNvSpPr>
            <a:spLocks noGrp="1"/>
          </p:cNvSpPr>
          <p:nvPr>
            <p:ph idx="1"/>
          </p:nvPr>
        </p:nvSpPr>
        <p:spPr/>
        <p:txBody>
          <a:bodyPr/>
          <a:lstStyle/>
          <a:p>
            <a:pPr lvl="0" marL="0" indent="0">
              <a:buNone/>
            </a:pPr>
            <a:r>
              <a:rPr/>
              <a:t>A. It helps to ensure that your code is working consistently and it helps others understand what you did</a:t>
            </a:r>
          </a:p>
          <a:p>
            <a:pPr lvl="0" marL="0" indent="0">
              <a:buNone/>
            </a:pPr>
            <a:r>
              <a:rPr/>
              <a:t>B. It ensures that your code is correct</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GUT</a:t>
            </a:r>
            <a:r>
              <a:rPr/>
              <a:t> </a:t>
            </a:r>
            <a:r>
              <a:rPr/>
              <a:t>CHECK:</a:t>
            </a:r>
            <a:r>
              <a:rPr/>
              <a:t> </a:t>
            </a:r>
            <a:r>
              <a:rPr/>
              <a:t>What</a:t>
            </a:r>
            <a:r>
              <a:rPr/>
              <a:t> </a:t>
            </a:r>
            <a:r>
              <a:rPr/>
              <a:t>is</a:t>
            </a:r>
            <a:r>
              <a:rPr/>
              <a:t> </a:t>
            </a:r>
            <a:r>
              <a:rPr/>
              <a:t>NOT</a:t>
            </a:r>
            <a:r>
              <a:rPr/>
              <a:t> </a:t>
            </a:r>
            <a:r>
              <a:rPr/>
              <a:t>a</a:t>
            </a:r>
            <a:r>
              <a:rPr/>
              <a:t> </a:t>
            </a:r>
            <a:r>
              <a:rPr/>
              <a:t>practice</a:t>
            </a:r>
            <a:r>
              <a:rPr/>
              <a:t> </a:t>
            </a:r>
            <a:r>
              <a:rPr/>
              <a:t>to</a:t>
            </a:r>
            <a:r>
              <a:rPr/>
              <a:t> </a:t>
            </a:r>
            <a:r>
              <a:rPr/>
              <a:t>improve</a:t>
            </a:r>
            <a:r>
              <a:rPr/>
              <a:t> </a:t>
            </a:r>
            <a:r>
              <a:rPr/>
              <a:t>the</a:t>
            </a:r>
            <a:r>
              <a:rPr/>
              <a:t> </a:t>
            </a:r>
            <a:r>
              <a:rPr/>
              <a:t>reproducibility</a:t>
            </a:r>
            <a:r>
              <a:rPr/>
              <a:t> </a:t>
            </a:r>
            <a:r>
              <a:rPr/>
              <a:t>of</a:t>
            </a:r>
            <a:r>
              <a:rPr/>
              <a:t> </a:t>
            </a:r>
            <a:r>
              <a:rPr/>
              <a:t>our</a:t>
            </a:r>
            <a:r>
              <a:rPr/>
              <a:t> </a:t>
            </a:r>
            <a:r>
              <a:rPr/>
              <a:t>work?</a:t>
            </a:r>
          </a:p>
        </p:txBody>
      </p:sp>
      <p:sp>
        <p:nvSpPr>
          <p:cNvPr id="3" name="Content Placeholder 2"/>
          <p:cNvSpPr>
            <a:spLocks noGrp="1"/>
          </p:cNvSpPr>
          <p:nvPr>
            <p:ph idx="1"/>
          </p:nvPr>
        </p:nvSpPr>
        <p:spPr/>
        <p:txBody>
          <a:bodyPr/>
          <a:lstStyle/>
          <a:p>
            <a:pPr lvl="0" marL="0" indent="0">
              <a:buNone/>
            </a:pPr>
            <a:r>
              <a:rPr/>
              <a:t>A. Using R Markdown files to describe what your code is doing</a:t>
            </a:r>
          </a:p>
          <a:p>
            <a:pPr lvl="0" marL="0" indent="0">
              <a:buNone/>
            </a:pPr>
            <a:r>
              <a:rPr/>
              <a:t>B. Using scripts instead of R Markdown files</a:t>
            </a:r>
          </a:p>
          <a:p>
            <a:pPr lvl="0" marL="0" indent="0">
              <a:buNone/>
            </a:pPr>
            <a:r>
              <a:rPr/>
              <a:t>C. Testing your code with R Markdown files or the run previous button</a:t>
            </a:r>
          </a:p>
          <a:p>
            <a:pPr lvl="0" marL="0" indent="0">
              <a:buNone/>
            </a:pPr>
            <a:r>
              <a:rPr/>
              <a:t>D. Regularly cleaning the environment</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More</a:t>
            </a:r>
            <a:r>
              <a:rPr/>
              <a:t> </a:t>
            </a:r>
            <a:r>
              <a:rPr/>
              <a:t>resources</a:t>
            </a:r>
          </a:p>
        </p:txBody>
      </p:sp>
      <p:sp>
        <p:nvSpPr>
          <p:cNvPr id="3" name="Content Placeholder 2"/>
          <p:cNvSpPr>
            <a:spLocks noGrp="1"/>
          </p:cNvSpPr>
          <p:nvPr>
            <p:ph idx="1"/>
          </p:nvPr>
        </p:nvSpPr>
        <p:spPr/>
        <p:txBody>
          <a:bodyPr/>
          <a:lstStyle/>
          <a:p>
            <a:pPr lvl="0" marL="0" indent="0">
              <a:buNone/>
            </a:pPr>
            <a:r>
              <a:rPr/>
              <a:t>These are just some quick tips, for more information:</a:t>
            </a:r>
          </a:p>
          <a:p>
            <a:pPr lvl="1"/>
            <a:r>
              <a:rPr>
                <a:hlinkClick r:id="rId2"/>
              </a:rPr>
              <a:t>Reproducibility in Cancer Informatics course</a:t>
            </a:r>
          </a:p>
          <a:p>
            <a:pPr lvl="1"/>
            <a:r>
              <a:rPr>
                <a:hlinkClick r:id="rId3"/>
              </a:rPr>
              <a:t>Advanced Reproducibility in Cancer Informatics course</a:t>
            </a:r>
          </a:p>
          <a:p>
            <a:pPr lvl="1"/>
            <a:r>
              <a:rPr>
                <a:hlinkClick r:id="rId4"/>
              </a:rPr>
              <a:t>The RMarkdown book</a:t>
            </a:r>
          </a:p>
          <a:p>
            <a:pPr lvl="1"/>
            <a:r>
              <a:rPr>
                <a:hlinkClick r:id="rId5"/>
              </a:rPr>
              <a:t>Jenny Bryan’s organizational strategies</a:t>
            </a:r>
            <a:r>
              <a:rPr/>
              <a:t>.</a:t>
            </a:r>
          </a:p>
          <a:p>
            <a:pPr lvl="1"/>
            <a:r>
              <a:rPr>
                <a:hlinkClick r:id="rId6"/>
              </a:rPr>
              <a:t>Write efficient R code for science</a:t>
            </a:r>
            <a:r>
              <a:rPr/>
              <a:t>.</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Summary</a:t>
            </a:r>
          </a:p>
        </p:txBody>
      </p:sp>
      <p:sp>
        <p:nvSpPr>
          <p:cNvPr id="3" name="Content Placeholder 2"/>
          <p:cNvSpPr>
            <a:spLocks noGrp="1"/>
          </p:cNvSpPr>
          <p:nvPr>
            <p:ph idx="1"/>
          </p:nvPr>
        </p:nvSpPr>
        <p:spPr/>
        <p:txBody>
          <a:bodyPr/>
          <a:lstStyle/>
          <a:p>
            <a:pPr lvl="0" marL="0" indent="0">
              <a:buNone/>
            </a:pPr>
            <a:r>
              <a:rPr/>
              <a:t>To help make your work more reproducible:</a:t>
            </a:r>
          </a:p>
          <a:p>
            <a:pPr lvl="1"/>
            <a:r>
              <a:rPr/>
              <a:t>Use R Markdown</a:t>
            </a:r>
          </a:p>
          <a:p>
            <a:pPr lvl="1"/>
            <a:r>
              <a:rPr/>
              <a:t>Clean your environment regularly</a:t>
            </a:r>
          </a:p>
          <a:p>
            <a:pPr lvl="1"/>
            <a:r>
              <a:rPr/>
              <a:t>Check the knit of your R Markdown regularly</a:t>
            </a:r>
          </a:p>
          <a:p>
            <a:pPr lvl="1"/>
            <a:r>
              <a:rPr/>
              <a:t>Tell your future self and others what you did!</a:t>
            </a:r>
          </a:p>
          <a:p>
            <a:pPr lvl="1"/>
            <a:r>
              <a:rPr/>
              <a:t>Print session info!</a:t>
            </a:r>
          </a:p>
          <a:p>
            <a:pPr lvl="0" marL="0" indent="0">
              <a:buNone/>
            </a:pPr>
            <a:r>
              <a:rPr/>
              <a:t>🏠 </a:t>
            </a:r>
            <a:r>
              <a:rPr>
                <a:hlinkClick r:id="rId2"/>
              </a:rPr>
              <a:t>Class Website</a:t>
            </a:r>
            <a:br/>
            <a:r>
              <a:rPr/>
              <a:t>💻 </a:t>
            </a:r>
            <a:r>
              <a:rPr>
                <a:hlinkClick r:id="rId3"/>
              </a:rPr>
              <a:t>Lab</a:t>
            </a:r>
            <a:br/>
            <a:r>
              <a:rPr/>
              <a:t>📃 </a:t>
            </a:r>
            <a:r>
              <a:rPr>
                <a:hlinkClick r:id="rId4"/>
              </a:rPr>
              <a:t>Day 2 Cheatsheet</a:t>
            </a:r>
            <a:br/>
            <a:r>
              <a:rPr/>
              <a:t>📃 </a:t>
            </a:r>
            <a:r>
              <a:rPr>
                <a:hlinkClick r:id="rId5"/>
              </a:rPr>
              <a:t>Posit’s R Markdown Cheatsheet</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es/the-end-g23b994289_1280.jpg" id="0" name="Picture 1"/>
          <p:cNvPicPr>
            <a:picLocks noGrp="1" noChangeAspect="1"/>
          </p:cNvPicPr>
          <p:nvPr/>
        </p:nvPicPr>
        <p:blipFill>
          <a:blip r:embed="rId2"/>
          <a:stretch>
            <a:fillRect/>
          </a:stretch>
        </p:blipFill>
        <p:spPr bwMode="auto">
          <a:xfrm>
            <a:off x="2171700" y="1193800"/>
            <a:ext cx="4800600" cy="33909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r>
              <a:rPr/>
              <a:t>Image by Gerd Altmann from Pixabay</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Reproducibility_files/figure-pptx/1nV7x0mIIE4oWVKxpv4qJNvO17y51MajsERGtzR2qClk_gf1accd298e_0_0.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Reproducibility_files/figure-pptx/1nV7x0mIIE4oWVKxpv4qJNvO17y51MajsERGtzR2qClk_gf1accd298e_0_413.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Reproducibility_files/figure-pptx/1nV7x0mIIE4oWVKxpv4qJNvO17y51MajsERGtzR2qClk_gf1accd298e_0_368.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Reproducibility_files/figure-pptx/1nV7x0mIIE4oWVKxpv4qJNvO17y51MajsERGtzR2qClk_gf1accd298e_0_464.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Reproducibility</a:t>
            </a:r>
            <a:r>
              <a:rPr/>
              <a:t> </a:t>
            </a:r>
            <a:r>
              <a:rPr/>
              <a:t>vs</a:t>
            </a:r>
            <a:r>
              <a:rPr/>
              <a:t> </a:t>
            </a:r>
            <a:r>
              <a:rPr/>
              <a:t>Repeatability</a:t>
            </a:r>
            <a:r>
              <a:rPr/>
              <a:t> </a:t>
            </a:r>
            <a:r>
              <a:rPr/>
              <a:t>vs</a:t>
            </a:r>
            <a:r>
              <a:rPr/>
              <a:t> </a:t>
            </a:r>
            <a:r>
              <a:rPr/>
              <a:t>Replicability</a:t>
            </a:r>
          </a:p>
        </p:txBody>
      </p:sp>
      <p:pic>
        <p:nvPicPr>
          <p:cNvPr descr="images/reproducibility.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Reproducibility</a:t>
            </a:r>
            <a:r>
              <a:rPr/>
              <a:t> </a:t>
            </a:r>
            <a:r>
              <a:rPr/>
              <a:t>is</a:t>
            </a:r>
            <a:r>
              <a:rPr/>
              <a:t> </a:t>
            </a:r>
            <a:r>
              <a:rPr/>
              <a:t>important…</a:t>
            </a:r>
          </a:p>
        </p:txBody>
      </p:sp>
      <p:pic>
        <p:nvPicPr>
          <p:cNvPr descr="Reproducibility_files/figure-pptx/1nV7x0mIIE4oWVKxpv4qJNvO17y51MajsERGtzR2qClk_gf1accd298e_0_673.png" id="0" name="Picture 1"/>
          <p:cNvPicPr>
            <a:picLocks noGrp="1" noChangeAspect="1"/>
          </p:cNvPicPr>
          <p:nvPr/>
        </p:nvPicPr>
        <p:blipFill>
          <a:blip r:embed="rId2"/>
          <a:stretch>
            <a:fillRect/>
          </a:stretch>
        </p:blipFill>
        <p:spPr bwMode="auto">
          <a:xfrm>
            <a:off x="1524000" y="1193800"/>
            <a:ext cx="6108700" cy="33909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4</Words>
  <Application>Microsoft Macintosh PowerPoint</Application>
  <PresentationFormat>On-screen Show (16:9)</PresentationFormat>
  <Paragraphs>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Courier New</vt:lpstr>
      <vt:lpstr>Lato</vt:lpstr>
      <vt:lpstr>Montserrat</vt:lpstr>
      <vt:lpstr>Wingdings</vt:lpstr>
      <vt:lpstr>Office Theme</vt:lpstr>
      <vt:lpstr>Basic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Reproducibility</dc:title>
  <dc:creator/>
  <cp:keywords/>
  <dcterms:created xsi:type="dcterms:W3CDTF">2026-05-12T20:11:24Z</dcterms:created>
  <dcterms:modified xsi:type="dcterms:W3CDTF">2026-05-12T20:11:24Z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ies>
</file>