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svg" ContentType="image/svg+xml"/>
  <Default Extension="png" ContentType="image/png"/>
  <Default Extension="jpg" ContentType="image/jpeg"/>
  <Default Extension="shtml" ContentType="text/html; charset=UTF-8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82" Type="http://schemas.openxmlformats.org/officeDocument/2006/relationships/tableStyles" Target="tableStyles.xml" /><Relationship Id="rId81" Type="http://schemas.openxmlformats.org/officeDocument/2006/relationships/theme" Target="theme/theme1.xml" /><Relationship Id="rId8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aw.githubusercontent.com/rstudio/cheatsheets/main/rstudio-ide.pdf" TargetMode="Externa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sv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help.html" TargetMode="Externa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rstudio.com/" TargetMode="External" /><Relationship Id="rId3" Type="http://schemas.openxmlformats.org/officeDocument/2006/relationships/hyperlink" Target="https://posit.co/" TargetMode="Externa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png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png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youtu.be/we6vwB7DsNU" TargetMode="External" /><Relationship Id="rId3" Type="http://schemas.openxmlformats.org/officeDocument/2006/relationships/hyperlink" Target="https://www.youtube.com/watch?v=Ao9e0cDzMrE" TargetMode="External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RStudio/lab/RStudio_Lab.Rmd" TargetMode="External" /><Relationship Id="rId4" Type="http://schemas.openxmlformats.org/officeDocument/2006/relationships/hyperlink" Target="https://raw.githubusercontent.com/rstudio/cheatsheets/main/rstudio-ide.pdf" TargetMode="External" /><Relationship Id="rId5" Type="http://schemas.openxmlformats.org/officeDocument/2006/relationships/hyperlink" Target="https://daseh.org/modules/cheatsheets/Day-1.pdf" TargetMode="External" 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png" 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stackoverflow.com/questions/69326576/show-output-but-hide-code-when-sending-rmd-to-other-people" TargetMode="External" 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sht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rmarkdown_popu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54300" y="1193800"/>
            <a:ext cx="3835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Hidden</a:t>
            </a:r>
            <a:r>
              <a:rPr/>
              <a:t> </a:t>
            </a:r>
            <a:r>
              <a:rPr/>
              <a:t>Pane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Nice! now we have a place to save code! This is where we will mostly be working.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new_pan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9600" y="1193800"/>
            <a:ext cx="5384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Working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Studio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2</a:t>
            </a:r>
            <a:r>
              <a:rPr/>
              <a:t> </a:t>
            </a:r>
            <a:r>
              <a:rPr/>
              <a:t>major</a:t>
            </a:r>
            <a:r>
              <a:rPr/>
              <a:t> </a:t>
            </a:r>
            <a:r>
              <a:rPr/>
              <a:t>panes: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arenR"/>
            </a:pPr>
            <a:r>
              <a:rPr/>
              <a:t>The </a:t>
            </a:r>
            <a:r>
              <a:rPr b="1"/>
              <a:t>Source/Editor</a:t>
            </a:r>
            <a:r>
              <a:rPr/>
              <a:t>:</a:t>
            </a:r>
          </a:p>
          <a:p>
            <a:pPr lvl="2"/>
            <a:r>
              <a:rPr/>
              <a:t>Static copy of what you did (reproducibility)</a:t>
            </a:r>
          </a:p>
          <a:p>
            <a:pPr lvl="2"/>
            <a:r>
              <a:rPr/>
              <a:t>Top by default</a:t>
            </a:r>
          </a:p>
          <a:p>
            <a:pPr lvl="2"/>
            <a:r>
              <a:rPr b="1"/>
              <a:t>saves your code</a:t>
            </a:r>
          </a:p>
          <a:p>
            <a:pPr lvl="1">
              <a:buAutoNum type="arabicParenR"/>
            </a:pPr>
            <a:r>
              <a:rPr/>
              <a:t>The </a:t>
            </a:r>
            <a:r>
              <a:rPr b="1"/>
              <a:t>R Console</a:t>
            </a:r>
            <a:r>
              <a:rPr/>
              <a:t>:</a:t>
            </a:r>
          </a:p>
          <a:p>
            <a:pPr lvl="2"/>
            <a:r>
              <a:rPr/>
              <a:t>Calculator</a:t>
            </a:r>
          </a:p>
          <a:p>
            <a:pPr lvl="2"/>
            <a:r>
              <a:rPr/>
              <a:t>Try things out interactively, then add to your editor</a:t>
            </a:r>
          </a:p>
          <a:p>
            <a:pPr lvl="2"/>
            <a:r>
              <a:rPr/>
              <a:t>Bottom by default</a:t>
            </a:r>
          </a:p>
          <a:p>
            <a:pPr lvl="2"/>
            <a:r>
              <a:rPr b="1"/>
              <a:t>doesn’t save your code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Super useful “cheatsheet”: </a:t>
            </a:r>
            <a:r>
              <a:rPr>
                <a:hlinkClick r:id="rId2"/>
              </a:rPr>
              <a:t>LINK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rstudio_shee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5700" y="1193800"/>
            <a:ext cx="4292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Markdown</a:t>
            </a:r>
            <a:r>
              <a:rPr/>
              <a:t> </a:t>
            </a:r>
            <a:r>
              <a:rPr/>
              <a:t>files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different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 will look like this with text in it.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first_markdow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3900" y="1193800"/>
            <a:ext cx="5168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Scripts</a:t>
            </a:r>
            <a:r>
              <a:rPr/>
              <a:t> </a:t>
            </a:r>
            <a:r>
              <a:rPr/>
              <a:t>will</a:t>
            </a:r>
            <a:r>
              <a:rPr/>
              <a:t> </a:t>
            </a:r>
            <a:r>
              <a:rPr/>
              <a:t>just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empty</a:t>
            </a:r>
          </a:p>
        </p:txBody>
      </p:sp>
      <p:pic>
        <p:nvPicPr>
          <p:cNvPr descr="images/rstudio_scrip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0" y="1193800"/>
            <a:ext cx="6210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Scripts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Markdown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Although people will use scripts often, and they are good for more programmatic purposes, we generally don’t recommend them for Public Health Researchers.</a:t>
            </a:r>
          </a:p>
          <a:p>
            <a:pPr lvl="0" marL="0" indent="0">
              <a:buNone/>
            </a:pPr>
            <a:r>
              <a:rPr/>
              <a:t>For data analyses, R Markdown files are generally superior because they allow you to check your code and write more info about your code.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Working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–</a:t>
            </a:r>
            <a:r>
              <a:rPr/>
              <a:t> </a:t>
            </a:r>
            <a:r>
              <a:rPr/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 is an Integrated Development Environment (IDE) for R it helps you:</a:t>
            </a:r>
          </a:p>
          <a:p>
            <a:pPr lvl="1"/>
            <a:r>
              <a:rPr/>
              <a:t>write code - makes suggestions</a:t>
            </a:r>
          </a:p>
          <a:p>
            <a:pPr lvl="1"/>
            <a:r>
              <a:rPr/>
              <a:t>view the output of your code, including plots</a:t>
            </a:r>
          </a:p>
          <a:p>
            <a:pPr lvl="1"/>
            <a:r>
              <a:rPr/>
              <a:t>find errors</a:t>
            </a:r>
          </a:p>
          <a:p>
            <a:pPr lvl="1"/>
            <a:r>
              <a:rPr/>
              <a:t>manage files</a:t>
            </a:r>
          </a:p>
          <a:p>
            <a:pPr lvl="1"/>
            <a:r>
              <a:rPr/>
              <a:t>View documentation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Workspace/Environment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rstudio_environmen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0" y="1193800"/>
            <a:ext cx="6210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Workspace/Environment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Tells you what </a:t>
            </a:r>
            <a:r>
              <a:rPr b="1"/>
              <a:t>objects</a:t>
            </a:r>
            <a:r>
              <a:rPr/>
              <a:t> are in R</a:t>
            </a:r>
          </a:p>
          <a:p>
            <a:pPr lvl="1"/>
            <a:r>
              <a:rPr/>
              <a:t>What exists in memory/what is loaded?/what did I read in?</a:t>
            </a:r>
          </a:p>
          <a:p>
            <a:pPr lvl="0" marL="0" indent="0">
              <a:buNone/>
            </a:pPr>
            <a:r>
              <a:rPr b="1"/>
              <a:t>History</a:t>
            </a:r>
          </a:p>
          <a:p>
            <a:pPr lvl="1"/>
            <a:r>
              <a:rPr/>
              <a:t>Shows previous commands. Good to look at for debugging, but </a:t>
            </a:r>
            <a:r>
              <a:rPr b="1"/>
              <a:t>don’t rely</a:t>
            </a:r>
            <a:r>
              <a:rPr/>
              <a:t> on it.</a:t>
            </a:r>
            <a:br/>
            <a:r>
              <a:rPr/>
              <a:t>Instead use RMarkdown!</a:t>
            </a:r>
          </a:p>
          <a:p>
            <a:pPr lvl="1"/>
            <a:r>
              <a:rPr/>
              <a:t>Also type the “up” key in the Console to scroll through previous commands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Lower</a:t>
            </a:r>
            <a:r>
              <a:rPr/>
              <a:t> </a:t>
            </a:r>
            <a:r>
              <a:rPr/>
              <a:t>right</a:t>
            </a:r>
            <a:r>
              <a:rPr/>
              <a:t> </a:t>
            </a:r>
            <a:r>
              <a:rPr/>
              <a:t>pane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b="1"/>
              <a:t>Files</a:t>
            </a:r>
            <a:r>
              <a:rPr/>
              <a:t> - shows the files on your computer of the directory you are working in</a:t>
            </a:r>
          </a:p>
          <a:p>
            <a:pPr lvl="1"/>
            <a:r>
              <a:rPr b="1"/>
              <a:t>Help</a:t>
            </a:r>
            <a:r>
              <a:rPr/>
              <a:t> - shows help of R commands</a:t>
            </a:r>
          </a:p>
          <a:p>
            <a:pPr lvl="1"/>
            <a:r>
              <a:rPr b="1"/>
              <a:t>Plots</a:t>
            </a:r>
            <a:r>
              <a:rPr/>
              <a:t> - pictures and figures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  <a:r>
              <a:rPr/>
              <a:t> </a:t>
            </a:r>
            <a:r>
              <a:rPr/>
              <a:t>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RStudio doesn’t look the way you want (or like our RStudio), then:</a:t>
            </a:r>
          </a:p>
          <a:p>
            <a:pPr lvl="0" marL="0" indent="0">
              <a:buNone/>
            </a:pPr>
            <a:r>
              <a:rPr/>
              <a:t>Click on the pane button, which looks like a waffle with 4 indentations. Scroll down to “Pane Layout”.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ne_butt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425700"/>
            <a:ext cx="8229600" cy="914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Default</a:t>
            </a:r>
            <a:r>
              <a:rPr/>
              <a:t> </a:t>
            </a:r>
            <a:r>
              <a:rPr/>
              <a:t>Layout</a:t>
            </a:r>
          </a:p>
        </p:txBody>
      </p:sp>
      <p:pic>
        <p:nvPicPr>
          <p:cNvPr descr="images/pane_layou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9100" y="1193800"/>
            <a:ext cx="3225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Let’s</a:t>
            </a:r>
            <a:r>
              <a:rPr/>
              <a:t> </a:t>
            </a:r>
            <a:r>
              <a:rPr/>
              <a:t>take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Studio</a:t>
            </a:r>
            <a:r>
              <a:rPr/>
              <a:t> </a:t>
            </a:r>
            <a:r>
              <a:rPr/>
              <a:t>ourselves!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</a:t>
            </a:r>
            <a:r>
              <a:rPr/>
              <a:t> </a:t>
            </a:r>
            <a:r>
              <a:rPr/>
              <a:t>Markdown</a:t>
            </a:r>
            <a:r>
              <a:rPr/>
              <a:t> </a:t>
            </a:r>
            <a:r>
              <a:rPr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 Markdown files (.Rmd) help generate reports that include your code and output.</a:t>
            </a:r>
          </a:p>
          <a:p>
            <a:pPr lvl="1">
              <a:buAutoNum type="arabicPeriod"/>
            </a:pPr>
            <a:r>
              <a:rPr/>
              <a:t>Helps you describe your code</a:t>
            </a:r>
          </a:p>
          <a:p>
            <a:pPr lvl="1">
              <a:buAutoNum type="arabicPeriod"/>
            </a:pPr>
            <a:r>
              <a:rPr/>
              <a:t>Allows you to check the output</a:t>
            </a:r>
          </a:p>
          <a:p>
            <a:pPr lvl="1">
              <a:buAutoNum type="arabicPeriod"/>
            </a:pPr>
            <a:r>
              <a:rPr/>
              <a:t>Can create many different file types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Code</a:t>
            </a:r>
            <a:r>
              <a:rPr/>
              <a:t> </a:t>
            </a:r>
            <a:r>
              <a:rPr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Within R Markdown files are code “chunks”.</a:t>
            </a:r>
          </a:p>
          <a:p>
            <a:pPr lvl="0" marL="0" indent="0">
              <a:buNone/>
            </a:pPr>
            <a:r>
              <a:rPr/>
              <a:t>This is where you can type R code and run it!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33wubrfki0l68.cloudfront.net/62bcc8535a06077094ca3c29c383e37ad7334311/a263f/assets/img/logo.sv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un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311400"/>
            <a:ext cx="8229600" cy="116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chunk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Clicking the run (play) button runs the code in the chunk.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un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311400"/>
            <a:ext cx="8229600" cy="116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Ctrl + Enter</a:t>
            </a:r>
            <a:r>
              <a:rPr/>
              <a:t> on Windows or </a:t>
            </a:r>
            <a:r>
              <a:rPr>
                <a:latin typeface="Courier"/>
              </a:rPr>
              <a:t>Command + Enter</a:t>
            </a:r>
            <a:r>
              <a:rPr/>
              <a:t> on Mac in your script evaluates that line of code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Running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chunk</a:t>
            </a:r>
            <a:r>
              <a:rPr/>
              <a:t> </a:t>
            </a:r>
            <a:r>
              <a:rPr/>
              <a:t>executes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generally see a preview of the output of the code just below the chunk</a:t>
            </a:r>
          </a:p>
          <a:p>
            <a:pPr lvl="1"/>
            <a:r>
              <a:rPr/>
              <a:t>see the code in the console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outpu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500" y="1193800"/>
            <a:ext cx="3924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get</a:t>
            </a:r>
            <a:r>
              <a:rPr/>
              <a:t> </a:t>
            </a:r>
            <a:r>
              <a:rPr/>
              <a:t>annoyed</a:t>
            </a:r>
            <a:r>
              <a:rPr/>
              <a:t> </a:t>
            </a:r>
            <a:r>
              <a:rPr/>
              <a:t>by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previews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Markdown</a:t>
            </a:r>
            <a:r>
              <a:rPr/>
              <a:t> </a:t>
            </a:r>
            <a:r>
              <a:rPr/>
              <a:t>files…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See the </a:t>
            </a:r>
            <a:r>
              <a:rPr>
                <a:hlinkClick r:id="rId2"/>
              </a:rPr>
              <a:t>Help page</a:t>
            </a:r>
            <a:r>
              <a:rPr/>
              <a:t> of the website. You can adjust this and change your RStudio settings:</a:t>
            </a:r>
          </a:p>
          <a:p>
            <a:pPr lvl="0" marL="0" indent="0">
              <a:buNone/>
            </a:pPr>
            <a:r>
              <a:rPr/>
              <a:t>Tools &gt; Global Options &gt; R Markdown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Knit</a:t>
            </a:r>
            <a:r>
              <a:rPr/>
              <a:t> </a:t>
            </a:r>
            <a:r>
              <a:rPr/>
              <a:t>file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Running all chunks - this will create a report from the R Markdown document! Note that it can’t use anything not included in the file, it can’t use objects in your environment that you were modifying interactively.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kni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28900" y="1193800"/>
            <a:ext cx="3898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Nice</a:t>
            </a:r>
            <a:r>
              <a:rPr/>
              <a:t> </a:t>
            </a:r>
            <a:r>
              <a:rPr/>
              <a:t>report!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generates a nice report that you can share with others who can open in any browser.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[</a:t>
            </a:r>
            <a:r>
              <a:rPr>
                <a:hlinkClick r:id="rId2"/>
              </a:rPr>
              <a:t>source</a:t>
            </a:r>
            <a:r>
              <a:rPr/>
              <a:t>]</a:t>
            </a:r>
          </a:p>
          <a:p>
            <a:pPr lvl="0" marL="0" indent="0">
              <a:buNone/>
            </a:pPr>
            <a:r>
              <a:rPr/>
              <a:t>RStudio used to be the name of a company that is now called </a:t>
            </a:r>
            <a:r>
              <a:rPr>
                <a:hlinkClick r:id="rId3"/>
              </a:rPr>
              <a:t>Posit</a:t>
            </a:r>
            <a:r>
              <a:rPr/>
              <a:t>.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repor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4800" y="1193800"/>
            <a:ext cx="5994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Create</a:t>
            </a:r>
            <a:r>
              <a:rPr/>
              <a:t> </a:t>
            </a:r>
            <a:r>
              <a:rPr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create a new R code chunk:</a:t>
            </a:r>
          </a:p>
          <a:p>
            <a:pPr lvl="1"/>
            <a:r>
              <a:rPr/>
              <a:t>Use the insert code chunk button at the top of RStudio.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insert_chun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374900"/>
            <a:ext cx="8229600" cy="102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Select R (default) as the language: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select_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1400" y="1193800"/>
            <a:ext cx="1981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Create</a:t>
            </a:r>
            <a:r>
              <a:rPr/>
              <a:t> </a:t>
            </a:r>
            <a:r>
              <a:rPr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you like keyboard shortcuts:</a:t>
            </a:r>
          </a:p>
          <a:p>
            <a:pPr lvl="1"/>
            <a:r>
              <a:rPr/>
              <a:t>Windows &amp; Linux use Ctrl+Alt+I</a:t>
            </a:r>
          </a:p>
          <a:p>
            <a:pPr lvl="1"/>
            <a:r>
              <a:rPr/>
              <a:t>Mac use Command+Option+I</a:t>
            </a:r>
          </a:p>
          <a:p>
            <a:pPr lvl="0" marL="0" indent="0">
              <a:buNone/>
            </a:pPr>
            <a:r>
              <a:rPr/>
              <a:t>I is for insert.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</a:t>
            </a:r>
            <a:r>
              <a:rPr/>
              <a:t> </a:t>
            </a:r>
            <a:r>
              <a:rPr/>
              <a:t>previous</a:t>
            </a:r>
            <a:r>
              <a:rPr/>
              <a:t> </a:t>
            </a:r>
            <a:r>
              <a:rPr/>
              <a:t>chunks</a:t>
            </a:r>
            <a:r>
              <a:rPr/>
              <a:t> </a:t>
            </a:r>
            <a:r>
              <a:rPr/>
              <a:t>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run all chunks above a specific chunk using this button: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revious_chunk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400300"/>
            <a:ext cx="8229600" cy="97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 studio can help you find issues in your code. Note that sometimes the error occurs earlier than RStudio thinks.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erro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65300"/>
            <a:ext cx="8229600" cy="224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 it is important to be familiar with the layout. When you first open RStudio, you will see 3 panes.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Recap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where</a:t>
            </a:r>
            <a:r>
              <a:rPr/>
              <a:t> </a:t>
            </a:r>
            <a:r>
              <a:rPr/>
              <a:t>code</a:t>
            </a:r>
            <a:r>
              <a:rPr/>
              <a:t> </a:t>
            </a:r>
            <a:r>
              <a:rPr/>
              <a:t>goes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test code in the console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where_code_consol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22500"/>
            <a:ext cx="8229600" cy="1320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save code in a chunk in the editor (Markdown file)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where_cod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930400"/>
            <a:ext cx="8229600" cy="191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Getting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When you type in a function name, a pop up will preview documentation to help you. It also helps you remember the name of the function if you don’t remember all of it!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review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12900"/>
            <a:ext cx="8229600" cy="254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review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52600"/>
            <a:ext cx="8229600" cy="2286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Get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pane</a:t>
            </a:r>
          </a:p>
        </p:txBody>
      </p:sp>
      <p:pic>
        <p:nvPicPr>
          <p:cNvPr descr="images/help_pan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5100" y="1193800"/>
            <a:ext cx="3733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Getting</a:t>
            </a:r>
            <a:r>
              <a:rPr/>
              <a:t> </a:t>
            </a:r>
            <a:r>
              <a:rPr/>
              <a:t>Help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you know the name of a package or function:</a:t>
            </a:r>
          </a:p>
          <a:p>
            <a:pPr lvl="0" marL="0" indent="0">
              <a:buNone/>
            </a:pPr>
            <a:r>
              <a:rPr/>
              <a:t>Type </a:t>
            </a:r>
            <a:r>
              <a:rPr>
                <a:latin typeface="Courier"/>
              </a:rPr>
              <a:t>?package_name</a:t>
            </a:r>
            <a:r>
              <a:rPr/>
              <a:t> or </a:t>
            </a:r>
            <a:r>
              <a:rPr>
                <a:latin typeface="Courier"/>
              </a:rPr>
              <a:t>?function_name</a:t>
            </a:r>
            <a:r>
              <a:rPr/>
              <a:t> in the console to get information about packages and functions.</a:t>
            </a:r>
          </a:p>
          <a:p>
            <a:pPr lvl="0" marL="0" indent="0">
              <a:buNone/>
            </a:pPr>
            <a:r>
              <a:rPr/>
              <a:t>For example: </a:t>
            </a:r>
            <a:r>
              <a:rPr>
                <a:latin typeface="Courier"/>
              </a:rPr>
              <a:t>?readr</a:t>
            </a:r>
            <a:r>
              <a:rPr/>
              <a:t> or </a:t>
            </a:r>
            <a:r>
              <a:rPr>
                <a:latin typeface="Courier"/>
              </a:rPr>
              <a:t>?read_csv</a:t>
            </a:r>
            <a:r>
              <a:rPr/>
              <a:t>.</a:t>
            </a:r>
          </a:p>
        </p:txBody>
      </p:sp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gettinghel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6100" y="1193800"/>
            <a:ext cx="8064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three_pan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700" y="1193800"/>
            <a:ext cx="5321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Double</a:t>
            </a:r>
            <a:r>
              <a:rPr/>
              <a:t> </a:t>
            </a:r>
            <a:r>
              <a:rPr/>
              <a:t>Question</a:t>
            </a:r>
            <a:r>
              <a:rPr/>
              <a:t> </a:t>
            </a:r>
            <a:r>
              <a:rPr/>
              <a:t>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you haven’t loaded a package yet into R than you may get a response that there is no documentation.</a:t>
            </a:r>
          </a:p>
          <a:p>
            <a:pPr lvl="0" marL="0" indent="0">
              <a:buNone/>
            </a:pPr>
            <a:r>
              <a:rPr/>
              <a:t>Typing in </a:t>
            </a:r>
            <a:r>
              <a:rPr>
                <a:latin typeface="Courier"/>
              </a:rPr>
              <a:t>??package_name</a:t>
            </a:r>
            <a:r>
              <a:rPr/>
              <a:t> can show you packages that you haven’t loaded yet.</a:t>
            </a:r>
          </a:p>
        </p:txBody>
      </p:sp>
    </p:spTree>
  </p:cSld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double_quest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4200" y="1193800"/>
            <a:ext cx="7988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Why are R Markdown files so useful?</a:t>
            </a:r>
          </a:p>
          <a:p>
            <a:pPr lvl="1">
              <a:buAutoNum type="alphaUcParenR"/>
            </a:pPr>
            <a:r>
              <a:rPr/>
              <a:t>They let you test your code</a:t>
            </a:r>
          </a:p>
          <a:p>
            <a:pPr lvl="1">
              <a:buAutoNum type="alphaUcParenR"/>
            </a:pPr>
            <a:r>
              <a:rPr/>
              <a:t>They let you view the output of your code</a:t>
            </a:r>
          </a:p>
          <a:p>
            <a:pPr lvl="1">
              <a:buAutoNum type="alphaUcParenR"/>
            </a:pPr>
            <a:r>
              <a:rPr/>
              <a:t>They let you generate cool reports</a:t>
            </a:r>
          </a:p>
          <a:p>
            <a:pPr lvl="1">
              <a:buAutoNum type="alphaUcParenR"/>
            </a:pPr>
            <a:r>
              <a:rPr/>
              <a:t>All of the above</a:t>
            </a:r>
          </a:p>
        </p:txBody>
      </p:sp>
    </p:spTree>
  </p:cSld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Where does code go typically in an Rmd file?</a:t>
            </a:r>
          </a:p>
        </p:txBody>
      </p:sp>
    </p:spTree>
  </p:cSld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where_code_gut_chec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36700"/>
            <a:ext cx="8229600" cy="270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Which button do you click to run the code in a current chunk?</a:t>
            </a:r>
          </a:p>
        </p:txBody>
      </p:sp>
    </p:spTree>
  </p:cSld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unk_gut_chec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78000"/>
            <a:ext cx="82296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Lab:</a:t>
            </a:r>
            <a:r>
              <a:rPr/>
              <a:t> </a:t>
            </a:r>
            <a:r>
              <a:rPr/>
              <a:t>Getting</a:t>
            </a:r>
            <a:r>
              <a:rPr/>
              <a:t> </a:t>
            </a:r>
            <a:r>
              <a:rPr/>
              <a:t>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do this lab we need to:</a:t>
            </a:r>
          </a:p>
          <a:p>
            <a:pPr lvl="1"/>
            <a:r>
              <a:rPr/>
              <a:t>Download the file at the link above by clicking on it or go to the website schedule page</a:t>
            </a:r>
          </a:p>
          <a:p>
            <a:pPr lvl="1"/>
            <a:r>
              <a:rPr/>
              <a:t>Find the downloaded file on your computer</a:t>
            </a:r>
          </a:p>
          <a:p>
            <a:pPr lvl="1"/>
            <a:r>
              <a:rPr/>
              <a:t>Open the file in RStudio (double clicking the file name typically works, otherwise right click)</a:t>
            </a:r>
          </a:p>
          <a:p>
            <a:pPr lvl="1"/>
            <a:r>
              <a:rPr/>
              <a:t>Might need to restart RStudio</a:t>
            </a:r>
          </a:p>
          <a:p>
            <a:pPr lvl="0" marL="0" indent="0">
              <a:buNone/>
            </a:pPr>
            <a:r>
              <a:rPr/>
              <a:t>These videos can help if you aren’t sure where your downloads are:</a:t>
            </a:r>
          </a:p>
          <a:p>
            <a:pPr lvl="0" marL="0" indent="0">
              <a:buNone/>
            </a:pPr>
            <a:r>
              <a:rPr/>
              <a:t>If you have a PC: </a:t>
            </a:r>
            <a:r>
              <a:rPr>
                <a:hlinkClick r:id="rId2"/>
              </a:rPr>
              <a:t>https://youtu.be/we6vwB7DsNU</a:t>
            </a:r>
          </a:p>
          <a:p>
            <a:pPr lvl="0" marL="0" indent="0">
              <a:buNone/>
            </a:pPr>
            <a:r>
              <a:rPr/>
              <a:t>If you have a Mac: </a:t>
            </a:r>
            <a:r>
              <a:rPr>
                <a:hlinkClick r:id="rId3"/>
              </a:rPr>
              <a:t>https://www.youtube.com/watch?v=Ao9e0cDzMrE</a:t>
            </a:r>
          </a:p>
          <a:p>
            <a:pPr lvl="0" marL="0" indent="0">
              <a:buNone/>
            </a:pPr>
            <a:r>
              <a:rPr/>
              <a:t>You can find these on the resource page of the class website.</a:t>
            </a:r>
          </a:p>
        </p:txBody>
      </p:sp>
    </p:spTree>
  </p:cSld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RStudio makes working in R easier</a:t>
            </a:r>
          </a:p>
          <a:p>
            <a:pPr lvl="1"/>
            <a:r>
              <a:rPr/>
              <a:t>the Editor (top) is for static code like scripts or R Markdown documents</a:t>
            </a:r>
          </a:p>
          <a:p>
            <a:pPr lvl="1"/>
            <a:r>
              <a:rPr/>
              <a:t>The console is for testing code (bottom) - best to save your code though!</a:t>
            </a:r>
          </a:p>
          <a:p>
            <a:pPr lvl="1"/>
            <a:r>
              <a:rPr/>
              <a:t>R markdown documents are really helpful for lots of reasons!</a:t>
            </a:r>
          </a:p>
          <a:p>
            <a:pPr lvl="1"/>
            <a:r>
              <a:rPr/>
              <a:t>R code goes within what is called a chunk (the gray box with a green play button)</a:t>
            </a:r>
          </a:p>
          <a:p>
            <a:pPr lvl="1"/>
            <a:r>
              <a:rPr/>
              <a:t>Code chunks can be modified so that they show differently in reports</a:t>
            </a:r>
          </a:p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  <a:r>
              <a:rPr/>
              <a:t>. 💻 </a:t>
            </a:r>
            <a:r>
              <a:rPr>
                <a:hlinkClick r:id="rId3"/>
              </a:rPr>
              <a:t>Lab</a:t>
            </a:r>
            <a:r>
              <a:rPr/>
              <a:t>. 📃 </a:t>
            </a:r>
            <a:r>
              <a:rPr>
                <a:hlinkClick r:id="rId4"/>
              </a:rPr>
              <a:t>Posit Cheatsheet</a:t>
            </a:r>
            <a:r>
              <a:rPr/>
              <a:t>. 📃 </a:t>
            </a:r>
            <a:r>
              <a:rPr>
                <a:hlinkClick r:id="rId5"/>
              </a:rPr>
              <a:t>Day 1 Cheatsheet</a:t>
            </a:r>
            <a:r>
              <a:rPr/>
              <a:t>.</a:t>
            </a:r>
          </a:p>
        </p:txBody>
      </p:sp>
    </p:spTree>
  </p:cSld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Hidden</a:t>
            </a:r>
            <a:r>
              <a:rPr/>
              <a:t> </a:t>
            </a:r>
            <a:r>
              <a:rPr/>
              <a:t>Pane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save a copy of your code. You must open a file first - this will open a 4th pane. These files include Scripts or what are called R Markdown files.</a:t>
            </a:r>
          </a:p>
        </p:txBody>
      </p:sp>
    </p:spTree>
  </p:cSld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Extra</a:t>
            </a:r>
            <a:r>
              <a:rPr/>
              <a:t> </a:t>
            </a:r>
            <a:r>
              <a:rPr/>
              <a:t>Slides</a:t>
            </a:r>
          </a:p>
        </p:txBody>
      </p:sp>
    </p:spTree>
  </p:cSld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Chunk</a:t>
            </a:r>
            <a:r>
              <a:rPr/>
              <a:t> </a:t>
            </a:r>
            <a:r>
              <a:rPr/>
              <a:t>settings</a:t>
            </a:r>
          </a:p>
        </p:txBody>
      </p:sp>
      <p:pic>
        <p:nvPicPr>
          <p:cNvPr descr="images/chunk_setting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6000" y="1193800"/>
            <a:ext cx="7099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Chunk</a:t>
            </a:r>
            <a:r>
              <a:rPr/>
              <a:t> </a:t>
            </a:r>
            <a:r>
              <a:rPr/>
              <a:t>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specify if a chunk will be seen in the report or not.</a:t>
            </a:r>
          </a:p>
        </p:txBody>
      </p:sp>
    </p:spTree>
  </p:cSld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hunk_settings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39900" y="1193800"/>
            <a:ext cx="5664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Sometimes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want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hide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you want to keep your code so people can see it if they want to there is a nice option called code folding - check it out here: </a:t>
            </a:r>
            <a:r>
              <a:rPr>
                <a:hlinkClick r:id="rId2"/>
              </a:rPr>
              <a:t>https://stackoverflow.com/questions/69326576/show-output-but-hide-code-when-sending-rmd-to-other-people</a:t>
            </a:r>
          </a:p>
        </p:txBody>
      </p:sp>
    </p:spTree>
  </p:cSld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Rainbow</a:t>
            </a:r>
            <a:r>
              <a:rPr/>
              <a:t> </a:t>
            </a:r>
            <a:r>
              <a:rPr/>
              <a:t>Parentheses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Tools –&gt; Global Options –&gt; Code –&gt; Display –&gt; Use rainbow parentheses</a:t>
            </a:r>
          </a:p>
          <a:p>
            <a:pPr lvl="0" marL="0" indent="0">
              <a:buNone/>
            </a:pPr>
            <a:r>
              <a:rPr/>
              <a:t>This can help you see your code more easily.</a:t>
            </a:r>
          </a:p>
          <a:p>
            <a:pPr lvl="0" marL="0" indent="0">
              <a:buNone/>
            </a:pPr>
            <a:r>
              <a:rPr/>
              <a:t>Press enter to save this setting and get out of this menu.</a:t>
            </a:r>
          </a:p>
          <a:p>
            <a:pPr lvl="0" marL="0" indent="0">
              <a:buNone/>
            </a:pPr>
            <a:r>
              <a:rPr/>
              <a:t> </a:t>
            </a:r>
          </a:p>
        </p:txBody>
      </p:sp>
    </p:spTree>
  </p:cSld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osit.co/wp-content/themes/Posit/public/markdown-blogs/rstudio-1-4-preview-rainbow-parentheses/colorfulCod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start_R_markdow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600" y="1193800"/>
            <a:ext cx="5143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Hidden</a:t>
            </a:r>
            <a:r>
              <a:rPr/>
              <a:t> </a:t>
            </a:r>
            <a:r>
              <a:rPr/>
              <a:t>Pane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will see a popup that you can just say “OK” to for now.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RStudio</dc:title>
  <dc:creator/>
  <cp:keywords/>
  <dcterms:created xsi:type="dcterms:W3CDTF">2026-05-12T20:11:25Z</dcterms:created>
  <dcterms:modified xsi:type="dcterms:W3CDTF">2026-05-12T20:11:25Z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