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gif" ContentType="image/gif"/>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2100"/>
    <p:restoredTop autoAdjust="0" sz="94752"/>
  </p:normalViewPr>
  <p:slideViewPr>
    <p:cSldViewPr snapToGrid="0" snapToObjects="1">
      <p:cViewPr varScale="1">
        <p:scale>
          <a:sx d="100" n="198"/>
          <a:sy d="100" n="198"/>
        </p:scale>
        <p:origin x="1208" y="184"/>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0" Type="http://schemas.openxmlformats.org/officeDocument/2006/relationships/slide" Target="slides/slide59.xml" /><Relationship Id="rId61" Type="http://schemas.openxmlformats.org/officeDocument/2006/relationships/slide" Target="slides/slide60.xml" /><Relationship Id="rId62" Type="http://schemas.openxmlformats.org/officeDocument/2006/relationships/slide" Target="slides/slide61.xml" /><Relationship Id="rId63" Type="http://schemas.openxmlformats.org/officeDocument/2006/relationships/slide" Target="slides/slide62.xml" /><Relationship Id="rId64" Type="http://schemas.openxmlformats.org/officeDocument/2006/relationships/slide" Target="slides/slide63.xml" /><Relationship Id="rId65" Type="http://schemas.openxmlformats.org/officeDocument/2006/relationships/slide" Target="slides/slide64.xml" /><Relationship Id="rId66" Type="http://schemas.openxmlformats.org/officeDocument/2006/relationships/slide" Target="slides/slide65.xml" /><Relationship Id="rId67" Type="http://schemas.openxmlformats.org/officeDocument/2006/relationships/slide" Target="slides/slide66.xml" /><Relationship Id="rId68" Type="http://schemas.openxmlformats.org/officeDocument/2006/relationships/slide" Target="slides/slide67.xml" /><Relationship Id="rId69" Type="http://schemas.openxmlformats.org/officeDocument/2006/relationships/slide" Target="slides/slide68.xml" /><Relationship Id="rId70" Type="http://schemas.openxmlformats.org/officeDocument/2006/relationships/slide" Target="slides/slide69.xml" /><Relationship Id="rId71" Type="http://schemas.openxmlformats.org/officeDocument/2006/relationships/slide" Target="slides/slide70.xml" /><Relationship Id="rId72" Type="http://schemas.openxmlformats.org/officeDocument/2006/relationships/slide" Target="slides/slide71.xml" /><Relationship Id="rId73" Type="http://schemas.openxmlformats.org/officeDocument/2006/relationships/slide" Target="slides/slide72.xml" /><Relationship Id="rId74" Type="http://schemas.openxmlformats.org/officeDocument/2006/relationships/presProps" Target="presProps.xml" /><Relationship Id="rId1" Type="http://schemas.openxmlformats.org/officeDocument/2006/relationships/slideMaster" Target="slideMasters/slideMaster1.xml" /><Relationship Id="rId77" Type="http://schemas.openxmlformats.org/officeDocument/2006/relationships/tableStyles" Target="tableStyles.xml" /><Relationship Id="rId76" Type="http://schemas.openxmlformats.org/officeDocument/2006/relationships/theme" Target="theme/theme1.xml" /><Relationship Id="rId75"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9774"/>
            <a:ext cx="7772400" cy="1102519"/>
          </a:xfrm>
        </p:spPr>
        <p:txBody>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1371600" y="3881730"/>
            <a:ext cx="6400800" cy="34737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pic>
        <p:nvPicPr>
          <p:cNvPr id="1026" name="Picture 2">
            <a:extLst>
              <a:ext uri="{FF2B5EF4-FFF2-40B4-BE49-F238E27FC236}">
                <a16:creationId xmlns:a16="http://schemas.microsoft.com/office/drawing/2014/main" id="{CE918C2E-CA3D-3E7E-792D-7E5EF1245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2696" y="289937"/>
            <a:ext cx="4638608" cy="259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5/12/26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5/12/26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5/12/26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5/12/26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5/12/26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5/12/26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5/12/26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dirty="0"/>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rtl="0" eaLnBrk="1" latinLnBrk="0" hangingPunct="1">
        <a:spcBef>
          <a:spcPct val="0"/>
        </a:spcBef>
        <a:buNone/>
        <a:defRPr sz="3300" kern="1200" baseline="0">
          <a:solidFill>
            <a:schemeClr val="tx1"/>
          </a:solidFill>
          <a:latin typeface="Montserrat" panose="00000500000000000000" pitchFamily="2" charset="77"/>
          <a:ea typeface="+mj-ea"/>
          <a:cs typeface="+mj-cs"/>
        </a:defRPr>
      </a:lvl1pPr>
    </p:titleStyle>
    <p:bodyStyle>
      <a:lvl1pPr marL="342900" indent="-342900" algn="l" defTabSz="342900" rtl="0" eaLnBrk="1" latinLnBrk="0" hangingPunct="1">
        <a:spcBef>
          <a:spcPct val="20000"/>
        </a:spcBef>
        <a:buFont typeface="Arial"/>
        <a:buChar char="•"/>
        <a:defRPr sz="1300" kern="1200" baseline="0">
          <a:solidFill>
            <a:schemeClr val="tx1"/>
          </a:solidFill>
          <a:latin typeface="Lato" panose="020F0502020204030203" pitchFamily="34" charset="0"/>
          <a:ea typeface="+mn-ea"/>
          <a:cs typeface="+mn-cs"/>
        </a:defRPr>
      </a:lvl1pPr>
      <a:lvl2pPr marL="685800" indent="-342900" algn="l" defTabSz="342900" rtl="0" eaLnBrk="1" latinLnBrk="0" hangingPunct="1">
        <a:spcBef>
          <a:spcPct val="20000"/>
        </a:spcBef>
        <a:buFont typeface="Courier New" panose="02070309020205020404" pitchFamily="49" charset="0"/>
        <a:buChar char="o"/>
        <a:defRPr sz="1100" kern="1200" baseline="0">
          <a:solidFill>
            <a:schemeClr val="tx1"/>
          </a:solidFill>
          <a:latin typeface="Lato" panose="020F0502020204030203" pitchFamily="34" charset="0"/>
          <a:ea typeface="+mn-ea"/>
          <a:cs typeface="+mn-cs"/>
        </a:defRPr>
      </a:lvl2pPr>
      <a:lvl3pPr marL="1028700" indent="-342900" algn="l" defTabSz="342900" rtl="0" eaLnBrk="1" latinLnBrk="0" hangingPunct="1">
        <a:spcBef>
          <a:spcPct val="20000"/>
        </a:spcBef>
        <a:buFont typeface="Wingdings" pitchFamily="2" charset="2"/>
        <a:buChar char="§"/>
        <a:defRPr sz="1100" kern="1200" baseline="0">
          <a:solidFill>
            <a:schemeClr val="tx1"/>
          </a:solidFill>
          <a:latin typeface="Lato" panose="020F0502020204030203" pitchFamily="34" charset="0"/>
          <a:ea typeface="+mn-ea"/>
          <a:cs typeface="+mn-cs"/>
        </a:defRPr>
      </a:lvl3pPr>
      <a:lvl4pPr marL="1371600" indent="-342900" algn="l" defTabSz="342900" rtl="0" eaLnBrk="1" latinLnBrk="0" hangingPunct="1">
        <a:spcBef>
          <a:spcPct val="20000"/>
        </a:spcBef>
        <a:buFont typeface="Arial" panose="020B0604020202020204" pitchFamily="34" charset="0"/>
        <a:buChar char="•"/>
        <a:defRPr sz="1100" kern="1200" baseline="0">
          <a:solidFill>
            <a:schemeClr val="tx1"/>
          </a:solidFill>
          <a:latin typeface="Lato" panose="020F0502020204030203" pitchFamily="34" charset="0"/>
          <a:ea typeface="+mn-ea"/>
          <a:cs typeface="+mn-cs"/>
        </a:defRPr>
      </a:lvl4pPr>
      <a:lvl5pPr marL="1714500" indent="-342900" algn="l" defTabSz="342900" rtl="0" eaLnBrk="1" latinLnBrk="0" hangingPunct="1">
        <a:spcBef>
          <a:spcPct val="20000"/>
        </a:spcBef>
        <a:buFont typeface="Courier New" panose="02070309020205020404" pitchFamily="49" charset="0"/>
        <a:buChar char="o"/>
        <a:defRPr sz="1100" kern="1200" baseline="0">
          <a:solidFill>
            <a:schemeClr val="tx1"/>
          </a:solidFill>
          <a:latin typeface="Lato" panose="020F0502020204030203" pitchFamily="34"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gif"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plyr.tidyverse.org/reference/dplyr_tidy_select.html" TargetMode="External" /></Relationships>
</file>

<file path=ppt/slides/_rels/slide27.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seh.org/modules/cheatsheets/Day-5.pdf" TargetMode="Externa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seh.org/" TargetMode="External" /><Relationship Id="rId3" Type="http://schemas.openxmlformats.org/officeDocument/2006/relationships/hyperlink" Target="https://daseh.org/modules/Manipulating_Data_in_R/lab/Manipulating_Data_in_R_Lab.Rmd" TargetMode="External" /></Relationships>
</file>

<file path=ppt/slides/_rels/slide3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github.com/gadenbuie/tidyexplain/blob/main/images/inner-join.gif" TargetMode="External" /></Relationships>
</file>

<file path=ppt/slides/_rels/slide4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gif" /></Relationships>
</file>

<file path=ppt/slides/_rels/slide4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raw.githubusercontent.com/gadenbuie/tidyexplain/main/images/left-join.gif" TargetMode="External" /></Relationships>
</file>

<file path=ppt/slides/_rels/slide4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gif" /></Relationships>
</file>

<file path=ppt/slides/_rels/slide4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raw.githubusercontent.com/gadenbuie/tidyexplain/main/images/right-join.gif" TargetMode="External" /></Relationships>
</file>

<file path=ppt/slides/_rels/slide4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gif" /></Relationships>
</file>

<file path=ppt/slides/_rels/slide4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raw.githubusercontent.com/gadenbuie/tidyexplain/main/images/full-join.gif" TargetMode="External" /></Relationships>
</file>

<file path=ppt/slides/_rels/slide5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gif" /></Relationships>
</file>

<file path=ppt/slides/_rels/slide5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github.com/gadenbuie/tidyexplain/blob/main/images/left-join-extra.gif" TargetMode="External" /></Relationships>
</file>

<file path=ppt/slides/_rels/slide5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gif" /></Relationships>
</file>

<file path=ppt/slides/_rels/slide5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g" /></Relationships>
</file>

<file path=ppt/slides/_rels/slide6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seh.org/" TargetMode="External" /><Relationship Id="rId3" Type="http://schemas.openxmlformats.org/officeDocument/2006/relationships/hyperlink" Target="https://daseh.org/modules/Manipulating_Data_in_R/lab/Manipulating_Data_in_R_Lab.Rmd" TargetMode="External" /><Relationship Id="rId4" Type="http://schemas.openxmlformats.org/officeDocument/2006/relationships/hyperlink" Target="https://daseh.org/modules/cheatsheets/Day-6.pdf" TargetMode="External" /><Relationship Id="rId5" Type="http://schemas.openxmlformats.org/officeDocument/2006/relationships/hyperlink" Target="https://rstudio.github.io/cheatsheets/tidyr.pdf" TargetMode="External" /><Relationship Id="rId6" Type="http://schemas.openxmlformats.org/officeDocument/2006/relationships/hyperlink" Target="https://rstudio.github.io/cheatsheets/tidyr.pdf" TargetMode="External" /><Relationship Id="rId7" Type="http://schemas.openxmlformats.org/officeDocument/2006/relationships/hyperlink" Target="https://rstudio.github.io/cheatsheets/tidyr.pdf" TargetMode="External" /><Relationship Id="rId8" Type="http://schemas.openxmlformats.org/officeDocument/2006/relationships/hyperlink" Target="https://rstudio.github.io/cheatsheets/data-transformation.pdf" TargetMode="External" /><Relationship Id="rId9" Type="http://schemas.openxmlformats.org/officeDocument/2006/relationships/hyperlink" Target="https://rstudio.github.io/cheatsheets/data-transformation.pdf" TargetMode="External" /><Relationship Id="rId10" Type="http://schemas.openxmlformats.org/officeDocument/2006/relationships/hyperlink" Target="https://rstudio.github.io/cheatsheets/data-transformation.pdf" TargetMode="External" /></Relationships>
</file>

<file path=ppt/slides/_rels/slide6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g" /></Relationships>
</file>

<file path=ppt/slides/_rels/slide6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6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plyr.tidyverse.org/reference/setops.html" TargetMode="External" /></Relationships>
</file>

<file path=ppt/slides/_rels/slide7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sebkrantz.github.io/collapse/" TargetMode="Externa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github.com/gadenbuie/tidyexplain/blob/main/images/tidyr-pivoting.gif"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9774"/>
            <a:ext cx="7772400" cy="1102519"/>
          </a:xfrm>
        </p:spPr>
        <p:txBody>
          <a:bodyPr/>
          <a:lstStyle/>
          <a:p>
            <a:pPr lvl="0" marL="0" indent="0">
              <a:buNone/>
            </a:pPr>
            <a:r>
              <a:rPr/>
              <a:t>Manipulating</a:t>
            </a:r>
            <a:r>
              <a:rPr/>
              <a:t> </a:t>
            </a:r>
            <a:r>
              <a:rPr/>
              <a:t>Data</a:t>
            </a:r>
            <a:r>
              <a:rPr/>
              <a:t> </a:t>
            </a:r>
            <a:r>
              <a:rPr/>
              <a:t>in</a:t>
            </a:r>
            <a:r>
              <a:rPr/>
              <a:t> </a:t>
            </a:r>
            <a:r>
              <a:rPr/>
              <a:t>R</a:t>
            </a:r>
          </a:p>
        </p:txBody>
      </p:sp>
      <p:sp>
        <p:nvSpPr>
          <p:cNvPr id="3" name="Subtitle 2"/>
          <p:cNvSpPr>
            <a:spLocks noGrp="1"/>
          </p:cNvSpPr>
          <p:nvPr>
            <p:ph idx="1" type="subTitle"/>
          </p:nvPr>
        </p:nvSpPr>
        <p:spPr>
          <a:xfrm>
            <a:off x="1371600" y="3881730"/>
            <a:ext cx="6400800" cy="347370"/>
          </a:xfrm>
        </p:spPr>
        <p:txBody>
          <a:bodyPr/>
          <a:lstStyle/>
          <a:p>
            <a:pPr lvl="0" marL="0" indent="0">
              <a:buNone/>
            </a:pPr>
            <a:br/>
            <a:b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tidyr_pivoting.gif" id="0" name="Picture 1"/>
          <p:cNvPicPr>
            <a:picLocks noGrp="1" noChangeAspect="1"/>
          </p:cNvPicPr>
          <p:nvPr/>
        </p:nvPicPr>
        <p:blipFill>
          <a:blip r:embed="rId2"/>
          <a:stretch>
            <a:fillRect/>
          </a:stretch>
        </p:blipFill>
        <p:spPr bwMode="auto">
          <a:xfrm>
            <a:off x="3162300" y="1193800"/>
            <a:ext cx="2806700" cy="33909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Why</a:t>
            </a:r>
            <a:r>
              <a:rPr/>
              <a:t> </a:t>
            </a:r>
            <a:r>
              <a:rPr/>
              <a:t>do</a:t>
            </a:r>
            <a:r>
              <a:rPr/>
              <a:t> </a:t>
            </a:r>
            <a:r>
              <a:rPr/>
              <a:t>we</a:t>
            </a:r>
            <a:r>
              <a:rPr/>
              <a:t> </a:t>
            </a:r>
            <a:r>
              <a:rPr/>
              <a:t>need</a:t>
            </a:r>
            <a:r>
              <a:rPr/>
              <a:t> </a:t>
            </a:r>
            <a:r>
              <a:rPr/>
              <a:t>to</a:t>
            </a:r>
            <a:r>
              <a:rPr/>
              <a:t> </a:t>
            </a:r>
            <a:r>
              <a:rPr/>
              <a:t>switch</a:t>
            </a:r>
            <a:r>
              <a:rPr/>
              <a:t> </a:t>
            </a:r>
            <a:r>
              <a:rPr/>
              <a:t>between</a:t>
            </a:r>
            <a:r>
              <a:rPr/>
              <a:t> </a:t>
            </a:r>
            <a:r>
              <a:rPr/>
              <a:t>wide/long</a:t>
            </a:r>
            <a:r>
              <a:rPr/>
              <a:t> </a:t>
            </a:r>
            <a:r>
              <a:rPr/>
              <a:t>data?</a:t>
            </a:r>
          </a:p>
        </p:txBody>
      </p:sp>
      <p:sp>
        <p:nvSpPr>
          <p:cNvPr id="3" name="Content Placeholder 2"/>
          <p:cNvSpPr>
            <a:spLocks noGrp="1"/>
          </p:cNvSpPr>
          <p:nvPr>
            <p:ph idx="1"/>
          </p:nvPr>
        </p:nvSpPr>
        <p:spPr/>
        <p:txBody>
          <a:bodyPr/>
          <a:lstStyle/>
          <a:p>
            <a:pPr lvl="0" marL="0" indent="0">
              <a:buNone/>
            </a:pPr>
            <a:r>
              <a:rPr/>
              <a:t>Wide: </a:t>
            </a:r>
            <a:r>
              <a:rPr b="1"/>
              <a:t>Easier for humans to read</a:t>
            </a:r>
          </a:p>
          <a:p>
            <a:pPr lvl="0" indent="0">
              <a:buNone/>
            </a:pPr>
            <a:r>
              <a:rPr>
                <a:latin typeface="Courier"/>
              </a:rPr>
              <a:t># A tibble: 2 × 4
  State   June_vacc_rate May_vacc_rate April_vacc_rate
  &lt;chr&gt;            &lt;dbl&gt;         &lt;dbl&gt;           &lt;dbl&gt;
1 Alabama          0.516         0.514           0.511
2 Alaska           0.627         0.626           0.623</a:t>
            </a:r>
          </a:p>
          <a:p>
            <a:pPr lvl="0" marL="0" indent="0">
              <a:buNone/>
            </a:pPr>
            <a:r>
              <a:rPr/>
              <a:t>Long: </a:t>
            </a:r>
            <a:r>
              <a:rPr b="1"/>
              <a:t>Easier for R to make plots &amp; do analysis</a:t>
            </a:r>
          </a:p>
          <a:p>
            <a:pPr lvl="0" indent="0">
              <a:buNone/>
            </a:pPr>
            <a:r>
              <a:rPr>
                <a:latin typeface="Courier"/>
              </a:rPr>
              <a:t># A tibble: 6 × 3
  State   name            value
  &lt;chr&gt;   &lt;chr&gt;           &lt;dbl&gt;
1 Alabama June_vacc_rate  0.516
2 Alabama May_vacc_rate   0.514
3 Alabama April_vacc_rate 0.511
4 Alaska  June_vacc_rate  0.627
5 Alaska  May_vacc_rate   0.626
6 Alaska  April_vacc_rate 0.623</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Pivoting</a:t>
            </a:r>
            <a:r>
              <a:rPr/>
              <a:t> </a:t>
            </a:r>
            <a:r>
              <a:rPr/>
              <a:t>using</a:t>
            </a:r>
            <a:r>
              <a:rPr/>
              <a:t> </a:t>
            </a:r>
            <a:r>
              <a:rPr/>
              <a:t>the</a:t>
            </a:r>
            <a:r>
              <a:rPr/>
              <a:t> </a:t>
            </a:r>
            <a:r>
              <a:rPr>
                <a:latin typeface="Courier"/>
              </a:rPr>
              <a:t>tidyr</a:t>
            </a:r>
            <a:r>
              <a:rPr/>
              <a:t> </a:t>
            </a:r>
            <a:r>
              <a:rPr/>
              <a:t>package</a:t>
            </a:r>
            <a:r>
              <a:rPr/>
              <a:t> </a:t>
            </a:r>
            <a:r>
              <a:rPr/>
              <a:t>(part</a:t>
            </a:r>
            <a:r>
              <a:rPr/>
              <a:t> </a:t>
            </a:r>
            <a:r>
              <a:rPr/>
              <a:t>of</a:t>
            </a:r>
            <a:r>
              <a:rPr/>
              <a:t> </a:t>
            </a:r>
            <a:r>
              <a:rPr>
                <a:latin typeface="Courier"/>
              </a:rPr>
              <a:t>tidyverse</a:t>
            </a:r>
            <a:r>
              <a:rPr/>
              <a:t>)</a:t>
            </a:r>
          </a:p>
        </p:txBody>
      </p:sp>
      <p:sp>
        <p:nvSpPr>
          <p:cNvPr id="3" name="Content Placeholder 2"/>
          <p:cNvSpPr>
            <a:spLocks noGrp="1"/>
          </p:cNvSpPr>
          <p:nvPr>
            <p:ph idx="1"/>
          </p:nvPr>
        </p:nvSpPr>
        <p:spPr/>
        <p:txBody>
          <a:bodyPr/>
          <a:lstStyle/>
          <a:p>
            <a:pPr lvl="0" marL="0" indent="0">
              <a:buNone/>
            </a:pPr>
            <a:r>
              <a:rPr/>
              <a:t>We will be talking about:</a:t>
            </a:r>
          </a:p>
          <a:p>
            <a:pPr lvl="1"/>
            <a:r>
              <a:rPr>
                <a:latin typeface="Courier"/>
              </a:rPr>
              <a:t>pivot_longer</a:t>
            </a:r>
            <a:r>
              <a:rPr/>
              <a:t> - make multiple columns into variables, (wide to long)</a:t>
            </a:r>
          </a:p>
          <a:p>
            <a:pPr lvl="1"/>
            <a:r>
              <a:rPr>
                <a:latin typeface="Courier"/>
              </a:rPr>
              <a:t>pivot_wider</a:t>
            </a:r>
            <a:r>
              <a:rPr/>
              <a:t> - make a variable into multiple columns, (long to wide)</a:t>
            </a:r>
          </a:p>
          <a:p>
            <a:pPr lvl="0" marL="0" indent="0">
              <a:buNone/>
            </a:pPr>
            <a:r>
              <a:rPr/>
              <a:t>The </a:t>
            </a:r>
            <a:r>
              <a:rPr>
                <a:latin typeface="Courier"/>
              </a:rPr>
              <a:t>reshape</a:t>
            </a:r>
            <a:r>
              <a:rPr/>
              <a:t> command exists. Its arguments are considered more confusing, so we don’t recommend it.</a:t>
            </a:r>
          </a:p>
          <a:p>
            <a:pPr lvl="0" marL="0" indent="0">
              <a:buNone/>
            </a:pPr>
            <a:r>
              <a:rPr/>
              <a:t>You might see old functions </a:t>
            </a:r>
            <a:r>
              <a:rPr>
                <a:latin typeface="Courier"/>
              </a:rPr>
              <a:t>gather</a:t>
            </a:r>
            <a:r>
              <a:rPr/>
              <a:t> and </a:t>
            </a:r>
            <a:r>
              <a:rPr>
                <a:latin typeface="Courier"/>
              </a:rPr>
              <a:t>spread</a:t>
            </a:r>
            <a:r>
              <a:rPr/>
              <a:t> when googling. These are older iterations of </a:t>
            </a:r>
            <a:r>
              <a:rPr>
                <a:latin typeface="Courier"/>
              </a:rPr>
              <a:t>pivot_longer</a:t>
            </a:r>
            <a:r>
              <a:rPr/>
              <a:t> and </a:t>
            </a:r>
            <a:r>
              <a:rPr>
                <a:latin typeface="Courier"/>
              </a:rPr>
              <a:t>pivot_wider</a:t>
            </a:r>
            <a:r>
              <a:rPr/>
              <a:t>, respectively.</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marL="0" indent="0">
              <a:buNone/>
            </a:pPr>
            <a:r>
              <a:rPr>
                <a:latin typeface="Courier"/>
              </a:rPr>
              <a:t>pivot_longer</a:t>
            </a:r>
            <a:r>
              <a:rPr/>
              <a:t>…</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data</a:t>
            </a:r>
            <a:r>
              <a:rPr/>
              <a:t> </a:t>
            </a:r>
            <a:r>
              <a:rPr/>
              <a:t>from</a:t>
            </a:r>
            <a:r>
              <a:rPr/>
              <a:t> </a:t>
            </a:r>
            <a:r>
              <a:rPr b="1"/>
              <a:t>wide</a:t>
            </a:r>
            <a:r>
              <a:rPr b="1"/>
              <a:t> </a:t>
            </a:r>
            <a:r>
              <a:rPr b="1"/>
              <a:t>to</a:t>
            </a:r>
            <a:r>
              <a:rPr b="1"/>
              <a:t> </a:t>
            </a:r>
            <a:r>
              <a:rPr b="1"/>
              <a:t>long</a:t>
            </a:r>
          </a:p>
        </p:txBody>
      </p:sp>
      <p:sp>
        <p:nvSpPr>
          <p:cNvPr id="3" name="Content Placeholder 2"/>
          <p:cNvSpPr>
            <a:spLocks noGrp="1"/>
          </p:cNvSpPr>
          <p:nvPr>
            <p:ph idx="1"/>
          </p:nvPr>
        </p:nvSpPr>
        <p:spPr/>
        <p:txBody>
          <a:bodyPr/>
          <a:lstStyle/>
          <a:p>
            <a:pPr lvl="0" marL="0" indent="0">
              <a:buNone/>
            </a:pPr>
            <a:r>
              <a:rPr>
                <a:latin typeface="Courier"/>
              </a:rPr>
              <a:t>pivot_longer()</a:t>
            </a:r>
            <a:r>
              <a:rPr/>
              <a:t> - puts column data into rows (</a:t>
            </a:r>
            <a:r>
              <a:rPr>
                <a:latin typeface="Courier"/>
              </a:rPr>
              <a:t>tidyr</a:t>
            </a:r>
            <a:r>
              <a:rPr/>
              <a:t> package)</a:t>
            </a:r>
          </a:p>
          <a:p>
            <a:pPr lvl="1"/>
            <a:r>
              <a:rPr/>
              <a:t>First describe which columns we want to “pivot_longer”</a:t>
            </a:r>
          </a:p>
          <a:p>
            <a:pPr lvl="0" indent="0">
              <a:buNone/>
            </a:pPr>
            <a:r>
              <a:rPr>
                <a:latin typeface="Courier"/>
              </a:rPr>
              <a:t>{long_data} </a:t>
            </a:r>
            <a:r>
              <a:rPr>
                <a:solidFill>
                  <a:srgbClr val="007020"/>
                </a:solidFill>
                <a:latin typeface="Courier"/>
              </a:rPr>
              <a:t>&lt;-</a:t>
            </a:r>
            <a:r>
              <a:rPr>
                <a:latin typeface="Courier"/>
              </a:rPr>
              <a:t> {wide_data}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pivot_longer</a:t>
            </a:r>
            <a:r>
              <a:rPr>
                <a:latin typeface="Courier"/>
              </a:rPr>
              <a:t>(</a:t>
            </a:r>
            <a:r>
              <a:rPr>
                <a:solidFill>
                  <a:srgbClr val="7D9029"/>
                </a:solidFill>
                <a:latin typeface="Courier"/>
              </a:rPr>
              <a:t>cols =</a:t>
            </a:r>
            <a:r>
              <a:rPr>
                <a:latin typeface="Courier"/>
              </a:rPr>
              <a:t> {columns to pivot})</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data</a:t>
            </a:r>
            <a:r>
              <a:rPr/>
              <a:t> </a:t>
            </a:r>
            <a:r>
              <a:rPr/>
              <a:t>from</a:t>
            </a:r>
            <a:r>
              <a:rPr/>
              <a:t> </a:t>
            </a:r>
            <a:r>
              <a:rPr b="1"/>
              <a:t>wide</a:t>
            </a:r>
            <a:r>
              <a:rPr b="1"/>
              <a:t> </a:t>
            </a:r>
            <a:r>
              <a:rPr b="1"/>
              <a:t>to</a:t>
            </a:r>
            <a:r>
              <a:rPr b="1"/>
              <a:t> </a:t>
            </a:r>
            <a:r>
              <a:rPr b="1"/>
              <a:t>long</a:t>
            </a:r>
          </a:p>
        </p:txBody>
      </p:sp>
      <p:sp>
        <p:nvSpPr>
          <p:cNvPr id="3" name="Content Placeholder 2"/>
          <p:cNvSpPr>
            <a:spLocks noGrp="1"/>
          </p:cNvSpPr>
          <p:nvPr>
            <p:ph idx="1"/>
          </p:nvPr>
        </p:nvSpPr>
        <p:spPr/>
        <p:txBody>
          <a:bodyPr/>
          <a:lstStyle/>
          <a:p>
            <a:pPr lvl="0" indent="0">
              <a:buNone/>
            </a:pPr>
            <a:r>
              <a:rPr>
                <a:latin typeface="Courier"/>
              </a:rPr>
              <a:t>ex_wide</a:t>
            </a:r>
          </a:p>
          <a:p>
            <a:pPr lvl="0" indent="0">
              <a:buNone/>
            </a:pPr>
            <a:r>
              <a:rPr>
                <a:latin typeface="Courier"/>
              </a:rPr>
              <a:t># A tibble: 2 × 4
  State   June_vacc_rate May_vacc_rate April_vacc_rate
  &lt;chr&gt;            &lt;dbl&gt;         &lt;dbl&gt;           &lt;dbl&gt;
1 Alabama          0.516         0.514           0.511
2 Alaska           0.627         0.626           0.623</a:t>
            </a:r>
          </a:p>
          <a:p>
            <a:pPr lvl="0" indent="0">
              <a:buNone/>
            </a:pPr>
            <a:r>
              <a:rPr>
                <a:latin typeface="Courier"/>
              </a:rPr>
              <a:t>ex_long </a:t>
            </a:r>
            <a:r>
              <a:rPr>
                <a:solidFill>
                  <a:srgbClr val="007020"/>
                </a:solidFill>
                <a:latin typeface="Courier"/>
              </a:rPr>
              <a:t>&lt;-</a:t>
            </a:r>
            <a:r>
              <a:rPr>
                <a:latin typeface="Courier"/>
              </a:rPr>
              <a:t> ex_wide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pivot_longer</a:t>
            </a:r>
            <a:r>
              <a:rPr>
                <a:latin typeface="Courier"/>
              </a:rPr>
              <a:t>(</a:t>
            </a:r>
            <a:r>
              <a:rPr>
                <a:solidFill>
                  <a:srgbClr val="7D9029"/>
                </a:solidFill>
                <a:latin typeface="Courier"/>
              </a:rPr>
              <a:t>cols =</a:t>
            </a:r>
            <a:r>
              <a:rPr>
                <a:latin typeface="Courier"/>
              </a:rPr>
              <a:t> </a:t>
            </a:r>
            <a:r>
              <a:rPr>
                <a:solidFill>
                  <a:srgbClr val="06287E"/>
                </a:solidFill>
                <a:latin typeface="Courier"/>
              </a:rPr>
              <a:t>ends_with</a:t>
            </a:r>
            <a:r>
              <a:rPr>
                <a:latin typeface="Courier"/>
              </a:rPr>
              <a:t>(</a:t>
            </a:r>
            <a:r>
              <a:rPr>
                <a:solidFill>
                  <a:srgbClr val="4070A0"/>
                </a:solidFill>
                <a:latin typeface="Courier"/>
              </a:rPr>
              <a:t>"rate"</a:t>
            </a:r>
            <a:r>
              <a:rPr>
                <a:latin typeface="Courier"/>
              </a:rPr>
              <a:t>))</a:t>
            </a:r>
            <a:br/>
            <a:r>
              <a:rPr>
                <a:latin typeface="Courier"/>
              </a:rPr>
              <a:t>ex_long</a:t>
            </a:r>
          </a:p>
          <a:p>
            <a:pPr lvl="0" indent="0">
              <a:buNone/>
            </a:pPr>
            <a:r>
              <a:rPr>
                <a:latin typeface="Courier"/>
              </a:rPr>
              <a:t># A tibble: 6 × 3
  State   name            value
  &lt;chr&gt;   &lt;chr&gt;           &lt;dbl&gt;
1 Alabama June_vacc_rate  0.516
2 Alabama May_vacc_rate   0.514
3 Alabama April_vacc_rate 0.511
4 Alaska  June_vacc_rate  0.627
5 Alaska  May_vacc_rate   0.626
6 Alaska  April_vacc_rate 0.623</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GUT</a:t>
            </a:r>
            <a:r>
              <a:rPr/>
              <a:t> </a:t>
            </a:r>
            <a:r>
              <a:rPr/>
              <a:t>CHECK!</a:t>
            </a:r>
          </a:p>
        </p:txBody>
      </p:sp>
      <p:sp>
        <p:nvSpPr>
          <p:cNvPr id="3" name="Content Placeholder 2"/>
          <p:cNvSpPr>
            <a:spLocks noGrp="1"/>
          </p:cNvSpPr>
          <p:nvPr>
            <p:ph idx="1"/>
          </p:nvPr>
        </p:nvSpPr>
        <p:spPr/>
        <p:txBody>
          <a:bodyPr/>
          <a:lstStyle/>
          <a:p>
            <a:pPr lvl="0" marL="0" indent="0">
              <a:buNone/>
            </a:pPr>
            <a:r>
              <a:rPr/>
              <a:t>What does </a:t>
            </a:r>
            <a:r>
              <a:rPr>
                <a:latin typeface="Courier"/>
              </a:rPr>
              <a:t>pivot_longer()</a:t>
            </a:r>
            <a:r>
              <a:rPr/>
              <a:t> do?</a:t>
            </a:r>
          </a:p>
          <a:p>
            <a:pPr lvl="0" marL="0" indent="0">
              <a:buNone/>
            </a:pPr>
            <a:r>
              <a:rPr/>
              <a:t>A. Summarize data</a:t>
            </a:r>
          </a:p>
          <a:p>
            <a:pPr lvl="0" marL="0" indent="0">
              <a:buNone/>
            </a:pPr>
            <a:r>
              <a:rPr/>
              <a:t>B. Import data</a:t>
            </a:r>
          </a:p>
          <a:p>
            <a:pPr lvl="0" marL="0" indent="0">
              <a:buNone/>
            </a:pPr>
            <a:r>
              <a:rPr/>
              <a:t>C. Reshape data</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wide</a:t>
            </a:r>
            <a:r>
              <a:rPr/>
              <a:t> </a:t>
            </a:r>
            <a:r>
              <a:rPr/>
              <a:t>to</a:t>
            </a:r>
            <a:r>
              <a:rPr/>
              <a:t> </a:t>
            </a:r>
            <a:r>
              <a:rPr/>
              <a:t>long:</a:t>
            </a:r>
            <a:r>
              <a:rPr/>
              <a:t> </a:t>
            </a:r>
            <a:r>
              <a:rPr/>
              <a:t>Better</a:t>
            </a:r>
            <a:r>
              <a:rPr/>
              <a:t> </a:t>
            </a:r>
            <a:r>
              <a:rPr/>
              <a:t>column</a:t>
            </a:r>
            <a:r>
              <a:rPr/>
              <a:t> </a:t>
            </a:r>
            <a:r>
              <a:rPr/>
              <a:t>names</a:t>
            </a:r>
          </a:p>
        </p:txBody>
      </p:sp>
      <p:sp>
        <p:nvSpPr>
          <p:cNvPr id="3" name="Content Placeholder 2"/>
          <p:cNvSpPr>
            <a:spLocks noGrp="1"/>
          </p:cNvSpPr>
          <p:nvPr>
            <p:ph idx="1"/>
          </p:nvPr>
        </p:nvSpPr>
        <p:spPr/>
        <p:txBody>
          <a:bodyPr/>
          <a:lstStyle/>
          <a:p>
            <a:pPr lvl="0" marL="0" indent="0">
              <a:buNone/>
            </a:pPr>
            <a:r>
              <a:rPr>
                <a:latin typeface="Courier"/>
              </a:rPr>
              <a:t>pivot_longer()</a:t>
            </a:r>
            <a:r>
              <a:rPr/>
              <a:t> - puts column data into rows (</a:t>
            </a:r>
            <a:r>
              <a:rPr>
                <a:latin typeface="Courier"/>
              </a:rPr>
              <a:t>tidyr</a:t>
            </a:r>
            <a:r>
              <a:rPr/>
              <a:t> package)</a:t>
            </a:r>
          </a:p>
          <a:p>
            <a:pPr lvl="1"/>
            <a:r>
              <a:rPr/>
              <a:t>First describe which columns we want to “pivot_longer”</a:t>
            </a:r>
          </a:p>
          <a:p>
            <a:pPr lvl="1"/>
            <a:r>
              <a:rPr>
                <a:latin typeface="Courier"/>
              </a:rPr>
              <a:t>names_to =</a:t>
            </a:r>
            <a:r>
              <a:rPr/>
              <a:t> new name for old columns</a:t>
            </a:r>
          </a:p>
          <a:p>
            <a:pPr lvl="1"/>
            <a:r>
              <a:rPr>
                <a:latin typeface="Courier"/>
              </a:rPr>
              <a:t>values_to =</a:t>
            </a:r>
            <a:r>
              <a:rPr/>
              <a:t> new name for old cell values</a:t>
            </a:r>
          </a:p>
          <a:p>
            <a:pPr lvl="0" indent="0">
              <a:buNone/>
            </a:pPr>
            <a:r>
              <a:rPr>
                <a:latin typeface="Courier"/>
              </a:rPr>
              <a:t>{long_data} </a:t>
            </a:r>
            <a:r>
              <a:rPr>
                <a:solidFill>
                  <a:srgbClr val="007020"/>
                </a:solidFill>
                <a:latin typeface="Courier"/>
              </a:rPr>
              <a:t>&lt;-</a:t>
            </a:r>
            <a:r>
              <a:rPr>
                <a:latin typeface="Courier"/>
              </a:rPr>
              <a:t> {wide_data}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pivot_longer</a:t>
            </a:r>
            <a:r>
              <a:rPr>
                <a:latin typeface="Courier"/>
              </a:rPr>
              <a:t>(</a:t>
            </a:r>
            <a:r>
              <a:rPr>
                <a:solidFill>
                  <a:srgbClr val="7D9029"/>
                </a:solidFill>
                <a:latin typeface="Courier"/>
              </a:rPr>
              <a:t>cols =</a:t>
            </a:r>
            <a:r>
              <a:rPr>
                <a:latin typeface="Courier"/>
              </a:rPr>
              <a:t> {columns to pivot},</a:t>
            </a:r>
            <a:br/>
            <a:r>
              <a:rPr>
                <a:latin typeface="Courier"/>
              </a:rPr>
              <a:t>                                            </a:t>
            </a:r>
            <a:r>
              <a:rPr>
                <a:solidFill>
                  <a:srgbClr val="7D9029"/>
                </a:solidFill>
                <a:latin typeface="Courier"/>
              </a:rPr>
              <a:t>names_to =</a:t>
            </a:r>
            <a:r>
              <a:rPr>
                <a:latin typeface="Courier"/>
              </a:rPr>
              <a:t> {name </a:t>
            </a:r>
            <a:r>
              <a:rPr b="1">
                <a:solidFill>
                  <a:srgbClr val="007020"/>
                </a:solidFill>
                <a:latin typeface="Courier"/>
              </a:rPr>
              <a:t>for</a:t>
            </a:r>
            <a:r>
              <a:rPr>
                <a:latin typeface="Courier"/>
              </a:rPr>
              <a:t> old columns},</a:t>
            </a:r>
            <a:br/>
            <a:r>
              <a:rPr>
                <a:latin typeface="Courier"/>
              </a:rPr>
              <a:t>                                            </a:t>
            </a:r>
            <a:r>
              <a:rPr>
                <a:solidFill>
                  <a:srgbClr val="7D9029"/>
                </a:solidFill>
                <a:latin typeface="Courier"/>
              </a:rPr>
              <a:t>values_to =</a:t>
            </a:r>
            <a:r>
              <a:rPr>
                <a:latin typeface="Courier"/>
              </a:rPr>
              <a:t> {name </a:t>
            </a:r>
            <a:r>
              <a:rPr b="1">
                <a:solidFill>
                  <a:srgbClr val="007020"/>
                </a:solidFill>
                <a:latin typeface="Courier"/>
              </a:rPr>
              <a:t>for</a:t>
            </a:r>
            <a:r>
              <a:rPr>
                <a:latin typeface="Courier"/>
              </a:rPr>
              <a:t> cell values})</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wide</a:t>
            </a:r>
            <a:r>
              <a:rPr/>
              <a:t> </a:t>
            </a:r>
            <a:r>
              <a:rPr/>
              <a:t>to</a:t>
            </a:r>
            <a:r>
              <a:rPr/>
              <a:t> </a:t>
            </a:r>
            <a:r>
              <a:rPr/>
              <a:t>long:</a:t>
            </a:r>
            <a:r>
              <a:rPr/>
              <a:t> </a:t>
            </a:r>
            <a:r>
              <a:rPr/>
              <a:t>Better</a:t>
            </a:r>
            <a:r>
              <a:rPr/>
              <a:t> </a:t>
            </a:r>
            <a:r>
              <a:rPr/>
              <a:t>column</a:t>
            </a:r>
            <a:r>
              <a:rPr/>
              <a:t> </a:t>
            </a:r>
            <a:r>
              <a:rPr/>
              <a:t>names</a:t>
            </a:r>
          </a:p>
        </p:txBody>
      </p:sp>
      <p:sp>
        <p:nvSpPr>
          <p:cNvPr id="3" name="Content Placeholder 2"/>
          <p:cNvSpPr>
            <a:spLocks noGrp="1"/>
          </p:cNvSpPr>
          <p:nvPr>
            <p:ph idx="1"/>
          </p:nvPr>
        </p:nvSpPr>
        <p:spPr/>
        <p:txBody>
          <a:bodyPr/>
          <a:lstStyle/>
          <a:p>
            <a:pPr lvl="0" marL="0" indent="0">
              <a:buNone/>
            </a:pPr>
            <a:r>
              <a:rPr/>
              <a:t>Newly created column names (“Month” and “Rate”) are enclosed in quotation marks. It helps us be more specific than “name” and “value”.</a:t>
            </a:r>
          </a:p>
          <a:p>
            <a:pPr lvl="0" indent="0">
              <a:buNone/>
            </a:pPr>
            <a:r>
              <a:rPr>
                <a:latin typeface="Courier"/>
              </a:rPr>
              <a:t>ex_long </a:t>
            </a:r>
            <a:r>
              <a:rPr>
                <a:solidFill>
                  <a:srgbClr val="007020"/>
                </a:solidFill>
                <a:latin typeface="Courier"/>
              </a:rPr>
              <a:t>&lt;-</a:t>
            </a:r>
            <a:r>
              <a:rPr>
                <a:latin typeface="Courier"/>
              </a:rPr>
              <a:t> ex_wide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pivot_longer</a:t>
            </a:r>
            <a:r>
              <a:rPr>
                <a:latin typeface="Courier"/>
              </a:rPr>
              <a:t>(</a:t>
            </a:r>
            <a:r>
              <a:rPr>
                <a:solidFill>
                  <a:srgbClr val="7D9029"/>
                </a:solidFill>
                <a:latin typeface="Courier"/>
              </a:rPr>
              <a:t>cols =</a:t>
            </a:r>
            <a:r>
              <a:rPr>
                <a:latin typeface="Courier"/>
              </a:rPr>
              <a:t> </a:t>
            </a:r>
            <a:r>
              <a:rPr>
                <a:solidFill>
                  <a:srgbClr val="06287E"/>
                </a:solidFill>
                <a:latin typeface="Courier"/>
              </a:rPr>
              <a:t>ends_with</a:t>
            </a:r>
            <a:r>
              <a:rPr>
                <a:latin typeface="Courier"/>
              </a:rPr>
              <a:t>(</a:t>
            </a:r>
            <a:r>
              <a:rPr>
                <a:solidFill>
                  <a:srgbClr val="4070A0"/>
                </a:solidFill>
                <a:latin typeface="Courier"/>
              </a:rPr>
              <a:t>"rate"</a:t>
            </a:r>
            <a:r>
              <a:rPr>
                <a:latin typeface="Courier"/>
              </a:rPr>
              <a:t>),</a:t>
            </a:r>
            <a:br/>
            <a:r>
              <a:rPr>
                <a:latin typeface="Courier"/>
              </a:rPr>
              <a:t>                                    </a:t>
            </a:r>
            <a:r>
              <a:rPr>
                <a:solidFill>
                  <a:srgbClr val="7D9029"/>
                </a:solidFill>
                <a:latin typeface="Courier"/>
              </a:rPr>
              <a:t>names_to =</a:t>
            </a:r>
            <a:r>
              <a:rPr>
                <a:latin typeface="Courier"/>
              </a:rPr>
              <a:t> </a:t>
            </a:r>
            <a:r>
              <a:rPr>
                <a:solidFill>
                  <a:srgbClr val="4070A0"/>
                </a:solidFill>
                <a:latin typeface="Courier"/>
              </a:rPr>
              <a:t>"Month"</a:t>
            </a:r>
            <a:r>
              <a:rPr>
                <a:latin typeface="Courier"/>
              </a:rPr>
              <a:t>,</a:t>
            </a:r>
            <a:br/>
            <a:r>
              <a:rPr>
                <a:latin typeface="Courier"/>
              </a:rPr>
              <a:t>                                    </a:t>
            </a:r>
            <a:r>
              <a:rPr>
                <a:solidFill>
                  <a:srgbClr val="7D9029"/>
                </a:solidFill>
                <a:latin typeface="Courier"/>
              </a:rPr>
              <a:t>values_to =</a:t>
            </a:r>
            <a:r>
              <a:rPr>
                <a:latin typeface="Courier"/>
              </a:rPr>
              <a:t> </a:t>
            </a:r>
            <a:r>
              <a:rPr>
                <a:solidFill>
                  <a:srgbClr val="4070A0"/>
                </a:solidFill>
                <a:latin typeface="Courier"/>
              </a:rPr>
              <a:t>"Rate"</a:t>
            </a:r>
            <a:r>
              <a:rPr>
                <a:latin typeface="Courier"/>
              </a:rPr>
              <a:t>)</a:t>
            </a:r>
            <a:br/>
            <a:r>
              <a:rPr>
                <a:latin typeface="Courier"/>
              </a:rPr>
              <a:t>ex_long</a:t>
            </a:r>
          </a:p>
          <a:p>
            <a:pPr lvl="0" indent="0">
              <a:buNone/>
            </a:pPr>
            <a:r>
              <a:rPr>
                <a:latin typeface="Courier"/>
              </a:rPr>
              <a:t># A tibble: 6 × 3
  State   Month            Rate
  &lt;chr&gt;   &lt;chr&gt;           &lt;dbl&gt;
1 Alabama June_vacc_rate  0.516
2 Alabama May_vacc_rate   0.514
3 Alabama April_vacc_rate 0.511
4 Alaska  June_vacc_rate  0.627
5 Alaska  May_vacc_rate   0.626
6 Alaska  April_vacc_rate 0.623</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Data</a:t>
            </a:r>
            <a:r>
              <a:rPr/>
              <a:t> </a:t>
            </a:r>
            <a:r>
              <a:rPr/>
              <a:t>used:</a:t>
            </a:r>
            <a:r>
              <a:rPr/>
              <a:t> </a:t>
            </a:r>
            <a:r>
              <a:rPr/>
              <a:t>Nitrate</a:t>
            </a:r>
            <a:r>
              <a:rPr/>
              <a:t> </a:t>
            </a:r>
            <a:r>
              <a:rPr/>
              <a:t>exposure</a:t>
            </a:r>
          </a:p>
        </p:txBody>
      </p:sp>
      <p:sp>
        <p:nvSpPr>
          <p:cNvPr id="3" name="Content Placeholder 2"/>
          <p:cNvSpPr>
            <a:spLocks noGrp="1"/>
          </p:cNvSpPr>
          <p:nvPr>
            <p:ph idx="1"/>
          </p:nvPr>
        </p:nvSpPr>
        <p:spPr/>
        <p:txBody>
          <a:bodyPr/>
          <a:lstStyle/>
          <a:p>
            <a:pPr lvl="0" marL="0" indent="0">
              <a:buNone/>
            </a:pPr>
            <a:r>
              <a:rPr/>
              <a:t>Let’s look at some data on levels of nitrate in water from Washington. This dataset reports the amount of people in Washington exposed to excess levels of nitrate in their water between 1999 and 2020.</a:t>
            </a:r>
          </a:p>
          <a:p>
            <a:pPr lvl="0" indent="0">
              <a:buNone/>
            </a:pPr>
            <a:r>
              <a:rPr>
                <a:latin typeface="Courier"/>
              </a:rPr>
              <a:t>wide_nitrate </a:t>
            </a:r>
            <a:r>
              <a:rPr>
                <a:solidFill>
                  <a:srgbClr val="007020"/>
                </a:solidFill>
                <a:latin typeface="Courier"/>
              </a:rPr>
              <a:t>&lt;-</a:t>
            </a:r>
            <a:r>
              <a:rPr>
                <a:latin typeface="Courier"/>
              </a:rPr>
              <a:t> </a:t>
            </a:r>
            <a:br/>
            <a:r>
              <a:rPr>
                <a:latin typeface="Courier"/>
              </a:rPr>
              <a:t>  </a:t>
            </a:r>
            <a:r>
              <a:rPr>
                <a:solidFill>
                  <a:srgbClr val="06287E"/>
                </a:solidFill>
                <a:latin typeface="Courier"/>
              </a:rPr>
              <a:t>read_csv</a:t>
            </a:r>
            <a:r>
              <a:rPr>
                <a:latin typeface="Courier"/>
              </a:rPr>
              <a:t>(</a:t>
            </a:r>
            <a:r>
              <a:rPr>
                <a:solidFill>
                  <a:srgbClr val="7D9029"/>
                </a:solidFill>
                <a:latin typeface="Courier"/>
              </a:rPr>
              <a:t>file =</a:t>
            </a:r>
            <a:r>
              <a:rPr>
                <a:latin typeface="Courier"/>
              </a:rPr>
              <a:t> </a:t>
            </a:r>
            <a:r>
              <a:rPr>
                <a:solidFill>
                  <a:srgbClr val="4070A0"/>
                </a:solidFill>
                <a:latin typeface="Courier"/>
              </a:rPr>
              <a:t>"https://daseh.org/data/Nitrate_Exposure_for_WA_Public_Water_Systems_byquarter_data.csv"</a:t>
            </a:r>
            <a:r>
              <a:rPr>
                <a:latin typeface="Courier"/>
              </a:rPr>
              <a:t>)</a:t>
            </a:r>
            <a:br/>
            <a:r>
              <a:rPr>
                <a:solidFill>
                  <a:srgbClr val="06287E"/>
                </a:solidFill>
                <a:latin typeface="Courier"/>
              </a:rPr>
              <a:t>head</a:t>
            </a:r>
            <a:r>
              <a:rPr>
                <a:latin typeface="Courier"/>
              </a:rPr>
              <a:t>(wide_nitrate)</a:t>
            </a:r>
          </a:p>
          <a:p>
            <a:pPr lvl="0" indent="0">
              <a:buNone/>
            </a:pPr>
            <a:r>
              <a:rPr>
                <a:latin typeface="Courier"/>
              </a:rPr>
              <a:t># A tibble: 6 × 11
   year quarter pop_on_sampled_PWS `pop_0-3ug/L` `pop_&gt;3-5ug/L` `pop_&gt;5-10ug/L`
  &lt;dbl&gt; &lt;chr&gt;                &lt;dbl&gt;         &lt;dbl&gt;          &lt;dbl&gt;           &lt;dbl&gt;
1  1999 Q1                  106720         67775              0              32
2  1999 Q2                   85541         55476              0             212
3  1999 Q3                  559137        319252         231186             212
4  1999 Q4                   26995         25969            420               0
5  2000 Q1                   34793          5904              0              92
6  2000 Q2                  184521        157396              0              32
# ℹ 5 more variables: `pop_&gt;10-20ug/L` &lt;dbl&gt;, `pop_&gt;20ug/L` &lt;dbl&gt;,
#   `pop_on_PWS_with_non-detect` &lt;dbl&gt;, pop_exposed_to_exceedances &lt;dbl&gt;,
#   perc_pop_exposed_to_exceedances &lt;dbl&gt;</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Recap</a:t>
            </a:r>
            <a:r>
              <a:rPr/>
              <a:t> </a:t>
            </a:r>
            <a:r>
              <a:rPr/>
              <a:t>of</a:t>
            </a:r>
            <a:r>
              <a:rPr/>
              <a:t> </a:t>
            </a:r>
            <a:r>
              <a:rPr/>
              <a:t>Data</a:t>
            </a:r>
            <a:r>
              <a:rPr/>
              <a:t> </a:t>
            </a:r>
            <a:r>
              <a:rPr/>
              <a:t>Cleaning</a:t>
            </a:r>
          </a:p>
        </p:txBody>
      </p:sp>
      <p:sp>
        <p:nvSpPr>
          <p:cNvPr id="3" name="Content Placeholder 2"/>
          <p:cNvSpPr>
            <a:spLocks noGrp="1"/>
          </p:cNvSpPr>
          <p:nvPr>
            <p:ph idx="1"/>
          </p:nvPr>
        </p:nvSpPr>
        <p:spPr/>
        <p:txBody>
          <a:bodyPr/>
          <a:lstStyle/>
          <a:p>
            <a:pPr lvl="1"/>
            <a:r>
              <a:rPr>
                <a:latin typeface="Courier"/>
              </a:rPr>
              <a:t>is.na()</a:t>
            </a:r>
            <a:r>
              <a:rPr/>
              <a:t>,</a:t>
            </a:r>
            <a:r>
              <a:rPr>
                <a:latin typeface="Courier"/>
              </a:rPr>
              <a:t>any(is.na())</a:t>
            </a:r>
            <a:r>
              <a:rPr/>
              <a:t>, </a:t>
            </a:r>
            <a:r>
              <a:rPr>
                <a:latin typeface="Courier"/>
              </a:rPr>
              <a:t>all(is.na())</a:t>
            </a:r>
            <a:r>
              <a:rPr/>
              <a:t>,</a:t>
            </a:r>
            <a:r>
              <a:rPr>
                <a:latin typeface="Courier"/>
              </a:rPr>
              <a:t>count()</a:t>
            </a:r>
            <a:r>
              <a:rPr/>
              <a:t>, and functions from </a:t>
            </a:r>
            <a:r>
              <a:rPr>
                <a:latin typeface="Courier"/>
              </a:rPr>
              <a:t>naniar</a:t>
            </a:r>
            <a:r>
              <a:rPr/>
              <a:t> like </a:t>
            </a:r>
            <a:r>
              <a:rPr>
                <a:latin typeface="Courier"/>
              </a:rPr>
              <a:t>gg_miss_var()</a:t>
            </a:r>
            <a:r>
              <a:rPr/>
              <a:t> and </a:t>
            </a:r>
            <a:r>
              <a:rPr>
                <a:latin typeface="Courier"/>
              </a:rPr>
              <a:t>miss_var_summary</a:t>
            </a:r>
            <a:r>
              <a:rPr/>
              <a:t> can help determine if we have </a:t>
            </a:r>
            <a:r>
              <a:rPr>
                <a:latin typeface="Courier"/>
              </a:rPr>
              <a:t>NA</a:t>
            </a:r>
            <a:r>
              <a:rPr/>
              <a:t> values</a:t>
            </a:r>
          </a:p>
          <a:p>
            <a:pPr lvl="1"/>
            <a:r>
              <a:rPr>
                <a:latin typeface="Courier"/>
              </a:rPr>
              <a:t>miss_var_which()</a:t>
            </a:r>
            <a:r>
              <a:rPr/>
              <a:t> can help you drop columns that have any missing values.</a:t>
            </a:r>
          </a:p>
          <a:p>
            <a:pPr lvl="1"/>
            <a:r>
              <a:rPr>
                <a:latin typeface="Courier"/>
              </a:rPr>
              <a:t>filter()</a:t>
            </a:r>
            <a:r>
              <a:rPr/>
              <a:t> automatically removes </a:t>
            </a:r>
            <a:r>
              <a:rPr>
                <a:latin typeface="Courier"/>
              </a:rPr>
              <a:t>NA</a:t>
            </a:r>
            <a:r>
              <a:rPr/>
              <a:t> values</a:t>
            </a:r>
          </a:p>
          <a:p>
            <a:pPr lvl="1"/>
            <a:r>
              <a:rPr>
                <a:latin typeface="Courier"/>
              </a:rPr>
              <a:t>drop_na()</a:t>
            </a:r>
            <a:r>
              <a:rPr/>
              <a:t> can help you remove </a:t>
            </a:r>
            <a:r>
              <a:rPr>
                <a:latin typeface="Courier"/>
              </a:rPr>
              <a:t>NA</a:t>
            </a:r>
            <a:r>
              <a:rPr/>
              <a:t> values</a:t>
            </a:r>
          </a:p>
          <a:p>
            <a:pPr lvl="1"/>
            <a:r>
              <a:rPr>
                <a:latin typeface="Courier"/>
              </a:rPr>
              <a:t>NA</a:t>
            </a:r>
            <a:r>
              <a:rPr/>
              <a:t> values can change your calculation results</a:t>
            </a:r>
          </a:p>
          <a:p>
            <a:pPr lvl="1"/>
            <a:r>
              <a:rPr/>
              <a:t>think about what </a:t>
            </a:r>
            <a:r>
              <a:rPr>
                <a:latin typeface="Courier"/>
              </a:rPr>
              <a:t>NA</a:t>
            </a:r>
            <a:r>
              <a:rPr/>
              <a:t> values represent - don’t drop them if you shouldn’t</a:t>
            </a:r>
          </a:p>
          <a:p>
            <a:pPr lvl="1"/>
            <a:r>
              <a:rPr>
                <a:latin typeface="Courier"/>
              </a:rPr>
              <a:t>replace_na()</a:t>
            </a:r>
            <a:r>
              <a:rPr/>
              <a:t> will replace `NA values with a particular value</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Mission:</a:t>
            </a:r>
            <a:r>
              <a:rPr/>
              <a:t> </a:t>
            </a:r>
            <a:r>
              <a:rPr/>
              <a:t>Average</a:t>
            </a:r>
            <a:r>
              <a:rPr/>
              <a:t> </a:t>
            </a:r>
            <a:r>
              <a:rPr/>
              <a:t>population</a:t>
            </a:r>
            <a:r>
              <a:rPr/>
              <a:t> </a:t>
            </a:r>
            <a:r>
              <a:rPr/>
              <a:t>exposed</a:t>
            </a:r>
            <a:r>
              <a:rPr/>
              <a:t> </a:t>
            </a:r>
            <a:r>
              <a:rPr/>
              <a:t>by</a:t>
            </a:r>
            <a:r>
              <a:rPr/>
              <a:t> </a:t>
            </a:r>
            <a:r>
              <a:rPr/>
              <a:t>concentration</a:t>
            </a:r>
          </a:p>
        </p:txBody>
      </p:sp>
      <p:sp>
        <p:nvSpPr>
          <p:cNvPr id="3" name="Content Placeholder 2"/>
          <p:cNvSpPr>
            <a:spLocks noGrp="1"/>
          </p:cNvSpPr>
          <p:nvPr>
            <p:ph idx="1"/>
          </p:nvPr>
        </p:nvSpPr>
        <p:spPr/>
        <p:txBody>
          <a:bodyPr/>
          <a:lstStyle/>
          <a:p>
            <a:pPr lvl="0" marL="0" indent="0">
              <a:buNone/>
            </a:pPr>
            <a:r>
              <a:rPr/>
              <a:t>Let’s imagine we want to see what proportion of the population was exposed to different nitrate concentrations. Results should look something like:</a:t>
            </a:r>
          </a:p>
          <a:p>
            <a:pPr lvl="0" indent="0">
              <a:buNone/>
            </a:pPr>
            <a:r>
              <a:rPr>
                <a:latin typeface="Courier"/>
              </a:rPr>
              <a:t># A tibble: 3 × 2
  concentration_cat avg_prop_exposedpop
  &lt;chr&gt;                           &lt;dbl&gt;
1 0-3ug/L                      0.593   
2 10-20ug/L                    0.000678
3 more_than_20ug/L             0.000129</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Remove</a:t>
            </a:r>
            <a:r>
              <a:rPr/>
              <a:t> </a:t>
            </a:r>
            <a:r>
              <a:rPr/>
              <a:t>some</a:t>
            </a:r>
            <a:r>
              <a:rPr/>
              <a:t> </a:t>
            </a:r>
            <a:r>
              <a:rPr/>
              <a:t>columns</a:t>
            </a:r>
            <a:r>
              <a:rPr/>
              <a:t> </a:t>
            </a:r>
            <a:r>
              <a:rPr/>
              <a:t>we</a:t>
            </a:r>
            <a:r>
              <a:rPr/>
              <a:t> </a:t>
            </a:r>
            <a:r>
              <a:rPr/>
              <a:t>don’t</a:t>
            </a:r>
            <a:r>
              <a:rPr/>
              <a:t> </a:t>
            </a:r>
            <a:r>
              <a:rPr/>
              <a:t>need</a:t>
            </a:r>
          </a:p>
        </p:txBody>
      </p:sp>
      <p:sp>
        <p:nvSpPr>
          <p:cNvPr id="3" name="Content Placeholder 2"/>
          <p:cNvSpPr>
            <a:spLocks noGrp="1"/>
          </p:cNvSpPr>
          <p:nvPr>
            <p:ph idx="1"/>
          </p:nvPr>
        </p:nvSpPr>
        <p:spPr/>
        <p:txBody>
          <a:bodyPr/>
          <a:lstStyle/>
          <a:p>
            <a:pPr lvl="0" indent="0">
              <a:buNone/>
            </a:pPr>
            <a:r>
              <a:rPr>
                <a:latin typeface="Courier"/>
              </a:rPr>
              <a:t>wide_nitrate </a:t>
            </a:r>
            <a:r>
              <a:rPr>
                <a:solidFill>
                  <a:srgbClr val="007020"/>
                </a:solidFill>
                <a:latin typeface="Courier"/>
              </a:rPr>
              <a:t>&lt;-</a:t>
            </a:r>
            <a:r>
              <a:rPr>
                <a:latin typeface="Courier"/>
              </a:rPr>
              <a:t> wide_nitrate </a:t>
            </a:r>
            <a:r>
              <a:rPr>
                <a:solidFill>
                  <a:srgbClr val="4070A0"/>
                </a:solidFill>
                <a:latin typeface="Courier"/>
              </a:rPr>
              <a:t>|</a:t>
            </a:r>
            <a:r>
              <a:rPr b="1">
                <a:solidFill>
                  <a:srgbClr val="FF0000"/>
                </a:solidFill>
                <a:latin typeface="Courier"/>
              </a:rPr>
              <a:t>&gt;</a:t>
            </a:r>
            <a:br/>
            <a:r>
              <a:rPr>
                <a:latin typeface="Courier"/>
              </a:rPr>
              <a:t>  </a:t>
            </a:r>
            <a:r>
              <a:rPr>
                <a:solidFill>
                  <a:srgbClr val="06287E"/>
                </a:solidFill>
                <a:latin typeface="Courier"/>
              </a:rPr>
              <a:t>select</a:t>
            </a:r>
            <a:r>
              <a:rPr>
                <a:latin typeface="Courier"/>
              </a:rPr>
              <a:t>(</a:t>
            </a:r>
            <a:r>
              <a:rPr>
                <a:solidFill>
                  <a:srgbClr val="4070A0"/>
                </a:solidFill>
                <a:latin typeface="Courier"/>
              </a:rPr>
              <a:t>!</a:t>
            </a:r>
            <a:r>
              <a:rPr>
                <a:solidFill>
                  <a:srgbClr val="06287E"/>
                </a:solidFill>
                <a:latin typeface="Courier"/>
              </a:rPr>
              <a:t>ends_with</a:t>
            </a:r>
            <a:r>
              <a:rPr>
                <a:latin typeface="Courier"/>
              </a:rPr>
              <a:t>(</a:t>
            </a:r>
            <a:r>
              <a:rPr>
                <a:solidFill>
                  <a:srgbClr val="4070A0"/>
                </a:solidFill>
                <a:latin typeface="Courier"/>
              </a:rPr>
              <a:t>"exceedances"</a:t>
            </a:r>
            <a:r>
              <a:rPr>
                <a:latin typeface="Courier"/>
              </a:rPr>
              <a:t>))</a:t>
            </a:r>
            <a:br/>
            <a:r>
              <a:rPr>
                <a:latin typeface="Courier"/>
              </a:rPr>
              <a:t>wide_nitrate</a:t>
            </a:r>
          </a:p>
          <a:p>
            <a:pPr lvl="0" indent="0">
              <a:buNone/>
            </a:pPr>
            <a:r>
              <a:rPr>
                <a:latin typeface="Courier"/>
              </a:rPr>
              <a:t># A tibble: 88 × 9
    year quarter pop_on_sampled_PWS `pop_0-3ug/L` `pop_&gt;3-5ug/L` `pop_&gt;5-10ug/L`
   &lt;dbl&gt; &lt;chr&gt;                &lt;dbl&gt;         &lt;dbl&gt;          &lt;dbl&gt;           &lt;dbl&gt;
 1  1999 Q1                  106720         67775              0              32
 2  1999 Q2                   85541         55476              0             212
 3  1999 Q3                  559137        319252         231186             212
 4  1999 Q4                   26995         25969            420               0
 5  2000 Q1                   34793          5904              0              92
 6  2000 Q2                  184521        157396              0              32
 7  2000 Q3                   42081         20407            345               0
 8  2000 Q4                  407219        358828            995             412
 9  2001 Q1                   90054         49552            150               0
10  2001 Q2                   83521         43633           2536              90
# ℹ 78 more rows
# ℹ 3 more variables: `pop_&gt;10-20ug/L` &lt;dbl&gt;, `pop_&gt;20ug/L` &lt;dbl&gt;,
#   `pop_on_PWS_with_non-detect` &lt;dbl&gt;</a:t>
            </a:r>
          </a:p>
        </p:txBody>
      </p:sp>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data</a:t>
            </a:r>
            <a:r>
              <a:rPr/>
              <a:t> </a:t>
            </a:r>
            <a:r>
              <a:rPr/>
              <a:t>from</a:t>
            </a:r>
            <a:r>
              <a:rPr/>
              <a:t> </a:t>
            </a:r>
            <a:r>
              <a:rPr b="1"/>
              <a:t>wide</a:t>
            </a:r>
            <a:r>
              <a:rPr b="1"/>
              <a:t> </a:t>
            </a:r>
            <a:r>
              <a:rPr b="1"/>
              <a:t>to</a:t>
            </a:r>
            <a:r>
              <a:rPr b="1"/>
              <a:t> </a:t>
            </a:r>
            <a:r>
              <a:rPr b="1"/>
              <a:t>long</a:t>
            </a:r>
          </a:p>
        </p:txBody>
      </p:sp>
      <p:sp>
        <p:nvSpPr>
          <p:cNvPr id="3" name="Content Placeholder 2"/>
          <p:cNvSpPr>
            <a:spLocks noGrp="1"/>
          </p:cNvSpPr>
          <p:nvPr>
            <p:ph idx="1"/>
          </p:nvPr>
        </p:nvSpPr>
        <p:spPr/>
        <p:txBody>
          <a:bodyPr/>
          <a:lstStyle/>
          <a:p>
            <a:pPr lvl="0" indent="0">
              <a:buNone/>
            </a:pPr>
            <a:r>
              <a:rPr>
                <a:latin typeface="Courier"/>
              </a:rPr>
              <a:t>long_nitrate </a:t>
            </a:r>
            <a:r>
              <a:rPr>
                <a:solidFill>
                  <a:srgbClr val="007020"/>
                </a:solidFill>
                <a:latin typeface="Courier"/>
              </a:rPr>
              <a:t>&lt;-</a:t>
            </a:r>
            <a:r>
              <a:rPr>
                <a:latin typeface="Courier"/>
              </a:rPr>
              <a:t> wide_nitrate </a:t>
            </a:r>
            <a:r>
              <a:rPr>
                <a:solidFill>
                  <a:srgbClr val="4070A0"/>
                </a:solidFill>
                <a:latin typeface="Courier"/>
              </a:rPr>
              <a:t>|</a:t>
            </a:r>
            <a:r>
              <a:rPr b="1">
                <a:solidFill>
                  <a:srgbClr val="FF0000"/>
                </a:solidFill>
                <a:latin typeface="Courier"/>
              </a:rPr>
              <a:t>&gt;</a:t>
            </a:r>
            <a:br/>
            <a:r>
              <a:rPr>
                <a:latin typeface="Courier"/>
              </a:rPr>
              <a:t>  </a:t>
            </a:r>
            <a:r>
              <a:rPr>
                <a:solidFill>
                  <a:srgbClr val="06287E"/>
                </a:solidFill>
                <a:latin typeface="Courier"/>
              </a:rPr>
              <a:t>pivot_longer</a:t>
            </a:r>
            <a:r>
              <a:rPr>
                <a:latin typeface="Courier"/>
              </a:rPr>
              <a:t>(</a:t>
            </a:r>
            <a:r>
              <a:rPr>
                <a:solidFill>
                  <a:srgbClr val="4070A0"/>
                </a:solidFill>
                <a:latin typeface="Courier"/>
              </a:rPr>
              <a:t>!</a:t>
            </a:r>
            <a:r>
              <a:rPr>
                <a:solidFill>
                  <a:srgbClr val="06287E"/>
                </a:solidFill>
                <a:latin typeface="Courier"/>
              </a:rPr>
              <a:t>c</a:t>
            </a:r>
            <a:r>
              <a:rPr>
                <a:latin typeface="Courier"/>
              </a:rPr>
              <a:t>(year, quarter, pop_on_sampled_PWS))</a:t>
            </a:r>
            <a:br/>
            <a:r>
              <a:rPr>
                <a:latin typeface="Courier"/>
              </a:rPr>
              <a:t>long_nitrate</a:t>
            </a:r>
          </a:p>
          <a:p>
            <a:pPr lvl="0" indent="0">
              <a:buNone/>
            </a:pPr>
            <a:r>
              <a:rPr>
                <a:latin typeface="Courier"/>
              </a:rPr>
              <a:t># A tibble: 528 × 5
    year quarter pop_on_sampled_PWS name                       value
   &lt;dbl&gt; &lt;chr&gt;                &lt;dbl&gt; &lt;chr&gt;                      &lt;dbl&gt;
 1  1999 Q1                  106720 pop_0-3ug/L                67775
 2  1999 Q1                  106720 pop_&gt;3-5ug/L                   0
 3  1999 Q1                  106720 pop_&gt;5-10ug/L                 32
 4  1999 Q1                  106720 pop_&gt;10-20ug/L                 0
 5  1999 Q1                  106720 pop_&gt;20ug/L                    0
 6  1999 Q1                  106720 pop_on_PWS_with_non-detect 38913
 7  1999 Q2                   85541 pop_0-3ug/L                55476
 8  1999 Q2                   85541 pop_&gt;3-5ug/L                   0
 9  1999 Q2                   85541 pop_&gt;5-10ug/L                212
10  1999 Q2                   85541 pop_&gt;10-20ug/L                60
# ℹ 518 more rows</a:t>
            </a: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data</a:t>
            </a:r>
            <a:r>
              <a:rPr/>
              <a:t> </a:t>
            </a:r>
            <a:r>
              <a:rPr/>
              <a:t>from</a:t>
            </a:r>
            <a:r>
              <a:rPr/>
              <a:t> </a:t>
            </a:r>
            <a:r>
              <a:rPr b="1"/>
              <a:t>wide</a:t>
            </a:r>
            <a:r>
              <a:rPr b="1"/>
              <a:t> </a:t>
            </a:r>
            <a:r>
              <a:rPr b="1"/>
              <a:t>to</a:t>
            </a:r>
            <a:r>
              <a:rPr b="1"/>
              <a:t> </a:t>
            </a:r>
            <a:r>
              <a:rPr b="1"/>
              <a:t>long</a:t>
            </a:r>
          </a:p>
        </p:txBody>
      </p:sp>
      <p:sp>
        <p:nvSpPr>
          <p:cNvPr id="3" name="Content Placeholder 2"/>
          <p:cNvSpPr>
            <a:spLocks noGrp="1"/>
          </p:cNvSpPr>
          <p:nvPr>
            <p:ph idx="1"/>
          </p:nvPr>
        </p:nvSpPr>
        <p:spPr/>
        <p:txBody>
          <a:bodyPr/>
          <a:lstStyle/>
          <a:p>
            <a:pPr lvl="0" marL="0" indent="0">
              <a:buNone/>
            </a:pPr>
            <a:r>
              <a:rPr/>
              <a:t>Un-pivoted columns (</a:t>
            </a:r>
            <a:r>
              <a:rPr>
                <a:latin typeface="Courier"/>
              </a:rPr>
              <a:t>year</a:t>
            </a:r>
            <a:r>
              <a:rPr/>
              <a:t>, </a:t>
            </a:r>
            <a:r>
              <a:rPr>
                <a:latin typeface="Courier"/>
              </a:rPr>
              <a:t>quarter</a:t>
            </a:r>
            <a:r>
              <a:rPr/>
              <a:t>, </a:t>
            </a:r>
            <a:r>
              <a:rPr>
                <a:latin typeface="Courier"/>
              </a:rPr>
              <a:t>pop_on_sampled_PWS</a:t>
            </a:r>
            <a:r>
              <a:rPr/>
              <a:t>) are still columns.</a:t>
            </a:r>
          </a:p>
          <a:p>
            <a:pPr lvl="0" indent="0">
              <a:buNone/>
            </a:pPr>
            <a:r>
              <a:rPr>
                <a:latin typeface="Courier"/>
              </a:rPr>
              <a:t>long_nitrate</a:t>
            </a:r>
          </a:p>
          <a:p>
            <a:pPr lvl="0" indent="0">
              <a:buNone/>
            </a:pPr>
            <a:r>
              <a:rPr>
                <a:latin typeface="Courier"/>
              </a:rPr>
              <a:t># A tibble: 528 × 5
    year quarter pop_on_sampled_PWS name                       value
   &lt;dbl&gt; &lt;chr&gt;                &lt;dbl&gt; &lt;chr&gt;                      &lt;dbl&gt;
 1  1999 Q1                  106720 pop_0-3ug/L                67775
 2  1999 Q1                  106720 pop_&gt;3-5ug/L                   0
 3  1999 Q1                  106720 pop_&gt;5-10ug/L                 32
 4  1999 Q1                  106720 pop_&gt;10-20ug/L                 0
 5  1999 Q1                  106720 pop_&gt;20ug/L                    0
 6  1999 Q1                  106720 pop_on_PWS_with_non-detect 38913
 7  1999 Q2                   85541 pop_0-3ug/L                55476
 8  1999 Q2                   85541 pop_&gt;3-5ug/L                   0
 9  1999 Q2                   85541 pop_&gt;5-10ug/L                212
10  1999 Q2                   85541 pop_&gt;10-20ug/L                60
# ℹ 518 more rows</a:t>
            </a:r>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Cleaning</a:t>
            </a:r>
            <a:r>
              <a:rPr/>
              <a:t> </a:t>
            </a:r>
            <a:r>
              <a:rPr/>
              <a:t>up</a:t>
            </a:r>
            <a:r>
              <a:rPr/>
              <a:t> </a:t>
            </a:r>
            <a:r>
              <a:rPr/>
              <a:t>long</a:t>
            </a:r>
            <a:r>
              <a:rPr/>
              <a:t> </a:t>
            </a:r>
            <a:r>
              <a:rPr/>
              <a:t>data</a:t>
            </a:r>
          </a:p>
        </p:txBody>
      </p:sp>
      <p:sp>
        <p:nvSpPr>
          <p:cNvPr id="3" name="Content Placeholder 2"/>
          <p:cNvSpPr>
            <a:spLocks noGrp="1"/>
          </p:cNvSpPr>
          <p:nvPr>
            <p:ph idx="1"/>
          </p:nvPr>
        </p:nvSpPr>
        <p:spPr/>
        <p:txBody>
          <a:bodyPr/>
          <a:lstStyle/>
          <a:p>
            <a:pPr lvl="0" marL="0" indent="0">
              <a:buNone/>
            </a:pPr>
            <a:r>
              <a:rPr/>
              <a:t>Let’s make the </a:t>
            </a:r>
            <a:r>
              <a:rPr>
                <a:latin typeface="Courier"/>
              </a:rPr>
              <a:t>conc_count</a:t>
            </a:r>
            <a:r>
              <a:rPr/>
              <a:t> into a proportion.</a:t>
            </a:r>
          </a:p>
          <a:p>
            <a:pPr lvl="0" indent="0">
              <a:buNone/>
            </a:pPr>
            <a:r>
              <a:rPr>
                <a:latin typeface="Courier"/>
              </a:rPr>
              <a:t>long_nitrate </a:t>
            </a:r>
            <a:r>
              <a:rPr>
                <a:solidFill>
                  <a:srgbClr val="007020"/>
                </a:solidFill>
                <a:latin typeface="Courier"/>
              </a:rPr>
              <a:t>&lt;-</a:t>
            </a:r>
            <a:r>
              <a:rPr>
                <a:latin typeface="Courier"/>
              </a:rPr>
              <a:t> long_nitrate </a:t>
            </a:r>
            <a:r>
              <a:rPr>
                <a:solidFill>
                  <a:srgbClr val="4070A0"/>
                </a:solidFill>
                <a:latin typeface="Courier"/>
              </a:rPr>
              <a:t>|</a:t>
            </a:r>
            <a:r>
              <a:rPr b="1">
                <a:solidFill>
                  <a:srgbClr val="FF0000"/>
                </a:solidFill>
                <a:latin typeface="Courier"/>
              </a:rPr>
              <a:t>&gt;</a:t>
            </a:r>
            <a:br/>
            <a:r>
              <a:rPr>
                <a:latin typeface="Courier"/>
              </a:rPr>
              <a:t>  </a:t>
            </a:r>
            <a:r>
              <a:rPr>
                <a:solidFill>
                  <a:srgbClr val="06287E"/>
                </a:solidFill>
                <a:latin typeface="Courier"/>
              </a:rPr>
              <a:t>mutate</a:t>
            </a:r>
            <a:r>
              <a:rPr>
                <a:latin typeface="Courier"/>
              </a:rPr>
              <a:t>(</a:t>
            </a:r>
            <a:r>
              <a:rPr>
                <a:solidFill>
                  <a:srgbClr val="7D9029"/>
                </a:solidFill>
                <a:latin typeface="Courier"/>
              </a:rPr>
              <a:t>conc_prop =</a:t>
            </a:r>
            <a:r>
              <a:rPr>
                <a:latin typeface="Courier"/>
              </a:rPr>
              <a:t> value </a:t>
            </a:r>
            <a:r>
              <a:rPr>
                <a:solidFill>
                  <a:srgbClr val="4070A0"/>
                </a:solidFill>
                <a:latin typeface="Courier"/>
              </a:rPr>
              <a:t>/</a:t>
            </a:r>
            <a:r>
              <a:rPr>
                <a:latin typeface="Courier"/>
              </a:rPr>
              <a:t> pop_on_sampled_PWS)</a:t>
            </a:r>
            <a:br/>
            <a:r>
              <a:rPr>
                <a:latin typeface="Courier"/>
              </a:rPr>
              <a:t>long_nitrate</a:t>
            </a:r>
          </a:p>
          <a:p>
            <a:pPr lvl="0" indent="0">
              <a:buNone/>
            </a:pPr>
            <a:r>
              <a:rPr>
                <a:latin typeface="Courier"/>
              </a:rPr>
              <a:t># A tibble: 528 × 6
    year quarter pop_on_sampled_PWS name                       value conc_prop
   &lt;dbl&gt; &lt;chr&gt;                &lt;dbl&gt; &lt;chr&gt;                      &lt;dbl&gt;     &lt;dbl&gt;
 1  1999 Q1                  106720 pop_0-3ug/L                67775  0.635   
 2  1999 Q1                  106720 pop_&gt;3-5ug/L                   0  0       
 3  1999 Q1                  106720 pop_&gt;5-10ug/L                 32  0.000300
 4  1999 Q1                  106720 pop_&gt;10-20ug/L                 0  0       
 5  1999 Q1                  106720 pop_&gt;20ug/L                    0  0       
 6  1999 Q1                  106720 pop_on_PWS_with_non-detect 38913  0.365   
 7  1999 Q2                   85541 pop_0-3ug/L                55476  0.649   
 8  1999 Q2                   85541 pop_&gt;3-5ug/L                   0  0       
 9  1999 Q2                   85541 pop_&gt;5-10ug/L                212  0.00248 
10  1999 Q2                   85541 pop_&gt;10-20ug/L                60  0.000701
# ℹ 518 more rows</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Mission:</a:t>
            </a:r>
            <a:r>
              <a:rPr/>
              <a:t> </a:t>
            </a:r>
            <a:r>
              <a:rPr/>
              <a:t>Average</a:t>
            </a:r>
            <a:r>
              <a:rPr/>
              <a:t> </a:t>
            </a:r>
            <a:r>
              <a:rPr/>
              <a:t>population</a:t>
            </a:r>
            <a:r>
              <a:rPr/>
              <a:t> </a:t>
            </a:r>
            <a:r>
              <a:rPr/>
              <a:t>exposed</a:t>
            </a:r>
            <a:r>
              <a:rPr/>
              <a:t> </a:t>
            </a:r>
            <a:r>
              <a:rPr/>
              <a:t>by</a:t>
            </a:r>
            <a:r>
              <a:rPr/>
              <a:t> </a:t>
            </a:r>
            <a:r>
              <a:rPr/>
              <a:t>concentration</a:t>
            </a:r>
          </a:p>
        </p:txBody>
      </p:sp>
      <p:sp>
        <p:nvSpPr>
          <p:cNvPr id="3" name="Content Placeholder 2"/>
          <p:cNvSpPr>
            <a:spLocks noGrp="1"/>
          </p:cNvSpPr>
          <p:nvPr>
            <p:ph idx="1"/>
          </p:nvPr>
        </p:nvSpPr>
        <p:spPr/>
        <p:txBody>
          <a:bodyPr/>
          <a:lstStyle/>
          <a:p>
            <a:pPr lvl="0" marL="0" indent="0">
              <a:buNone/>
            </a:pPr>
            <a:r>
              <a:rPr/>
              <a:t>Now our data is more tidy, and we can take the averages easily!</a:t>
            </a:r>
          </a:p>
          <a:p>
            <a:pPr lvl="0" indent="0">
              <a:buNone/>
            </a:pPr>
            <a:r>
              <a:rPr>
                <a:latin typeface="Courier"/>
              </a:rPr>
              <a:t>long_nitrate </a:t>
            </a:r>
            <a:r>
              <a:rPr>
                <a:solidFill>
                  <a:srgbClr val="4070A0"/>
                </a:solidFill>
                <a:latin typeface="Courier"/>
              </a:rPr>
              <a:t>|</a:t>
            </a:r>
            <a:r>
              <a:rPr b="1">
                <a:solidFill>
                  <a:srgbClr val="FF0000"/>
                </a:solidFill>
                <a:latin typeface="Courier"/>
              </a:rPr>
              <a:t>&gt;</a:t>
            </a:r>
            <a:r>
              <a:rPr>
                <a:latin typeface="Courier"/>
              </a:rPr>
              <a:t> </a:t>
            </a:r>
            <a:br/>
            <a:r>
              <a:rPr>
                <a:latin typeface="Courier"/>
              </a:rPr>
              <a:t>  </a:t>
            </a:r>
            <a:r>
              <a:rPr>
                <a:solidFill>
                  <a:srgbClr val="06287E"/>
                </a:solidFill>
                <a:latin typeface="Courier"/>
              </a:rPr>
              <a:t>group_by</a:t>
            </a:r>
            <a:r>
              <a:rPr>
                <a:latin typeface="Courier"/>
              </a:rPr>
              <a:t>(name) </a:t>
            </a:r>
            <a:r>
              <a:rPr>
                <a:solidFill>
                  <a:srgbClr val="4070A0"/>
                </a:solidFill>
                <a:latin typeface="Courier"/>
              </a:rPr>
              <a:t>|</a:t>
            </a:r>
            <a:r>
              <a:rPr b="1">
                <a:solidFill>
                  <a:srgbClr val="FF0000"/>
                </a:solidFill>
                <a:latin typeface="Courier"/>
              </a:rPr>
              <a:t>&gt;</a:t>
            </a:r>
            <a:r>
              <a:rPr>
                <a:latin typeface="Courier"/>
              </a:rPr>
              <a:t> </a:t>
            </a:r>
            <a:br/>
            <a:r>
              <a:rPr>
                <a:latin typeface="Courier"/>
              </a:rPr>
              <a:t>  </a:t>
            </a:r>
            <a:r>
              <a:rPr>
                <a:solidFill>
                  <a:srgbClr val="06287E"/>
                </a:solidFill>
                <a:latin typeface="Courier"/>
              </a:rPr>
              <a:t>summarize</a:t>
            </a:r>
            <a:r>
              <a:rPr>
                <a:latin typeface="Courier"/>
              </a:rPr>
              <a:t>(</a:t>
            </a:r>
            <a:r>
              <a:rPr>
                <a:solidFill>
                  <a:srgbClr val="4070A0"/>
                </a:solidFill>
                <a:latin typeface="Courier"/>
              </a:rPr>
              <a:t>"avg_prop_exposedpop"</a:t>
            </a:r>
            <a:r>
              <a:rPr>
                <a:latin typeface="Courier"/>
              </a:rPr>
              <a:t> </a:t>
            </a:r>
            <a:r>
              <a:rPr>
                <a:solidFill>
                  <a:srgbClr val="007020"/>
                </a:solidFill>
                <a:latin typeface="Courier"/>
              </a:rPr>
              <a:t>=</a:t>
            </a:r>
            <a:r>
              <a:rPr>
                <a:latin typeface="Courier"/>
              </a:rPr>
              <a:t> </a:t>
            </a:r>
            <a:r>
              <a:rPr>
                <a:solidFill>
                  <a:srgbClr val="06287E"/>
                </a:solidFill>
                <a:latin typeface="Courier"/>
              </a:rPr>
              <a:t>mean</a:t>
            </a:r>
            <a:r>
              <a:rPr>
                <a:latin typeface="Courier"/>
              </a:rPr>
              <a:t>(conc_prop))</a:t>
            </a:r>
          </a:p>
          <a:p>
            <a:pPr lvl="0" indent="0">
              <a:buNone/>
            </a:pPr>
            <a:r>
              <a:rPr>
                <a:latin typeface="Courier"/>
              </a:rPr>
              <a:t># A tibble: 6 × 2
  name                       avg_prop_exposedpop
  &lt;chr&gt;                                    &lt;dbl&gt;
1 pop_0-3ug/L                           0.593   
2 pop_&gt;10-20ug/L                        0.000678
3 pop_&gt;20ug/L                           0.000129
4 pop_&gt;3-5ug/L                          0.182   
5 pop_&gt;5-10ug/L                         0.0189  
6 pop_on_PWS_with_non-detect            0.206   </a:t>
            </a:r>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data</a:t>
            </a:r>
            <a:r>
              <a:rPr/>
              <a:t> </a:t>
            </a:r>
            <a:r>
              <a:rPr/>
              <a:t>from</a:t>
            </a:r>
            <a:r>
              <a:rPr/>
              <a:t> </a:t>
            </a:r>
            <a:r>
              <a:rPr b="1"/>
              <a:t>wide</a:t>
            </a:r>
            <a:r>
              <a:rPr b="1"/>
              <a:t> </a:t>
            </a:r>
            <a:r>
              <a:rPr b="1"/>
              <a:t>to</a:t>
            </a:r>
            <a:r>
              <a:rPr b="1"/>
              <a:t> </a:t>
            </a:r>
            <a:r>
              <a:rPr b="1"/>
              <a:t>long</a:t>
            </a:r>
          </a:p>
        </p:txBody>
      </p:sp>
      <p:sp>
        <p:nvSpPr>
          <p:cNvPr id="3" name="Content Placeholder 2"/>
          <p:cNvSpPr>
            <a:spLocks noGrp="1"/>
          </p:cNvSpPr>
          <p:nvPr>
            <p:ph idx="1"/>
          </p:nvPr>
        </p:nvSpPr>
        <p:spPr/>
        <p:txBody>
          <a:bodyPr/>
          <a:lstStyle/>
          <a:p>
            <a:pPr lvl="0" marL="0" indent="0">
              <a:buNone/>
            </a:pPr>
            <a:r>
              <a:rPr/>
              <a:t>There are many ways to </a:t>
            </a:r>
            <a:r>
              <a:rPr b="1"/>
              <a:t>select</a:t>
            </a:r>
            <a:r>
              <a:rPr/>
              <a:t> the columns we want. Check out </a:t>
            </a:r>
            <a:r>
              <a:rPr>
                <a:hlinkClick r:id="rId2"/>
              </a:rPr>
              <a:t>https://dplyr.tidyverse.org/reference/dplyr_tidy_select.html</a:t>
            </a:r>
            <a:r>
              <a:rPr/>
              <a:t> to look at more column selection options.</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marL="0" indent="0">
              <a:buNone/>
            </a:pPr>
            <a:r>
              <a:rPr>
                <a:latin typeface="Courier"/>
              </a:rPr>
              <a:t>pivot_wider</a:t>
            </a:r>
            <a:r>
              <a:rPr/>
              <a:t>…</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data</a:t>
            </a:r>
            <a:r>
              <a:rPr/>
              <a:t> </a:t>
            </a:r>
            <a:r>
              <a:rPr/>
              <a:t>from</a:t>
            </a:r>
            <a:r>
              <a:rPr/>
              <a:t> </a:t>
            </a:r>
            <a:r>
              <a:rPr b="1"/>
              <a:t>long</a:t>
            </a:r>
            <a:r>
              <a:rPr b="1"/>
              <a:t> </a:t>
            </a:r>
            <a:r>
              <a:rPr b="1"/>
              <a:t>to</a:t>
            </a:r>
            <a:r>
              <a:rPr b="1"/>
              <a:t> </a:t>
            </a:r>
            <a:r>
              <a:rPr b="1"/>
              <a:t>wide</a:t>
            </a:r>
          </a:p>
        </p:txBody>
      </p:sp>
      <p:sp>
        <p:nvSpPr>
          <p:cNvPr id="3" name="Content Placeholder 2"/>
          <p:cNvSpPr>
            <a:spLocks noGrp="1"/>
          </p:cNvSpPr>
          <p:nvPr>
            <p:ph idx="1"/>
          </p:nvPr>
        </p:nvSpPr>
        <p:spPr/>
        <p:txBody>
          <a:bodyPr/>
          <a:lstStyle/>
          <a:p>
            <a:pPr lvl="0" marL="0" indent="0">
              <a:buNone/>
            </a:pPr>
            <a:r>
              <a:rPr>
                <a:latin typeface="Courier"/>
              </a:rPr>
              <a:t>pivot_wider()</a:t>
            </a:r>
            <a:r>
              <a:rPr/>
              <a:t> - spreads row data into columns (</a:t>
            </a:r>
            <a:r>
              <a:rPr>
                <a:latin typeface="Courier"/>
              </a:rPr>
              <a:t>tidyr</a:t>
            </a:r>
            <a:r>
              <a:rPr/>
              <a:t> package)</a:t>
            </a:r>
          </a:p>
          <a:p>
            <a:pPr lvl="1"/>
            <a:r>
              <a:rPr>
                <a:latin typeface="Courier"/>
              </a:rPr>
              <a:t>names_from =</a:t>
            </a:r>
            <a:r>
              <a:rPr/>
              <a:t> the old column whose contents will be spread into multiple new column names.</a:t>
            </a:r>
          </a:p>
          <a:p>
            <a:pPr lvl="1"/>
            <a:r>
              <a:rPr>
                <a:latin typeface="Courier"/>
              </a:rPr>
              <a:t>values_from =</a:t>
            </a:r>
            <a:r>
              <a:rPr/>
              <a:t> the old column whose contents will fill in the values of those new columns.</a:t>
            </a:r>
          </a:p>
          <a:p>
            <a:pPr lvl="0" indent="0">
              <a:buNone/>
            </a:pPr>
            <a:r>
              <a:rPr>
                <a:latin typeface="Courier"/>
              </a:rPr>
              <a:t>{wide_data} </a:t>
            </a:r>
            <a:r>
              <a:rPr>
                <a:solidFill>
                  <a:srgbClr val="007020"/>
                </a:solidFill>
                <a:latin typeface="Courier"/>
              </a:rPr>
              <a:t>&lt;-</a:t>
            </a:r>
            <a:r>
              <a:rPr>
                <a:latin typeface="Courier"/>
              </a:rPr>
              <a:t> {long_data} </a:t>
            </a:r>
            <a:r>
              <a:rPr>
                <a:solidFill>
                  <a:srgbClr val="4070A0"/>
                </a:solidFill>
                <a:latin typeface="Courier"/>
              </a:rPr>
              <a:t>|</a:t>
            </a:r>
            <a:r>
              <a:rPr b="1">
                <a:solidFill>
                  <a:srgbClr val="FF0000"/>
                </a:solidFill>
                <a:latin typeface="Courier"/>
              </a:rPr>
              <a:t>&gt;</a:t>
            </a:r>
            <a:br/>
            <a:r>
              <a:rPr>
                <a:latin typeface="Courier"/>
              </a:rPr>
              <a:t>  </a:t>
            </a:r>
            <a:r>
              <a:rPr>
                <a:solidFill>
                  <a:srgbClr val="06287E"/>
                </a:solidFill>
                <a:latin typeface="Courier"/>
              </a:rPr>
              <a:t>pivot_wider</a:t>
            </a:r>
            <a:r>
              <a:rPr>
                <a:latin typeface="Courier"/>
              </a:rPr>
              <a:t>(</a:t>
            </a:r>
            <a:r>
              <a:rPr>
                <a:solidFill>
                  <a:srgbClr val="7D9029"/>
                </a:solidFill>
                <a:latin typeface="Courier"/>
              </a:rPr>
              <a:t>names_from =</a:t>
            </a:r>
            <a:r>
              <a:rPr>
                <a:latin typeface="Courier"/>
              </a:rPr>
              <a:t> {Old column name</a:t>
            </a:r>
            <a:r>
              <a:rPr>
                <a:solidFill>
                  <a:srgbClr val="4070A0"/>
                </a:solidFill>
                <a:latin typeface="Courier"/>
              </a:rPr>
              <a:t>:</a:t>
            </a:r>
            <a:r>
              <a:rPr>
                <a:latin typeface="Courier"/>
              </a:rPr>
              <a:t> contains new column names},</a:t>
            </a:r>
            <a:br/>
            <a:r>
              <a:rPr>
                <a:latin typeface="Courier"/>
              </a:rPr>
              <a:t>              </a:t>
            </a:r>
            <a:r>
              <a:rPr>
                <a:solidFill>
                  <a:srgbClr val="7D9029"/>
                </a:solidFill>
                <a:latin typeface="Courier"/>
              </a:rPr>
              <a:t>values_from =</a:t>
            </a:r>
            <a:r>
              <a:rPr>
                <a:latin typeface="Courier"/>
              </a:rPr>
              <a:t> {Old column name</a:t>
            </a:r>
            <a:r>
              <a:rPr>
                <a:solidFill>
                  <a:srgbClr val="4070A0"/>
                </a:solidFill>
                <a:latin typeface="Courier"/>
              </a:rPr>
              <a:t>:</a:t>
            </a:r>
            <a:r>
              <a:rPr>
                <a:latin typeface="Courier"/>
              </a:rPr>
              <a:t> contains new cell values})</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data</a:t>
            </a:r>
            <a:r>
              <a:rPr/>
              <a:t> </a:t>
            </a:r>
            <a:r>
              <a:rPr/>
              <a:t>from</a:t>
            </a:r>
            <a:r>
              <a:rPr/>
              <a:t> </a:t>
            </a:r>
            <a:r>
              <a:rPr b="1"/>
              <a:t>long</a:t>
            </a:r>
            <a:r>
              <a:rPr b="1"/>
              <a:t> </a:t>
            </a:r>
            <a:r>
              <a:rPr b="1"/>
              <a:t>to</a:t>
            </a:r>
            <a:r>
              <a:rPr b="1"/>
              <a:t> </a:t>
            </a:r>
            <a:r>
              <a:rPr b="1"/>
              <a:t>wide</a:t>
            </a:r>
          </a:p>
        </p:txBody>
      </p:sp>
      <p:sp>
        <p:nvSpPr>
          <p:cNvPr id="3" name="Content Placeholder 2"/>
          <p:cNvSpPr>
            <a:spLocks noGrp="1"/>
          </p:cNvSpPr>
          <p:nvPr>
            <p:ph idx="1"/>
          </p:nvPr>
        </p:nvSpPr>
        <p:spPr/>
        <p:txBody>
          <a:bodyPr/>
          <a:lstStyle/>
          <a:p>
            <a:pPr lvl="0" marL="0" indent="0">
              <a:buNone/>
            </a:pPr>
            <a:r>
              <a:rPr/>
              <a:t>We can use </a:t>
            </a:r>
            <a:r>
              <a:rPr>
                <a:latin typeface="Courier"/>
              </a:rPr>
              <a:t>pivot_wider</a:t>
            </a:r>
            <a:r>
              <a:rPr/>
              <a:t> to convert long data to wide format. Let’s try it with the vaccine data from earlier.</a:t>
            </a:r>
          </a:p>
          <a:p>
            <a:pPr lvl="0" indent="0">
              <a:buNone/>
            </a:pPr>
            <a:r>
              <a:rPr>
                <a:latin typeface="Courier"/>
              </a:rPr>
              <a:t>ex_long</a:t>
            </a:r>
          </a:p>
          <a:p>
            <a:pPr lvl="0" indent="0">
              <a:buNone/>
            </a:pPr>
            <a:r>
              <a:rPr>
                <a:latin typeface="Courier"/>
              </a:rPr>
              <a:t># A tibble: 6 × 3
  State   Month            Rate
  &lt;chr&gt;   &lt;chr&gt;           &lt;dbl&gt;
1 Alabama June_vacc_rate  0.516
2 Alabama May_vacc_rate   0.514
3 Alabama April_vacc_rate 0.511
4 Alaska  June_vacc_rate  0.627
5 Alaska  May_vacc_rate   0.626
6 Alaska  April_vacc_rate 0.623</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Recap</a:t>
            </a:r>
            <a:r>
              <a:rPr/>
              <a:t> </a:t>
            </a:r>
            <a:r>
              <a:rPr/>
              <a:t>of</a:t>
            </a:r>
            <a:r>
              <a:rPr/>
              <a:t> </a:t>
            </a:r>
            <a:r>
              <a:rPr/>
              <a:t>Data</a:t>
            </a:r>
            <a:r>
              <a:rPr/>
              <a:t> </a:t>
            </a:r>
            <a:r>
              <a:rPr/>
              <a:t>Cleaning</a:t>
            </a:r>
          </a:p>
        </p:txBody>
      </p:sp>
      <p:sp>
        <p:nvSpPr>
          <p:cNvPr id="3" name="Content Placeholder 2"/>
          <p:cNvSpPr>
            <a:spLocks noGrp="1"/>
          </p:cNvSpPr>
          <p:nvPr>
            <p:ph idx="1"/>
          </p:nvPr>
        </p:nvSpPr>
        <p:spPr/>
        <p:txBody>
          <a:bodyPr/>
          <a:lstStyle/>
          <a:p>
            <a:pPr lvl="1"/>
            <a:r>
              <a:rPr>
                <a:latin typeface="Courier"/>
              </a:rPr>
              <a:t>case_when()</a:t>
            </a:r>
            <a:r>
              <a:rPr/>
              <a:t> can recode </a:t>
            </a:r>
            <a:r>
              <a:rPr b="1"/>
              <a:t>entire values</a:t>
            </a:r>
            <a:r>
              <a:rPr/>
              <a:t> based on conditions</a:t>
            </a:r>
          </a:p>
          <a:p>
            <a:pPr lvl="2"/>
            <a:r>
              <a:rPr/>
              <a:t>remember </a:t>
            </a:r>
            <a:r>
              <a:rPr>
                <a:latin typeface="Courier"/>
              </a:rPr>
              <a:t>case_when()</a:t>
            </a:r>
            <a:r>
              <a:rPr/>
              <a:t> needs </a:t>
            </a:r>
            <a:r>
              <a:rPr>
                <a:latin typeface="Courier"/>
              </a:rPr>
              <a:t>TRUE ~ variable</a:t>
            </a:r>
            <a:r>
              <a:rPr/>
              <a:t> to keep values that aren’t specified by conditions, otherwise will be </a:t>
            </a:r>
            <a:r>
              <a:rPr>
                <a:latin typeface="Courier"/>
              </a:rPr>
              <a:t>NA</a:t>
            </a:r>
          </a:p>
          <a:p>
            <a:pPr lvl="1"/>
            <a:r>
              <a:rPr>
                <a:latin typeface="Courier"/>
              </a:rPr>
              <a:t>stringr</a:t>
            </a:r>
            <a:r>
              <a:rPr/>
              <a:t> package has great functions for looking for specific </a:t>
            </a:r>
            <a:r>
              <a:rPr b="1"/>
              <a:t>parts of values</a:t>
            </a:r>
            <a:r>
              <a:rPr/>
              <a:t> especially </a:t>
            </a:r>
            <a:r>
              <a:rPr>
                <a:latin typeface="Courier"/>
              </a:rPr>
              <a:t>filter()</a:t>
            </a:r>
            <a:r>
              <a:rPr/>
              <a:t> and </a:t>
            </a:r>
            <a:r>
              <a:rPr>
                <a:latin typeface="Courier"/>
              </a:rPr>
              <a:t>str_detect()</a:t>
            </a:r>
            <a:r>
              <a:rPr/>
              <a:t> combined</a:t>
            </a:r>
          </a:p>
          <a:p>
            <a:pPr lvl="2"/>
            <a:r>
              <a:rPr/>
              <a:t>also has other useful string manipulation functions like </a:t>
            </a:r>
            <a:r>
              <a:rPr>
                <a:latin typeface="Courier"/>
              </a:rPr>
              <a:t>str_replace()</a:t>
            </a:r>
            <a:r>
              <a:rPr/>
              <a:t> and more!</a:t>
            </a:r>
          </a:p>
          <a:p>
            <a:pPr lvl="2"/>
            <a:r>
              <a:rPr>
                <a:latin typeface="Courier"/>
              </a:rPr>
              <a:t>separate()</a:t>
            </a:r>
            <a:r>
              <a:rPr/>
              <a:t> can split columns into additional columns</a:t>
            </a:r>
          </a:p>
          <a:p>
            <a:pPr lvl="2"/>
            <a:r>
              <a:rPr>
                <a:latin typeface="Courier"/>
              </a:rPr>
              <a:t>unite()</a:t>
            </a:r>
            <a:r>
              <a:rPr/>
              <a:t> can combine columns</a:t>
            </a:r>
          </a:p>
          <a:p>
            <a:pPr lvl="0" marL="0" indent="0">
              <a:buNone/>
            </a:pPr>
            <a:r>
              <a:rPr/>
              <a:t>📃</a:t>
            </a:r>
            <a:r>
              <a:rPr>
                <a:hlinkClick r:id="rId2"/>
              </a:rPr>
              <a:t>Cheatsheet</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data</a:t>
            </a:r>
            <a:r>
              <a:rPr/>
              <a:t> </a:t>
            </a:r>
            <a:r>
              <a:rPr/>
              <a:t>from</a:t>
            </a:r>
            <a:r>
              <a:rPr/>
              <a:t> </a:t>
            </a:r>
            <a:r>
              <a:rPr b="1"/>
              <a:t>long</a:t>
            </a:r>
            <a:r>
              <a:rPr b="1"/>
              <a:t> </a:t>
            </a:r>
            <a:r>
              <a:rPr b="1"/>
              <a:t>to</a:t>
            </a:r>
            <a:r>
              <a:rPr b="1"/>
              <a:t> </a:t>
            </a:r>
            <a:r>
              <a:rPr b="1"/>
              <a:t>wide</a:t>
            </a:r>
          </a:p>
        </p:txBody>
      </p:sp>
      <p:sp>
        <p:nvSpPr>
          <p:cNvPr id="3" name="Content Placeholder 2"/>
          <p:cNvSpPr>
            <a:spLocks noGrp="1"/>
          </p:cNvSpPr>
          <p:nvPr>
            <p:ph idx="1"/>
          </p:nvPr>
        </p:nvSpPr>
        <p:spPr/>
        <p:txBody>
          <a:bodyPr/>
          <a:lstStyle/>
          <a:p>
            <a:pPr lvl="0" marL="0" indent="0">
              <a:buNone/>
            </a:pPr>
            <a:r>
              <a:rPr/>
              <a:t>We can use </a:t>
            </a:r>
            <a:r>
              <a:rPr>
                <a:latin typeface="Courier"/>
              </a:rPr>
              <a:t>pivot_wider</a:t>
            </a:r>
            <a:r>
              <a:rPr/>
              <a:t> to convert long data to wide format. Let’s try it with the vaccine data from earlier.</a:t>
            </a:r>
          </a:p>
          <a:p>
            <a:pPr lvl="0" indent="0">
              <a:buNone/>
            </a:pPr>
            <a:r>
              <a:rPr>
                <a:latin typeface="Courier"/>
              </a:rPr>
              <a:t>ex_wide2 </a:t>
            </a:r>
            <a:r>
              <a:rPr>
                <a:solidFill>
                  <a:srgbClr val="007020"/>
                </a:solidFill>
                <a:latin typeface="Courier"/>
              </a:rPr>
              <a:t>&lt;-</a:t>
            </a:r>
            <a:r>
              <a:rPr>
                <a:latin typeface="Courier"/>
              </a:rPr>
              <a:t> ex_long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pivot_wider</a:t>
            </a:r>
            <a:r>
              <a:rPr>
                <a:latin typeface="Courier"/>
              </a:rPr>
              <a:t>(</a:t>
            </a:r>
            <a:r>
              <a:rPr>
                <a:solidFill>
                  <a:srgbClr val="7D9029"/>
                </a:solidFill>
                <a:latin typeface="Courier"/>
              </a:rPr>
              <a:t>names_from =</a:t>
            </a:r>
            <a:r>
              <a:rPr>
                <a:latin typeface="Courier"/>
              </a:rPr>
              <a:t> </a:t>
            </a:r>
            <a:r>
              <a:rPr>
                <a:solidFill>
                  <a:srgbClr val="4070A0"/>
                </a:solidFill>
                <a:latin typeface="Courier"/>
              </a:rPr>
              <a:t>"Month"</a:t>
            </a:r>
            <a:r>
              <a:rPr>
                <a:latin typeface="Courier"/>
              </a:rPr>
              <a:t>, </a:t>
            </a:r>
            <a:br/>
            <a:r>
              <a:rPr>
                <a:latin typeface="Courier"/>
              </a:rPr>
              <a:t>                                       </a:t>
            </a:r>
            <a:r>
              <a:rPr>
                <a:solidFill>
                  <a:srgbClr val="7D9029"/>
                </a:solidFill>
                <a:latin typeface="Courier"/>
              </a:rPr>
              <a:t>values_from =</a:t>
            </a:r>
            <a:r>
              <a:rPr>
                <a:latin typeface="Courier"/>
              </a:rPr>
              <a:t> </a:t>
            </a:r>
            <a:r>
              <a:rPr>
                <a:solidFill>
                  <a:srgbClr val="4070A0"/>
                </a:solidFill>
                <a:latin typeface="Courier"/>
              </a:rPr>
              <a:t>"Rate"</a:t>
            </a:r>
            <a:r>
              <a:rPr>
                <a:latin typeface="Courier"/>
              </a:rPr>
              <a:t>) </a:t>
            </a:r>
            <a:br/>
            <a:r>
              <a:rPr>
                <a:latin typeface="Courier"/>
              </a:rPr>
              <a:t>ex_wide2</a:t>
            </a:r>
          </a:p>
          <a:p>
            <a:pPr lvl="0" indent="0">
              <a:buNone/>
            </a:pPr>
            <a:r>
              <a:rPr>
                <a:latin typeface="Courier"/>
              </a:rPr>
              <a:t># A tibble: 2 × 4
  State   June_vacc_rate May_vacc_rate April_vacc_rate
  &lt;chr&gt;            &lt;dbl&gt;         &lt;dbl&gt;           &lt;dbl&gt;
1 Alabama          0.516         0.514           0.511
2 Alaska           0.627         0.626           0.623</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nitrate</a:t>
            </a:r>
            <a:r>
              <a:rPr/>
              <a:t> </a:t>
            </a:r>
            <a:r>
              <a:rPr/>
              <a:t>exposure</a:t>
            </a:r>
            <a:r>
              <a:rPr/>
              <a:t> </a:t>
            </a:r>
            <a:r>
              <a:rPr/>
              <a:t>data</a:t>
            </a:r>
          </a:p>
        </p:txBody>
      </p:sp>
      <p:sp>
        <p:nvSpPr>
          <p:cNvPr id="3" name="Content Placeholder 2"/>
          <p:cNvSpPr>
            <a:spLocks noGrp="1"/>
          </p:cNvSpPr>
          <p:nvPr>
            <p:ph idx="1"/>
          </p:nvPr>
        </p:nvSpPr>
        <p:spPr/>
        <p:txBody>
          <a:bodyPr/>
          <a:lstStyle/>
          <a:p>
            <a:pPr lvl="0" marL="0" indent="0">
              <a:buNone/>
            </a:pPr>
            <a:r>
              <a:rPr/>
              <a:t>Let’s go back to the nitrate exposure dataset. What if we wanted to make a wide version of the data that displayed the proportion of people at each level of nitrate exposure, with each quarter as a column?</a:t>
            </a:r>
          </a:p>
          <a:p>
            <a:pPr lvl="0" indent="0">
              <a:buNone/>
            </a:pPr>
            <a:r>
              <a:rPr>
                <a:latin typeface="Courier"/>
              </a:rPr>
              <a:t>long_nitrate</a:t>
            </a:r>
          </a:p>
          <a:p>
            <a:pPr lvl="0" indent="0">
              <a:buNone/>
            </a:pPr>
            <a:r>
              <a:rPr>
                <a:latin typeface="Courier"/>
              </a:rPr>
              <a:t># A tibble: 528 × 6
    year quarter pop_on_sampled_PWS name                       value conc_prop
   &lt;dbl&gt; &lt;chr&gt;                &lt;dbl&gt; &lt;chr&gt;                      &lt;dbl&gt;     &lt;dbl&gt;
 1  1999 Q1                  106720 pop_0-3ug/L                67775  0.635   
 2  1999 Q1                  106720 pop_&gt;3-5ug/L                   0  0       
 3  1999 Q1                  106720 pop_&gt;5-10ug/L                 32  0.000300
 4  1999 Q1                  106720 pop_&gt;10-20ug/L                 0  0       
 5  1999 Q1                  106720 pop_&gt;20ug/L                    0  0       
 6  1999 Q1                  106720 pop_on_PWS_with_non-detect 38913  0.365   
 7  1999 Q2                   85541 pop_0-3ug/L                55476  0.649   
 8  1999 Q2                   85541 pop_&gt;3-5ug/L                   0  0       
 9  1999 Q2                   85541 pop_&gt;5-10ug/L                212  0.00248 
10  1999 Q2                   85541 pop_&gt;10-20ug/L                60  0.000701
# ℹ 518 more rows</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nitrate</a:t>
            </a:r>
            <a:r>
              <a:rPr/>
              <a:t> </a:t>
            </a:r>
            <a:r>
              <a:rPr/>
              <a:t>exposure</a:t>
            </a:r>
            <a:r>
              <a:rPr/>
              <a:t> </a:t>
            </a:r>
            <a:r>
              <a:rPr/>
              <a:t>data</a:t>
            </a:r>
          </a:p>
        </p:txBody>
      </p:sp>
      <p:sp>
        <p:nvSpPr>
          <p:cNvPr id="3" name="Content Placeholder 2"/>
          <p:cNvSpPr>
            <a:spLocks noGrp="1"/>
          </p:cNvSpPr>
          <p:nvPr>
            <p:ph idx="1"/>
          </p:nvPr>
        </p:nvSpPr>
        <p:spPr/>
        <p:txBody>
          <a:bodyPr/>
          <a:lstStyle/>
          <a:p>
            <a:pPr lvl="0" marL="0" indent="0">
              <a:buNone/>
            </a:pPr>
            <a:r>
              <a:rPr/>
              <a:t>Drop some columns we don’t need.</a:t>
            </a:r>
          </a:p>
          <a:p>
            <a:pPr lvl="0" indent="0">
              <a:buNone/>
            </a:pPr>
            <a:r>
              <a:rPr>
                <a:latin typeface="Courier"/>
              </a:rPr>
              <a:t>long_nitrate </a:t>
            </a:r>
            <a:r>
              <a:rPr>
                <a:solidFill>
                  <a:srgbClr val="007020"/>
                </a:solidFill>
                <a:latin typeface="Courier"/>
              </a:rPr>
              <a:t>&lt;-</a:t>
            </a:r>
            <a:r>
              <a:rPr>
                <a:latin typeface="Courier"/>
              </a:rPr>
              <a:t> long_nitrate </a:t>
            </a:r>
            <a:r>
              <a:rPr>
                <a:solidFill>
                  <a:srgbClr val="4070A0"/>
                </a:solidFill>
                <a:latin typeface="Courier"/>
              </a:rPr>
              <a:t>|</a:t>
            </a:r>
            <a:r>
              <a:rPr b="1">
                <a:solidFill>
                  <a:srgbClr val="FF0000"/>
                </a:solidFill>
                <a:latin typeface="Courier"/>
              </a:rPr>
              <a:t>&gt;</a:t>
            </a:r>
            <a:br/>
            <a:r>
              <a:rPr>
                <a:latin typeface="Courier"/>
              </a:rPr>
              <a:t>  </a:t>
            </a:r>
            <a:r>
              <a:rPr>
                <a:solidFill>
                  <a:srgbClr val="06287E"/>
                </a:solidFill>
                <a:latin typeface="Courier"/>
              </a:rPr>
              <a:t>select</a:t>
            </a:r>
            <a:r>
              <a:rPr>
                <a:latin typeface="Courier"/>
              </a:rPr>
              <a:t>(</a:t>
            </a:r>
            <a:r>
              <a:rPr>
                <a:solidFill>
                  <a:srgbClr val="4070A0"/>
                </a:solidFill>
                <a:latin typeface="Courier"/>
              </a:rPr>
              <a:t>!</a:t>
            </a:r>
            <a:r>
              <a:rPr>
                <a:solidFill>
                  <a:srgbClr val="06287E"/>
                </a:solidFill>
                <a:latin typeface="Courier"/>
              </a:rPr>
              <a:t>c</a:t>
            </a:r>
            <a:r>
              <a:rPr>
                <a:latin typeface="Courier"/>
              </a:rPr>
              <a:t>(pop_on_sampled_PWS, value))</a:t>
            </a:r>
            <a:br/>
            <a:r>
              <a:rPr>
                <a:latin typeface="Courier"/>
              </a:rPr>
              <a:t>long_nitrate</a:t>
            </a:r>
          </a:p>
          <a:p>
            <a:pPr lvl="0" indent="0">
              <a:buNone/>
            </a:pPr>
            <a:r>
              <a:rPr>
                <a:latin typeface="Courier"/>
              </a:rPr>
              <a:t># A tibble: 528 × 4
    year quarter name                       conc_prop
   &lt;dbl&gt; &lt;chr&gt;   &lt;chr&gt;                          &lt;dbl&gt;
 1  1999 Q1      pop_0-3ug/L                 0.635   
 2  1999 Q1      pop_&gt;3-5ug/L                0       
 3  1999 Q1      pop_&gt;5-10ug/L               0.000300
 4  1999 Q1      pop_&gt;10-20ug/L              0       
 5  1999 Q1      pop_&gt;20ug/L                 0       
 6  1999 Q1      pop_on_PWS_with_non-detect  0.365   
 7  1999 Q2      pop_0-3ug/L                 0.649   
 8  1999 Q2      pop_&gt;3-5ug/L                0       
 9  1999 Q2      pop_&gt;5-10ug/L               0.00248 
10  1999 Q2      pop_&gt;10-20ug/L              0.000701
# ℹ 518 more rows</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Reshaping</a:t>
            </a:r>
            <a:r>
              <a:rPr/>
              <a:t> </a:t>
            </a:r>
            <a:r>
              <a:rPr/>
              <a:t>nitrate</a:t>
            </a:r>
            <a:r>
              <a:rPr/>
              <a:t> </a:t>
            </a:r>
            <a:r>
              <a:rPr/>
              <a:t>exposure</a:t>
            </a:r>
            <a:r>
              <a:rPr/>
              <a:t> </a:t>
            </a:r>
            <a:r>
              <a:rPr/>
              <a:t>data</a:t>
            </a:r>
          </a:p>
        </p:txBody>
      </p:sp>
      <p:sp>
        <p:nvSpPr>
          <p:cNvPr id="3" name="Content Placeholder 2"/>
          <p:cNvSpPr>
            <a:spLocks noGrp="1"/>
          </p:cNvSpPr>
          <p:nvPr>
            <p:ph idx="1"/>
          </p:nvPr>
        </p:nvSpPr>
        <p:spPr/>
        <p:txBody>
          <a:bodyPr/>
          <a:lstStyle/>
          <a:p>
            <a:pPr lvl="0" marL="0" indent="0">
              <a:buNone/>
            </a:pPr>
            <a:r>
              <a:rPr/>
              <a:t>Pivot the data!</a:t>
            </a:r>
          </a:p>
          <a:p>
            <a:pPr lvl="0" indent="0">
              <a:buNone/>
            </a:pPr>
            <a:r>
              <a:rPr>
                <a:latin typeface="Courier"/>
              </a:rPr>
              <a:t>wide_nitrate </a:t>
            </a:r>
            <a:r>
              <a:rPr>
                <a:solidFill>
                  <a:srgbClr val="007020"/>
                </a:solidFill>
                <a:latin typeface="Courier"/>
              </a:rPr>
              <a:t>&lt;-</a:t>
            </a:r>
            <a:r>
              <a:rPr>
                <a:latin typeface="Courier"/>
              </a:rPr>
              <a:t> long_nitrate </a:t>
            </a:r>
            <a:r>
              <a:rPr>
                <a:solidFill>
                  <a:srgbClr val="4070A0"/>
                </a:solidFill>
                <a:latin typeface="Courier"/>
              </a:rPr>
              <a:t>|</a:t>
            </a:r>
            <a:r>
              <a:rPr b="1">
                <a:solidFill>
                  <a:srgbClr val="FF0000"/>
                </a:solidFill>
                <a:latin typeface="Courier"/>
              </a:rPr>
              <a:t>&gt;</a:t>
            </a:r>
            <a:br/>
            <a:r>
              <a:rPr>
                <a:latin typeface="Courier"/>
              </a:rPr>
              <a:t>  </a:t>
            </a:r>
            <a:r>
              <a:rPr>
                <a:solidFill>
                  <a:srgbClr val="06287E"/>
                </a:solidFill>
                <a:latin typeface="Courier"/>
              </a:rPr>
              <a:t>pivot_wider</a:t>
            </a:r>
            <a:r>
              <a:rPr>
                <a:latin typeface="Courier"/>
              </a:rPr>
              <a:t>(</a:t>
            </a:r>
            <a:r>
              <a:rPr>
                <a:solidFill>
                  <a:srgbClr val="7D9029"/>
                </a:solidFill>
                <a:latin typeface="Courier"/>
              </a:rPr>
              <a:t>names_from =</a:t>
            </a:r>
            <a:r>
              <a:rPr>
                <a:latin typeface="Courier"/>
              </a:rPr>
              <a:t> </a:t>
            </a:r>
            <a:r>
              <a:rPr>
                <a:solidFill>
                  <a:srgbClr val="4070A0"/>
                </a:solidFill>
                <a:latin typeface="Courier"/>
              </a:rPr>
              <a:t>"quarter"</a:t>
            </a:r>
            <a:r>
              <a:rPr>
                <a:latin typeface="Courier"/>
              </a:rPr>
              <a:t>, </a:t>
            </a:r>
            <a:r>
              <a:rPr>
                <a:solidFill>
                  <a:srgbClr val="7D9029"/>
                </a:solidFill>
                <a:latin typeface="Courier"/>
              </a:rPr>
              <a:t>values_from =</a:t>
            </a:r>
            <a:r>
              <a:rPr>
                <a:latin typeface="Courier"/>
              </a:rPr>
              <a:t> </a:t>
            </a:r>
            <a:r>
              <a:rPr>
                <a:solidFill>
                  <a:srgbClr val="4070A0"/>
                </a:solidFill>
                <a:latin typeface="Courier"/>
              </a:rPr>
              <a:t>"conc_prop"</a:t>
            </a:r>
            <a:r>
              <a:rPr>
                <a:latin typeface="Courier"/>
              </a:rPr>
              <a:t>)</a:t>
            </a:r>
            <a:br/>
            <a:r>
              <a:rPr>
                <a:latin typeface="Courier"/>
              </a:rPr>
              <a:t>wide_nitrate</a:t>
            </a:r>
          </a:p>
          <a:p>
            <a:pPr lvl="0" indent="0">
              <a:buNone/>
            </a:pPr>
            <a:r>
              <a:rPr>
                <a:latin typeface="Courier"/>
              </a:rPr>
              <a:t># A tibble: 132 × 6
    year name                             Q1       Q2       Q3      Q4
   &lt;dbl&gt; &lt;chr&gt;                         &lt;dbl&gt;    &lt;dbl&gt;    &lt;dbl&gt;   &lt;dbl&gt;
 1  1999 pop_0-3ug/L                0.635    0.649    0.571    0.962  
 2  1999 pop_&gt;3-5ug/L               0        0        0.413    0.0156 
 3  1999 pop_&gt;5-10ug/L              0.000300 0.00248  0.000379 0      
 4  1999 pop_&gt;10-20ug/L             0        0.000701 0        0      
 5  1999 pop_&gt;20ug/L                0        0        0        0      
 6  1999 pop_on_PWS_with_non-detect 0.365    0.348    0.0152   0.0224 
 7  2000 pop_0-3ug/L                0.170    0.853    0.485    0.881  
 8  2000 pop_&gt;3-5ug/L               0        0        0.00820  0.00244
 9  2000 pop_&gt;5-10ug/L              0.00264  0.000173 0        0.00101
10  2000 pop_&gt;10-20ug/L             0        0        0        0      
# ℹ 122 more rows</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Summary</a:t>
            </a:r>
          </a:p>
        </p:txBody>
      </p:sp>
      <p:sp>
        <p:nvSpPr>
          <p:cNvPr id="3" name="Content Placeholder 2"/>
          <p:cNvSpPr>
            <a:spLocks noGrp="1"/>
          </p:cNvSpPr>
          <p:nvPr>
            <p:ph idx="1"/>
          </p:nvPr>
        </p:nvSpPr>
        <p:spPr/>
        <p:txBody>
          <a:bodyPr/>
          <a:lstStyle/>
          <a:p>
            <a:pPr lvl="1"/>
            <a:r>
              <a:rPr>
                <a:latin typeface="Courier"/>
              </a:rPr>
              <a:t>tidyr</a:t>
            </a:r>
            <a:r>
              <a:rPr/>
              <a:t> package helps us convert between wide and long data</a:t>
            </a:r>
          </a:p>
          <a:p>
            <a:pPr lvl="1"/>
            <a:r>
              <a:rPr>
                <a:latin typeface="Courier"/>
              </a:rPr>
              <a:t>pivot_longer()</a:t>
            </a:r>
            <a:r>
              <a:rPr/>
              <a:t> goes from wide -&gt; long</a:t>
            </a:r>
          </a:p>
          <a:p>
            <a:pPr lvl="2"/>
            <a:r>
              <a:rPr/>
              <a:t>Specify columns you want to pivot</a:t>
            </a:r>
          </a:p>
          <a:p>
            <a:pPr lvl="2"/>
            <a:r>
              <a:rPr/>
              <a:t>Specify </a:t>
            </a:r>
            <a:r>
              <a:rPr>
                <a:latin typeface="Courier"/>
              </a:rPr>
              <a:t>names_to =</a:t>
            </a:r>
            <a:r>
              <a:rPr/>
              <a:t> and </a:t>
            </a:r>
            <a:r>
              <a:rPr>
                <a:latin typeface="Courier"/>
              </a:rPr>
              <a:t>values_to =</a:t>
            </a:r>
            <a:r>
              <a:rPr/>
              <a:t> for custom naming</a:t>
            </a:r>
          </a:p>
          <a:p>
            <a:pPr lvl="1"/>
            <a:r>
              <a:rPr>
                <a:latin typeface="Courier"/>
              </a:rPr>
              <a:t>pivot_wider()</a:t>
            </a:r>
            <a:r>
              <a:rPr/>
              <a:t> goes from long -&gt; wide</a:t>
            </a:r>
          </a:p>
          <a:p>
            <a:pPr lvl="2"/>
            <a:r>
              <a:rPr/>
              <a:t>Specify </a:t>
            </a:r>
            <a:r>
              <a:rPr>
                <a:latin typeface="Courier"/>
              </a:rPr>
              <a:t>names_from =</a:t>
            </a:r>
            <a:r>
              <a:rPr/>
              <a:t> and </a:t>
            </a:r>
            <a:r>
              <a:rPr>
                <a:latin typeface="Courier"/>
              </a:rPr>
              <a:t>values_from =</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Lab</a:t>
            </a:r>
            <a:r>
              <a:rPr/>
              <a:t> </a:t>
            </a:r>
            <a:r>
              <a:rPr/>
              <a:t>Part</a:t>
            </a:r>
            <a:r>
              <a:rPr/>
              <a:t> </a:t>
            </a:r>
            <a:r>
              <a:rPr/>
              <a:t>1</a:t>
            </a:r>
          </a:p>
        </p:txBody>
      </p:sp>
      <p:sp>
        <p:nvSpPr>
          <p:cNvPr id="3" name="Content Placeholder 2"/>
          <p:cNvSpPr>
            <a:spLocks noGrp="1"/>
          </p:cNvSpPr>
          <p:nvPr>
            <p:ph idx="1"/>
          </p:nvPr>
        </p:nvSpPr>
        <p:spPr/>
        <p:txBody>
          <a:bodyPr/>
          <a:lstStyle/>
          <a:p>
            <a:pPr lvl="0" marL="0" indent="0">
              <a:buNone/>
            </a:pPr>
            <a:r>
              <a:rPr/>
              <a:t>🏠 </a:t>
            </a:r>
            <a:r>
              <a:rPr>
                <a:hlinkClick r:id="rId2"/>
              </a:rPr>
              <a:t>Class Website</a:t>
            </a:r>
          </a:p>
          <a:p>
            <a:pPr lvl="0" marL="0" indent="0">
              <a:buNone/>
            </a:pPr>
            <a:r>
              <a:rPr/>
              <a:t>💻 </a:t>
            </a:r>
            <a:r>
              <a:rPr>
                <a:hlinkClick r:id="rId3"/>
              </a:rPr>
              <a:t>Lab</a:t>
            </a:r>
          </a:p>
        </p:txBody>
      </p:sp>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Joining</a:t>
            </a:r>
          </a:p>
        </p:txBody>
      </p:sp>
      <p:sp>
        <p:nvSpPr>
          <p:cNvPr id="3" name="Content Placeholder 2"/>
          <p:cNvSpPr>
            <a:spLocks noGrp="1"/>
          </p:cNvSpPr>
          <p:nvPr>
            <p:ph idx="1"/>
          </p:nvPr>
        </p:nvSpPr>
        <p:spPr/>
        <p:txBody>
          <a:bodyPr/>
          <a:lstStyle/>
          <a:p>
            <a:pPr lvl="0" marL="0" indent="0">
              <a:buNone/>
            </a:pPr>
            <a:r>
              <a:rPr/>
              <a:t>“Combining datasets”</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joins.png" id="0" name="Picture 1"/>
          <p:cNvPicPr>
            <a:picLocks noGrp="1" noChangeAspect="1"/>
          </p:cNvPicPr>
          <p:nvPr/>
        </p:nvPicPr>
        <p:blipFill>
          <a:blip r:embed="rId2"/>
          <a:stretch>
            <a:fillRect/>
          </a:stretch>
        </p:blipFill>
        <p:spPr bwMode="auto">
          <a:xfrm>
            <a:off x="2222500" y="1193800"/>
            <a:ext cx="4711700" cy="3390900"/>
          </a:xfrm>
          <a:prstGeom prst="rect">
            <a:avLst/>
          </a:prstGeom>
          <a:noFill/>
          <a:ln w="9525">
            <a:noFill/>
            <a:headEnd/>
            <a:tailEnd/>
          </a:ln>
        </p:spPr>
      </p:pic>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Joining</a:t>
            </a:r>
            <a:r>
              <a:rPr/>
              <a:t> </a:t>
            </a:r>
            <a:r>
              <a:rPr/>
              <a:t>in</a:t>
            </a:r>
            <a:r>
              <a:rPr/>
              <a:t> </a:t>
            </a:r>
            <a:r>
              <a:rPr>
                <a:latin typeface="Courier"/>
              </a:rPr>
              <a:t>dplyr</a:t>
            </a:r>
          </a:p>
        </p:txBody>
      </p:sp>
      <p:sp>
        <p:nvSpPr>
          <p:cNvPr id="3" name="Content Placeholder 2"/>
          <p:cNvSpPr>
            <a:spLocks noGrp="1"/>
          </p:cNvSpPr>
          <p:nvPr>
            <p:ph idx="1"/>
          </p:nvPr>
        </p:nvSpPr>
        <p:spPr/>
        <p:txBody>
          <a:bodyPr/>
          <a:lstStyle/>
          <a:p>
            <a:pPr lvl="1"/>
            <a:r>
              <a:rPr/>
              <a:t>Merging/joining data sets together - usually on key variables, usually “id”</a:t>
            </a:r>
          </a:p>
          <a:p>
            <a:pPr lvl="1"/>
            <a:r>
              <a:rPr>
                <a:latin typeface="Courier"/>
              </a:rPr>
              <a:t>?join</a:t>
            </a:r>
            <a:r>
              <a:rPr/>
              <a:t> - see different types of joining for </a:t>
            </a:r>
            <a:r>
              <a:rPr>
                <a:latin typeface="Courier"/>
              </a:rPr>
              <a:t>dplyr</a:t>
            </a:r>
          </a:p>
          <a:p>
            <a:pPr lvl="1"/>
            <a:r>
              <a:rPr>
                <a:latin typeface="Courier"/>
              </a:rPr>
              <a:t>inner_join(x, y)</a:t>
            </a:r>
            <a:r>
              <a:rPr/>
              <a:t> - only rows that match for </a:t>
            </a:r>
            <a:r>
              <a:rPr>
                <a:latin typeface="Courier"/>
              </a:rPr>
              <a:t>x</a:t>
            </a:r>
            <a:r>
              <a:rPr/>
              <a:t> and </a:t>
            </a:r>
            <a:r>
              <a:rPr>
                <a:latin typeface="Courier"/>
              </a:rPr>
              <a:t>y</a:t>
            </a:r>
            <a:r>
              <a:rPr/>
              <a:t> are kept</a:t>
            </a:r>
          </a:p>
          <a:p>
            <a:pPr lvl="1"/>
            <a:r>
              <a:rPr>
                <a:latin typeface="Courier"/>
              </a:rPr>
              <a:t>full_join(x, y)</a:t>
            </a:r>
            <a:r>
              <a:rPr/>
              <a:t> - all rows of </a:t>
            </a:r>
            <a:r>
              <a:rPr>
                <a:latin typeface="Courier"/>
              </a:rPr>
              <a:t>x</a:t>
            </a:r>
            <a:r>
              <a:rPr/>
              <a:t> and </a:t>
            </a:r>
            <a:r>
              <a:rPr>
                <a:latin typeface="Courier"/>
              </a:rPr>
              <a:t>y</a:t>
            </a:r>
            <a:r>
              <a:rPr/>
              <a:t> are kept</a:t>
            </a:r>
          </a:p>
          <a:p>
            <a:pPr lvl="1"/>
            <a:r>
              <a:rPr>
                <a:latin typeface="Courier"/>
              </a:rPr>
              <a:t>left_join(x, y)</a:t>
            </a:r>
            <a:r>
              <a:rPr/>
              <a:t> - all rows of </a:t>
            </a:r>
            <a:r>
              <a:rPr>
                <a:latin typeface="Courier"/>
              </a:rPr>
              <a:t>x</a:t>
            </a:r>
            <a:r>
              <a:rPr/>
              <a:t> are kept even if not merged with </a:t>
            </a:r>
            <a:r>
              <a:rPr>
                <a:latin typeface="Courier"/>
              </a:rPr>
              <a:t>y</a:t>
            </a:r>
          </a:p>
          <a:p>
            <a:pPr lvl="1"/>
            <a:r>
              <a:rPr>
                <a:latin typeface="Courier"/>
              </a:rPr>
              <a:t>right_join(x, y)</a:t>
            </a:r>
            <a:r>
              <a:rPr/>
              <a:t> - all rows of </a:t>
            </a:r>
            <a:r>
              <a:rPr>
                <a:latin typeface="Courier"/>
              </a:rPr>
              <a:t>y</a:t>
            </a:r>
            <a:r>
              <a:rPr/>
              <a:t> are kept even if not merged with </a:t>
            </a:r>
            <a:r>
              <a:rPr>
                <a:latin typeface="Courier"/>
              </a:rPr>
              <a:t>x</a:t>
            </a:r>
          </a:p>
          <a:p>
            <a:pPr lvl="1"/>
            <a:r>
              <a:rPr>
                <a:latin typeface="Courier"/>
              </a:rPr>
              <a:t>anti_join(x, y)</a:t>
            </a:r>
            <a:r>
              <a:rPr/>
              <a:t> - all rows from </a:t>
            </a:r>
            <a:r>
              <a:rPr>
                <a:latin typeface="Courier"/>
              </a:rPr>
              <a:t>x</a:t>
            </a:r>
            <a:r>
              <a:rPr/>
              <a:t> not in </a:t>
            </a:r>
            <a:r>
              <a:rPr>
                <a:latin typeface="Courier"/>
              </a:rPr>
              <a:t>y</a:t>
            </a:r>
            <a:r>
              <a:rPr/>
              <a:t> keeping just columns from </a:t>
            </a:r>
            <a:r>
              <a:rPr>
                <a:latin typeface="Courier"/>
              </a:rPr>
              <a:t>x</a:t>
            </a:r>
            <a:r>
              <a:rPr/>
              <a:t>.</a:t>
            </a:r>
          </a:p>
        </p:txBody>
      </p:sp>
    </p:spTree>
  </p:cSl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Merging:</a:t>
            </a:r>
            <a:r>
              <a:rPr/>
              <a:t> </a:t>
            </a:r>
            <a:r>
              <a:rPr/>
              <a:t>Simple</a:t>
            </a:r>
            <a:r>
              <a:rPr/>
              <a:t> </a:t>
            </a:r>
            <a:r>
              <a:rPr/>
              <a:t>Data</a:t>
            </a:r>
          </a:p>
        </p:txBody>
      </p:sp>
      <p:sp>
        <p:nvSpPr>
          <p:cNvPr id="3" name="Content Placeholder 2"/>
          <p:cNvSpPr>
            <a:spLocks noGrp="1"/>
          </p:cNvSpPr>
          <p:nvPr>
            <p:ph idx="1"/>
          </p:nvPr>
        </p:nvSpPr>
        <p:spPr/>
        <p:txBody>
          <a:bodyPr/>
          <a:lstStyle/>
          <a:p>
            <a:pPr lvl="0" indent="0">
              <a:buNone/>
            </a:pPr>
            <a:r>
              <a:rPr>
                <a:latin typeface="Courier"/>
              </a:rPr>
              <a:t>data_As </a:t>
            </a:r>
            <a:r>
              <a:rPr>
                <a:solidFill>
                  <a:srgbClr val="007020"/>
                </a:solidFill>
                <a:latin typeface="Courier"/>
              </a:rPr>
              <a:t>&lt;-</a:t>
            </a:r>
            <a:r>
              <a:rPr>
                <a:latin typeface="Courier"/>
              </a:rPr>
              <a:t> </a:t>
            </a:r>
            <a:r>
              <a:rPr>
                <a:solidFill>
                  <a:srgbClr val="06287E"/>
                </a:solidFill>
                <a:latin typeface="Courier"/>
              </a:rPr>
              <a:t>read_csv</a:t>
            </a:r>
            <a:r>
              <a:rPr>
                <a:latin typeface="Courier"/>
              </a:rPr>
              <a:t>(</a:t>
            </a:r>
            <a:br/>
            <a:r>
              <a:rPr>
                <a:latin typeface="Courier"/>
              </a:rPr>
              <a:t>  </a:t>
            </a:r>
            <a:r>
              <a:rPr>
                <a:solidFill>
                  <a:srgbClr val="7D9029"/>
                </a:solidFill>
                <a:latin typeface="Courier"/>
              </a:rPr>
              <a:t>file =</a:t>
            </a:r>
            <a:r>
              <a:rPr>
                <a:latin typeface="Courier"/>
              </a:rPr>
              <a:t> </a:t>
            </a:r>
            <a:r>
              <a:rPr>
                <a:solidFill>
                  <a:srgbClr val="4070A0"/>
                </a:solidFill>
                <a:latin typeface="Courier"/>
              </a:rPr>
              <a:t>"https://daseh.org/data/data_As_1.csv"</a:t>
            </a:r>
            <a:r>
              <a:rPr>
                <a:latin typeface="Courier"/>
              </a:rPr>
              <a:t>)</a:t>
            </a:r>
            <a:br/>
            <a:r>
              <a:rPr>
                <a:latin typeface="Courier"/>
              </a:rPr>
              <a:t>data_cold </a:t>
            </a:r>
            <a:r>
              <a:rPr>
                <a:solidFill>
                  <a:srgbClr val="007020"/>
                </a:solidFill>
                <a:latin typeface="Courier"/>
              </a:rPr>
              <a:t>&lt;-</a:t>
            </a:r>
            <a:r>
              <a:rPr>
                <a:latin typeface="Courier"/>
              </a:rPr>
              <a:t> </a:t>
            </a:r>
            <a:r>
              <a:rPr>
                <a:solidFill>
                  <a:srgbClr val="06287E"/>
                </a:solidFill>
                <a:latin typeface="Courier"/>
              </a:rPr>
              <a:t>read_csv</a:t>
            </a:r>
            <a:r>
              <a:rPr>
                <a:latin typeface="Courier"/>
              </a:rPr>
              <a:t>(</a:t>
            </a:r>
            <a:br/>
            <a:r>
              <a:rPr>
                <a:latin typeface="Courier"/>
              </a:rPr>
              <a:t>  </a:t>
            </a:r>
            <a:r>
              <a:rPr>
                <a:solidFill>
                  <a:srgbClr val="7D9029"/>
                </a:solidFill>
                <a:latin typeface="Courier"/>
              </a:rPr>
              <a:t>file =</a:t>
            </a:r>
            <a:r>
              <a:rPr>
                <a:latin typeface="Courier"/>
              </a:rPr>
              <a:t> </a:t>
            </a:r>
            <a:r>
              <a:rPr>
                <a:solidFill>
                  <a:srgbClr val="4070A0"/>
                </a:solidFill>
                <a:latin typeface="Courier"/>
              </a:rPr>
              <a:t>"https://daseh.org/data/data_cold_1.csv"</a:t>
            </a:r>
            <a:r>
              <a:rPr>
                <a:latin typeface="Courier"/>
              </a:rPr>
              <a:t>)</a:t>
            </a:r>
          </a:p>
          <a:p>
            <a:pPr lvl="0" indent="0">
              <a:buNone/>
            </a:pPr>
            <a:r>
              <a:rPr>
                <a:latin typeface="Courier"/>
              </a:rPr>
              <a:t>data_As</a:t>
            </a:r>
          </a:p>
          <a:p>
            <a:pPr lvl="0" indent="0">
              <a:buNone/>
            </a:pPr>
            <a:r>
              <a:rPr>
                <a:latin typeface="Courier"/>
              </a:rPr>
              <a:t># A tibble: 2 × 3
  State   June_vacc_rate May_vacc_rate
  &lt;chr&gt;            &lt;dbl&gt;         &lt;dbl&gt;
1 Alabama          0.516         0.514
2 Alaska           0.627         0.626</a:t>
            </a:r>
          </a:p>
          <a:p>
            <a:pPr lvl="0" indent="0">
              <a:buNone/>
            </a:pPr>
            <a:r>
              <a:rPr>
                <a:latin typeface="Courier"/>
              </a:rPr>
              <a:t>data_cold</a:t>
            </a:r>
          </a:p>
          <a:p>
            <a:pPr lvl="0" indent="0">
              <a:buNone/>
            </a:pPr>
            <a:r>
              <a:rPr>
                <a:latin typeface="Courier"/>
              </a:rPr>
              <a:t># A tibble: 2 × 2
  State  April_vacc_rate
  &lt;chr&gt;            &lt;dbl&gt;
1 Maine            0.795
2 Alaska           0.623</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Manipulating</a:t>
            </a:r>
            <a:r>
              <a:rPr/>
              <a:t> </a:t>
            </a:r>
            <a:r>
              <a:rPr/>
              <a:t>Data</a:t>
            </a:r>
          </a:p>
        </p:txBody>
      </p:sp>
      <p:sp>
        <p:nvSpPr>
          <p:cNvPr id="3" name="Content Placeholder 2"/>
          <p:cNvSpPr>
            <a:spLocks noGrp="1"/>
          </p:cNvSpPr>
          <p:nvPr>
            <p:ph idx="1"/>
          </p:nvPr>
        </p:nvSpPr>
        <p:spPr/>
        <p:txBody>
          <a:bodyPr/>
          <a:lstStyle/>
          <a:p>
            <a:pPr lvl="0" marL="0" indent="0">
              <a:buNone/>
            </a:pPr>
            <a:r>
              <a:rPr/>
              <a:t>In this module, we will show you how to:</a:t>
            </a:r>
          </a:p>
          <a:p>
            <a:pPr lvl="1">
              <a:buAutoNum type="arabicPeriod"/>
            </a:pPr>
            <a:r>
              <a:rPr/>
              <a:t>Reshape data from wide to long</a:t>
            </a:r>
          </a:p>
          <a:p>
            <a:pPr lvl="1">
              <a:buAutoNum type="arabicPeriod"/>
            </a:pPr>
            <a:r>
              <a:rPr/>
              <a:t>Reshape data from long to wide</a:t>
            </a:r>
          </a:p>
          <a:p>
            <a:pPr lvl="1">
              <a:buAutoNum type="arabicPeriod"/>
            </a:pPr>
            <a:r>
              <a:rPr/>
              <a:t>Merge Data/Joins</a:t>
            </a:r>
          </a:p>
        </p:txBody>
      </p:sp>
    </p:spTree>
  </p:cSl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Inner</a:t>
            </a:r>
            <a:r>
              <a:rPr/>
              <a:t> </a:t>
            </a:r>
            <a:r>
              <a:rPr/>
              <a:t>Join</a:t>
            </a:r>
          </a:p>
        </p:txBody>
      </p:sp>
      <p:sp>
        <p:nvSpPr>
          <p:cNvPr id="3" name="Content Placeholder 2"/>
          <p:cNvSpPr>
            <a:spLocks noGrp="1"/>
          </p:cNvSpPr>
          <p:nvPr>
            <p:ph idx="1"/>
          </p:nvPr>
        </p:nvSpPr>
        <p:spPr/>
        <p:txBody>
          <a:bodyPr/>
          <a:lstStyle/>
          <a:p>
            <a:pPr lvl="0" marL="0" indent="0">
              <a:buNone/>
            </a:pPr>
            <a:r>
              <a:rPr>
                <a:hlinkClick r:id="rId2"/>
              </a:rPr>
              <a:t>https://github.com/gadenbuie/tidyexplain/blob/main/images/inner-join.gif</a:t>
            </a:r>
          </a:p>
        </p:txBody>
      </p:sp>
    </p:spTree>
  </p:cSl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inner_join.gif" id="0" name="Picture 1"/>
          <p:cNvPicPr>
            <a:picLocks noGrp="1" noChangeAspect="1"/>
          </p:cNvPicPr>
          <p:nvPr/>
        </p:nvPicPr>
        <p:blipFill>
          <a:blip r:embed="rId2"/>
          <a:stretch>
            <a:fillRect/>
          </a:stretch>
        </p:blipFill>
        <p:spPr bwMode="auto">
          <a:xfrm>
            <a:off x="2197100" y="1193800"/>
            <a:ext cx="4749800" cy="3390900"/>
          </a:xfrm>
          <a:prstGeom prst="rect">
            <a:avLst/>
          </a:prstGeom>
          <a:noFill/>
          <a:ln w="9525">
            <a:noFill/>
            <a:headEnd/>
            <a:tailEnd/>
          </a:ln>
        </p:spPr>
      </p:pic>
    </p:spTree>
  </p:cSl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Inner</a:t>
            </a:r>
            <a:r>
              <a:rPr/>
              <a:t> </a:t>
            </a:r>
            <a:r>
              <a:rPr/>
              <a:t>Join</a:t>
            </a:r>
          </a:p>
        </p:txBody>
      </p:sp>
      <p:sp>
        <p:nvSpPr>
          <p:cNvPr id="3" name="Content Placeholder 2"/>
          <p:cNvSpPr>
            <a:spLocks noGrp="1"/>
          </p:cNvSpPr>
          <p:nvPr>
            <p:ph idx="1"/>
          </p:nvPr>
        </p:nvSpPr>
        <p:spPr/>
        <p:txBody>
          <a:bodyPr/>
          <a:lstStyle/>
          <a:p>
            <a:pPr lvl="0" indent="0">
              <a:buNone/>
            </a:pPr>
            <a:r>
              <a:rPr>
                <a:latin typeface="Courier"/>
              </a:rPr>
              <a:t>ij </a:t>
            </a:r>
            <a:r>
              <a:rPr>
                <a:solidFill>
                  <a:srgbClr val="007020"/>
                </a:solidFill>
                <a:latin typeface="Courier"/>
              </a:rPr>
              <a:t>&lt;-</a:t>
            </a:r>
            <a:r>
              <a:rPr>
                <a:latin typeface="Courier"/>
              </a:rPr>
              <a:t> </a:t>
            </a:r>
            <a:r>
              <a:rPr>
                <a:solidFill>
                  <a:srgbClr val="06287E"/>
                </a:solidFill>
                <a:latin typeface="Courier"/>
              </a:rPr>
              <a:t>inner_join</a:t>
            </a:r>
            <a:r>
              <a:rPr>
                <a:latin typeface="Courier"/>
              </a:rPr>
              <a:t>(data_As, data_cold)</a:t>
            </a:r>
          </a:p>
          <a:p>
            <a:pPr lvl="0" indent="0">
              <a:buNone/>
            </a:pPr>
            <a:r>
              <a:rPr>
                <a:latin typeface="Courier"/>
              </a:rPr>
              <a:t>Joining with `by = join_by(State)`</a:t>
            </a:r>
          </a:p>
          <a:p>
            <a:pPr lvl="0" indent="0">
              <a:buNone/>
            </a:pPr>
            <a:r>
              <a:rPr>
                <a:latin typeface="Courier"/>
              </a:rPr>
              <a:t>ij</a:t>
            </a:r>
          </a:p>
          <a:p>
            <a:pPr lvl="0" indent="0">
              <a:buNone/>
            </a:pPr>
            <a:r>
              <a:rPr>
                <a:latin typeface="Courier"/>
              </a:rPr>
              <a:t># A tibble: 1 × 4
  State  June_vacc_rate May_vacc_rate April_vacc_rate
  &lt;chr&gt;           &lt;dbl&gt;         &lt;dbl&gt;           &lt;dbl&gt;
1 Alaska          0.627         0.626           0.623</a:t>
            </a:r>
          </a:p>
          <a:p>
            <a:pPr lvl="0" marL="0" indent="0">
              <a:buNone/>
            </a:pPr>
          </a:p>
        </p:txBody>
      </p:sp>
    </p:spTree>
  </p:cSl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Left</a:t>
            </a:r>
            <a:r>
              <a:rPr/>
              <a:t> </a:t>
            </a:r>
            <a:r>
              <a:rPr/>
              <a:t>Join</a:t>
            </a:r>
          </a:p>
        </p:txBody>
      </p:sp>
      <p:sp>
        <p:nvSpPr>
          <p:cNvPr id="3" name="Content Placeholder 2"/>
          <p:cNvSpPr>
            <a:spLocks noGrp="1"/>
          </p:cNvSpPr>
          <p:nvPr>
            <p:ph idx="1"/>
          </p:nvPr>
        </p:nvSpPr>
        <p:spPr/>
        <p:txBody>
          <a:bodyPr/>
          <a:lstStyle/>
          <a:p>
            <a:pPr lvl="0" marL="0" indent="0">
              <a:buNone/>
            </a:pPr>
            <a:r>
              <a:rPr>
                <a:hlinkClick r:id="rId2"/>
              </a:rPr>
              <a:t>https://raw.githubusercontent.com/gadenbuie/tidyexplain/main/images/left-join.gif</a:t>
            </a:r>
          </a:p>
        </p:txBody>
      </p:sp>
    </p:spTree>
  </p:cSl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left_join.gif" id="0" name="Picture 1"/>
          <p:cNvPicPr>
            <a:picLocks noGrp="1" noChangeAspect="1"/>
          </p:cNvPicPr>
          <p:nvPr/>
        </p:nvPicPr>
        <p:blipFill>
          <a:blip r:embed="rId2"/>
          <a:stretch>
            <a:fillRect/>
          </a:stretch>
        </p:blipFill>
        <p:spPr bwMode="auto">
          <a:xfrm>
            <a:off x="2197100" y="1193800"/>
            <a:ext cx="4749800" cy="3390900"/>
          </a:xfrm>
          <a:prstGeom prst="rect">
            <a:avLst/>
          </a:prstGeom>
          <a:noFill/>
          <a:ln w="9525">
            <a:noFill/>
            <a:headEnd/>
            <a:tailEnd/>
          </a:ln>
        </p:spPr>
      </p:pic>
    </p:spTree>
  </p:cSl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Left</a:t>
            </a:r>
            <a:r>
              <a:rPr/>
              <a:t> </a:t>
            </a:r>
            <a:r>
              <a:rPr/>
              <a:t>Join</a:t>
            </a:r>
          </a:p>
        </p:txBody>
      </p:sp>
      <p:sp>
        <p:nvSpPr>
          <p:cNvPr id="3" name="Content Placeholder 2"/>
          <p:cNvSpPr>
            <a:spLocks noGrp="1"/>
          </p:cNvSpPr>
          <p:nvPr>
            <p:ph idx="1"/>
          </p:nvPr>
        </p:nvSpPr>
        <p:spPr/>
        <p:txBody>
          <a:bodyPr/>
          <a:lstStyle/>
          <a:p>
            <a:pPr lvl="0" marL="0" indent="0">
              <a:buNone/>
            </a:pPr>
            <a:r>
              <a:rPr/>
              <a:t>“Everything to the left of the comma”</a:t>
            </a:r>
          </a:p>
          <a:p>
            <a:pPr lvl="0" indent="0">
              <a:buNone/>
            </a:pPr>
            <a:r>
              <a:rPr>
                <a:latin typeface="Courier"/>
              </a:rPr>
              <a:t>lj </a:t>
            </a:r>
            <a:r>
              <a:rPr>
                <a:solidFill>
                  <a:srgbClr val="007020"/>
                </a:solidFill>
                <a:latin typeface="Courier"/>
              </a:rPr>
              <a:t>&lt;-</a:t>
            </a:r>
            <a:r>
              <a:rPr>
                <a:latin typeface="Courier"/>
              </a:rPr>
              <a:t> </a:t>
            </a:r>
            <a:r>
              <a:rPr>
                <a:solidFill>
                  <a:srgbClr val="06287E"/>
                </a:solidFill>
                <a:latin typeface="Courier"/>
              </a:rPr>
              <a:t>left_join</a:t>
            </a:r>
            <a:r>
              <a:rPr>
                <a:latin typeface="Courier"/>
              </a:rPr>
              <a:t>(data_As, data_cold)</a:t>
            </a:r>
          </a:p>
          <a:p>
            <a:pPr lvl="0" indent="0">
              <a:buNone/>
            </a:pPr>
            <a:r>
              <a:rPr>
                <a:latin typeface="Courier"/>
              </a:rPr>
              <a:t>Joining with `by = join_by(State)`</a:t>
            </a:r>
          </a:p>
          <a:p>
            <a:pPr lvl="0" indent="0">
              <a:buNone/>
            </a:pPr>
            <a:r>
              <a:rPr>
                <a:latin typeface="Courier"/>
              </a:rPr>
              <a:t>lj</a:t>
            </a:r>
          </a:p>
          <a:p>
            <a:pPr lvl="0" indent="0">
              <a:buNone/>
            </a:pPr>
            <a:r>
              <a:rPr>
                <a:latin typeface="Courier"/>
              </a:rPr>
              <a:t># A tibble: 2 × 4
  State   June_vacc_rate May_vacc_rate April_vacc_rate
  &lt;chr&gt;            &lt;dbl&gt;         &lt;dbl&gt;           &lt;dbl&gt;
1 Alabama          0.516         0.514          NA    
2 Alaska           0.627         0.626           0.623</a:t>
            </a:r>
          </a:p>
          <a:p>
            <a:pPr lvl="0" marL="0" indent="0">
              <a:buNone/>
            </a:pPr>
          </a:p>
        </p:txBody>
      </p:sp>
    </p:spTree>
  </p:cSl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Install</a:t>
            </a:r>
            <a:r>
              <a:rPr/>
              <a:t> </a:t>
            </a:r>
            <a:r>
              <a:rPr>
                <a:latin typeface="Courier"/>
              </a:rPr>
              <a:t>tidylog</a:t>
            </a:r>
            <a:r>
              <a:rPr/>
              <a:t> </a:t>
            </a:r>
            <a:r>
              <a:rPr/>
              <a:t>package</a:t>
            </a:r>
            <a:r>
              <a:rPr/>
              <a:t> </a:t>
            </a:r>
            <a:r>
              <a:rPr/>
              <a:t>to</a:t>
            </a:r>
            <a:r>
              <a:rPr/>
              <a:t> </a:t>
            </a:r>
            <a:r>
              <a:rPr/>
              <a:t>log</a:t>
            </a:r>
            <a:r>
              <a:rPr/>
              <a:t> </a:t>
            </a:r>
            <a:r>
              <a:rPr/>
              <a:t>outputs</a:t>
            </a:r>
          </a:p>
        </p:txBody>
      </p:sp>
      <p:sp>
        <p:nvSpPr>
          <p:cNvPr id="3" name="Content Placeholder 2"/>
          <p:cNvSpPr>
            <a:spLocks noGrp="1"/>
          </p:cNvSpPr>
          <p:nvPr>
            <p:ph idx="1"/>
          </p:nvPr>
        </p:nvSpPr>
        <p:spPr/>
        <p:txBody>
          <a:bodyPr/>
          <a:lstStyle/>
          <a:p>
            <a:pPr lvl="0" indent="0">
              <a:buNone/>
            </a:pPr>
            <a:r>
              <a:rPr i="1">
                <a:solidFill>
                  <a:srgbClr val="60A0B0"/>
                </a:solidFill>
                <a:latin typeface="Courier"/>
              </a:rPr>
              <a:t># install.packages("tidylog")</a:t>
            </a:r>
            <a:br/>
            <a:r>
              <a:rPr>
                <a:solidFill>
                  <a:srgbClr val="06287E"/>
                </a:solidFill>
                <a:latin typeface="Courier"/>
              </a:rPr>
              <a:t>library</a:t>
            </a:r>
            <a:r>
              <a:rPr>
                <a:latin typeface="Courier"/>
              </a:rPr>
              <a:t>(tidylog)</a:t>
            </a:r>
            <a:br/>
            <a:r>
              <a:rPr>
                <a:solidFill>
                  <a:srgbClr val="06287E"/>
                </a:solidFill>
                <a:latin typeface="Courier"/>
              </a:rPr>
              <a:t>left_join</a:t>
            </a:r>
            <a:r>
              <a:rPr>
                <a:latin typeface="Courier"/>
              </a:rPr>
              <a:t>(data_As, data_cold)</a:t>
            </a:r>
          </a:p>
          <a:p>
            <a:pPr lvl="0" indent="0">
              <a:buNone/>
            </a:pPr>
            <a:r>
              <a:rPr>
                <a:latin typeface="Courier"/>
              </a:rPr>
              <a:t>Joining with `by = join_by(State)`
left_join: added one column (April_vacc_rate)
&gt; rows only in data_As 1
&gt; rows only in data_cold (1)
&gt; matched rows 1
&gt; ===
&gt; rows total 2</a:t>
            </a:r>
          </a:p>
          <a:p>
            <a:pPr lvl="0" indent="0">
              <a:buNone/>
            </a:pPr>
            <a:r>
              <a:rPr>
                <a:latin typeface="Courier"/>
              </a:rPr>
              <a:t># A tibble: 2 × 4
  State   June_vacc_rate May_vacc_rate April_vacc_rate
  &lt;chr&gt;            &lt;dbl&gt;         &lt;dbl&gt;           &lt;dbl&gt;
1 Alabama          0.516         0.514          NA    
2 Alaska           0.627         0.626           0.623</a:t>
            </a:r>
          </a:p>
          <a:p>
            <a:pPr lvl="0" marL="0" indent="0">
              <a:buNone/>
            </a:pPr>
          </a:p>
        </p:txBody>
      </p:sp>
    </p:spTree>
  </p:cSl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Right</a:t>
            </a:r>
            <a:r>
              <a:rPr/>
              <a:t> </a:t>
            </a:r>
            <a:r>
              <a:rPr/>
              <a:t>Join</a:t>
            </a:r>
          </a:p>
        </p:txBody>
      </p:sp>
      <p:sp>
        <p:nvSpPr>
          <p:cNvPr id="3" name="Content Placeholder 2"/>
          <p:cNvSpPr>
            <a:spLocks noGrp="1"/>
          </p:cNvSpPr>
          <p:nvPr>
            <p:ph idx="1"/>
          </p:nvPr>
        </p:nvSpPr>
        <p:spPr/>
        <p:txBody>
          <a:bodyPr/>
          <a:lstStyle/>
          <a:p>
            <a:pPr lvl="0" marL="0" indent="0">
              <a:buNone/>
            </a:pPr>
            <a:r>
              <a:rPr>
                <a:hlinkClick r:id="rId2"/>
              </a:rPr>
              <a:t>https://raw.githubusercontent.com/gadenbuie/tidyexplain/main/images/right-join.gif</a:t>
            </a:r>
          </a:p>
        </p:txBody>
      </p:sp>
    </p:spTree>
  </p:cSl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right_join.gif" id="0" name="Picture 1"/>
          <p:cNvPicPr>
            <a:picLocks noGrp="1" noChangeAspect="1"/>
          </p:cNvPicPr>
          <p:nvPr/>
        </p:nvPicPr>
        <p:blipFill>
          <a:blip r:embed="rId2"/>
          <a:stretch>
            <a:fillRect/>
          </a:stretch>
        </p:blipFill>
        <p:spPr bwMode="auto">
          <a:xfrm>
            <a:off x="2197100" y="1193800"/>
            <a:ext cx="4749800" cy="3390900"/>
          </a:xfrm>
          <a:prstGeom prst="rect">
            <a:avLst/>
          </a:prstGeom>
          <a:noFill/>
          <a:ln w="9525">
            <a:noFill/>
            <a:headEnd/>
            <a:tailEnd/>
          </a:ln>
        </p:spPr>
      </p:pic>
    </p:spTree>
  </p:cSl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Right</a:t>
            </a:r>
            <a:r>
              <a:rPr/>
              <a:t> </a:t>
            </a:r>
            <a:r>
              <a:rPr/>
              <a:t>Join</a:t>
            </a:r>
          </a:p>
        </p:txBody>
      </p:sp>
      <p:sp>
        <p:nvSpPr>
          <p:cNvPr id="3" name="Content Placeholder 2"/>
          <p:cNvSpPr>
            <a:spLocks noGrp="1"/>
          </p:cNvSpPr>
          <p:nvPr>
            <p:ph idx="1"/>
          </p:nvPr>
        </p:nvSpPr>
        <p:spPr/>
        <p:txBody>
          <a:bodyPr/>
          <a:lstStyle/>
          <a:p>
            <a:pPr lvl="0" marL="0" indent="0">
              <a:buNone/>
            </a:pPr>
            <a:r>
              <a:rPr/>
              <a:t>“Everything to the right of the comma”</a:t>
            </a:r>
          </a:p>
          <a:p>
            <a:pPr lvl="0" indent="0">
              <a:buNone/>
            </a:pPr>
            <a:r>
              <a:rPr>
                <a:latin typeface="Courier"/>
              </a:rPr>
              <a:t>rj </a:t>
            </a:r>
            <a:r>
              <a:rPr>
                <a:solidFill>
                  <a:srgbClr val="007020"/>
                </a:solidFill>
                <a:latin typeface="Courier"/>
              </a:rPr>
              <a:t>&lt;-</a:t>
            </a:r>
            <a:r>
              <a:rPr>
                <a:latin typeface="Courier"/>
              </a:rPr>
              <a:t> </a:t>
            </a:r>
            <a:r>
              <a:rPr>
                <a:solidFill>
                  <a:srgbClr val="06287E"/>
                </a:solidFill>
                <a:latin typeface="Courier"/>
              </a:rPr>
              <a:t>right_join</a:t>
            </a:r>
            <a:r>
              <a:rPr>
                <a:latin typeface="Courier"/>
              </a:rPr>
              <a:t>(data_As, data_cold)</a:t>
            </a:r>
          </a:p>
          <a:p>
            <a:pPr lvl="0" indent="0">
              <a:buNone/>
            </a:pPr>
            <a:r>
              <a:rPr>
                <a:latin typeface="Courier"/>
              </a:rPr>
              <a:t>Joining with `by = join_by(State)`
right_join: added one column (April_vacc_rate)
&gt; rows only in data_As (1)
&gt; rows only in data_cold 1
&gt; matched rows 1
&gt; ===
&gt; rows total 2</a:t>
            </a:r>
          </a:p>
          <a:p>
            <a:pPr lvl="0" indent="0">
              <a:buNone/>
            </a:pPr>
            <a:r>
              <a:rPr>
                <a:latin typeface="Courier"/>
              </a:rPr>
              <a:t>rj</a:t>
            </a:r>
          </a:p>
          <a:p>
            <a:pPr lvl="0" indent="0">
              <a:buNone/>
            </a:pPr>
            <a:r>
              <a:rPr>
                <a:latin typeface="Courier"/>
              </a:rPr>
              <a:t># A tibble: 2 × 4
  State  June_vacc_rate May_vacc_rate April_vacc_rate
  &lt;chr&gt;           &lt;dbl&gt;         &lt;dbl&gt;           &lt;dbl&gt;
1 Alaska          0.627         0.626           0.623
2 Maine          NA            NA               0.795</a:t>
            </a:r>
          </a:p>
          <a:p>
            <a:pPr lvl="0" marL="0" indent="0">
              <a:buNone/>
            </a:pP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is</a:t>
            </a:r>
            <a:r>
              <a:rPr/>
              <a:t> </a:t>
            </a:r>
            <a:r>
              <a:rPr/>
              <a:t>wide/long</a:t>
            </a:r>
            <a:r>
              <a:rPr/>
              <a:t> </a:t>
            </a:r>
            <a:r>
              <a:rPr/>
              <a:t>data?</a:t>
            </a:r>
          </a:p>
        </p:txBody>
      </p:sp>
      <p:sp>
        <p:nvSpPr>
          <p:cNvPr id="3" name="Content Placeholder 2"/>
          <p:cNvSpPr>
            <a:spLocks noGrp="1"/>
          </p:cNvSpPr>
          <p:nvPr>
            <p:ph idx="1"/>
          </p:nvPr>
        </p:nvSpPr>
        <p:spPr/>
        <p:txBody>
          <a:bodyPr/>
          <a:lstStyle/>
          <a:p>
            <a:pPr lvl="0" marL="0" indent="0">
              <a:buNone/>
            </a:pPr>
            <a:r>
              <a:rPr/>
              <a:t>Data is wide or long </a:t>
            </a:r>
            <a:r>
              <a:rPr b="1"/>
              <a:t>with respect</a:t>
            </a:r>
            <a:r>
              <a:rPr/>
              <a:t> to certain variables.</a:t>
            </a:r>
          </a:p>
        </p:txBody>
      </p:sp>
    </p:spTree>
  </p:cSl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Left</a:t>
            </a:r>
            <a:r>
              <a:rPr/>
              <a:t> </a:t>
            </a:r>
            <a:r>
              <a:rPr/>
              <a:t>Join:</a:t>
            </a:r>
            <a:r>
              <a:rPr/>
              <a:t> </a:t>
            </a:r>
            <a:r>
              <a:rPr/>
              <a:t>Switching</a:t>
            </a:r>
            <a:r>
              <a:rPr/>
              <a:t> </a:t>
            </a:r>
            <a:r>
              <a:rPr/>
              <a:t>arguments</a:t>
            </a:r>
          </a:p>
        </p:txBody>
      </p:sp>
      <p:sp>
        <p:nvSpPr>
          <p:cNvPr id="3" name="Content Placeholder 2"/>
          <p:cNvSpPr>
            <a:spLocks noGrp="1"/>
          </p:cNvSpPr>
          <p:nvPr>
            <p:ph idx="1"/>
          </p:nvPr>
        </p:nvSpPr>
        <p:spPr/>
        <p:txBody>
          <a:bodyPr/>
          <a:lstStyle/>
          <a:p>
            <a:pPr lvl="0" indent="0">
              <a:buNone/>
            </a:pPr>
            <a:r>
              <a:rPr>
                <a:latin typeface="Courier"/>
              </a:rPr>
              <a:t>lj2 </a:t>
            </a:r>
            <a:r>
              <a:rPr>
                <a:solidFill>
                  <a:srgbClr val="007020"/>
                </a:solidFill>
                <a:latin typeface="Courier"/>
              </a:rPr>
              <a:t>&lt;-</a:t>
            </a:r>
            <a:r>
              <a:rPr>
                <a:latin typeface="Courier"/>
              </a:rPr>
              <a:t> </a:t>
            </a:r>
            <a:r>
              <a:rPr>
                <a:solidFill>
                  <a:srgbClr val="06287E"/>
                </a:solidFill>
                <a:latin typeface="Courier"/>
              </a:rPr>
              <a:t>left_join</a:t>
            </a:r>
            <a:r>
              <a:rPr>
                <a:latin typeface="Courier"/>
              </a:rPr>
              <a:t>(data_cold, data_As)</a:t>
            </a:r>
          </a:p>
          <a:p>
            <a:pPr lvl="0" indent="0">
              <a:buNone/>
            </a:pPr>
            <a:r>
              <a:rPr>
                <a:latin typeface="Courier"/>
              </a:rPr>
              <a:t>Joining with `by = join_by(State)`
left_join: added 2 columns (June_vacc_rate, May_vacc_rate)
&gt; rows only in data_cold 1
&gt; rows only in data_As (1)
&gt; matched rows 1
&gt; ===
&gt; rows total 2</a:t>
            </a:r>
          </a:p>
          <a:p>
            <a:pPr lvl="0" indent="0">
              <a:buNone/>
            </a:pPr>
            <a:r>
              <a:rPr>
                <a:latin typeface="Courier"/>
              </a:rPr>
              <a:t>lj2</a:t>
            </a:r>
          </a:p>
          <a:p>
            <a:pPr lvl="0" indent="0">
              <a:buNone/>
            </a:pPr>
            <a:r>
              <a:rPr>
                <a:latin typeface="Courier"/>
              </a:rPr>
              <a:t># A tibble: 2 × 4
  State  April_vacc_rate June_vacc_rate May_vacc_rate
  &lt;chr&gt;            &lt;dbl&gt;          &lt;dbl&gt;         &lt;dbl&gt;
1 Maine            0.795         NA            NA    
2 Alaska           0.623          0.627         0.626</a:t>
            </a:r>
          </a:p>
          <a:p>
            <a:pPr lvl="0" marL="0" indent="0">
              <a:buNone/>
            </a:pPr>
          </a:p>
        </p:txBody>
      </p:sp>
    </p:spTree>
  </p:cSl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Full</a:t>
            </a:r>
            <a:r>
              <a:rPr/>
              <a:t> </a:t>
            </a:r>
            <a:r>
              <a:rPr/>
              <a:t>Join</a:t>
            </a:r>
          </a:p>
        </p:txBody>
      </p:sp>
      <p:sp>
        <p:nvSpPr>
          <p:cNvPr id="3" name="Content Placeholder 2"/>
          <p:cNvSpPr>
            <a:spLocks noGrp="1"/>
          </p:cNvSpPr>
          <p:nvPr>
            <p:ph idx="1"/>
          </p:nvPr>
        </p:nvSpPr>
        <p:spPr/>
        <p:txBody>
          <a:bodyPr/>
          <a:lstStyle/>
          <a:p>
            <a:pPr lvl="0" marL="0" indent="0">
              <a:buNone/>
            </a:pPr>
            <a:r>
              <a:rPr>
                <a:hlinkClick r:id="rId2"/>
              </a:rPr>
              <a:t>https://raw.githubusercontent.com/gadenbuie/tidyexplain/main/images/full-join.gif</a:t>
            </a:r>
          </a:p>
        </p:txBody>
      </p:sp>
    </p:spTree>
  </p:cSl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full_join.gif" id="0" name="Picture 1"/>
          <p:cNvPicPr>
            <a:picLocks noGrp="1" noChangeAspect="1"/>
          </p:cNvPicPr>
          <p:nvPr/>
        </p:nvPicPr>
        <p:blipFill>
          <a:blip r:embed="rId2"/>
          <a:stretch>
            <a:fillRect/>
          </a:stretch>
        </p:blipFill>
        <p:spPr bwMode="auto">
          <a:xfrm>
            <a:off x="2197100" y="1193800"/>
            <a:ext cx="4749800" cy="3390900"/>
          </a:xfrm>
          <a:prstGeom prst="rect">
            <a:avLst/>
          </a:prstGeom>
          <a:noFill/>
          <a:ln w="9525">
            <a:noFill/>
            <a:headEnd/>
            <a:tailEnd/>
          </a:ln>
        </p:spPr>
      </p:pic>
    </p:spTree>
  </p:cSl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Full</a:t>
            </a:r>
            <a:r>
              <a:rPr/>
              <a:t> </a:t>
            </a:r>
            <a:r>
              <a:rPr/>
              <a:t>Join</a:t>
            </a:r>
          </a:p>
        </p:txBody>
      </p:sp>
      <p:sp>
        <p:nvSpPr>
          <p:cNvPr id="3" name="Content Placeholder 2"/>
          <p:cNvSpPr>
            <a:spLocks noGrp="1"/>
          </p:cNvSpPr>
          <p:nvPr>
            <p:ph idx="1"/>
          </p:nvPr>
        </p:nvSpPr>
        <p:spPr/>
        <p:txBody>
          <a:bodyPr/>
          <a:lstStyle/>
          <a:p>
            <a:pPr lvl="0" indent="0">
              <a:buNone/>
            </a:pPr>
            <a:r>
              <a:rPr>
                <a:latin typeface="Courier"/>
              </a:rPr>
              <a:t>fj </a:t>
            </a:r>
            <a:r>
              <a:rPr>
                <a:solidFill>
                  <a:srgbClr val="007020"/>
                </a:solidFill>
                <a:latin typeface="Courier"/>
              </a:rPr>
              <a:t>&lt;-</a:t>
            </a:r>
            <a:r>
              <a:rPr>
                <a:latin typeface="Courier"/>
              </a:rPr>
              <a:t> </a:t>
            </a:r>
            <a:r>
              <a:rPr>
                <a:solidFill>
                  <a:srgbClr val="06287E"/>
                </a:solidFill>
                <a:latin typeface="Courier"/>
              </a:rPr>
              <a:t>full_join</a:t>
            </a:r>
            <a:r>
              <a:rPr>
                <a:latin typeface="Courier"/>
              </a:rPr>
              <a:t>(data_As, data_cold)</a:t>
            </a:r>
          </a:p>
          <a:p>
            <a:pPr lvl="0" indent="0">
              <a:buNone/>
            </a:pPr>
            <a:r>
              <a:rPr>
                <a:latin typeface="Courier"/>
              </a:rPr>
              <a:t>Joining with `by = join_by(State)`
full_join: added one column (April_vacc_rate)
&gt; rows only in data_As 1
&gt; rows only in data_cold 1
&gt; matched rows 1
&gt; ===
&gt; rows total 3</a:t>
            </a:r>
          </a:p>
          <a:p>
            <a:pPr lvl="0" indent="0">
              <a:buNone/>
            </a:pPr>
            <a:r>
              <a:rPr>
                <a:latin typeface="Courier"/>
              </a:rPr>
              <a:t>fj</a:t>
            </a:r>
          </a:p>
          <a:p>
            <a:pPr lvl="0" indent="0">
              <a:buNone/>
            </a:pPr>
            <a:r>
              <a:rPr>
                <a:latin typeface="Courier"/>
              </a:rPr>
              <a:t># A tibble: 3 × 4
  State   June_vacc_rate May_vacc_rate April_vacc_rate
  &lt;chr&gt;            &lt;dbl&gt;         &lt;dbl&gt;           &lt;dbl&gt;
1 Alabama          0.516         0.514          NA    
2 Alaska           0.627         0.626           0.623
3 Maine           NA            NA               0.795</a:t>
            </a:r>
          </a:p>
          <a:p>
            <a:pPr lvl="0" marL="0" indent="0">
              <a:buNone/>
            </a:pPr>
          </a:p>
        </p:txBody>
      </p:sp>
    </p:spTree>
  </p:cSl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t>
            </a:r>
            <a:r>
              <a:rPr>
                <a:latin typeface="Courier"/>
              </a:rPr>
              <a:t>includes duplicates</a:t>
            </a:r>
            <a:r>
              <a:rPr/>
              <a:t>”</a:t>
            </a:r>
          </a:p>
        </p:txBody>
      </p:sp>
      <p:sp>
        <p:nvSpPr>
          <p:cNvPr id="3" name="Content Placeholder 2"/>
          <p:cNvSpPr>
            <a:spLocks noGrp="1"/>
          </p:cNvSpPr>
          <p:nvPr>
            <p:ph idx="1"/>
          </p:nvPr>
        </p:nvSpPr>
        <p:spPr/>
        <p:txBody>
          <a:bodyPr/>
          <a:lstStyle/>
          <a:p>
            <a:pPr lvl="0" indent="0">
              <a:buNone/>
            </a:pPr>
            <a:r>
              <a:rPr>
                <a:latin typeface="Courier"/>
              </a:rPr>
              <a:t>data_As </a:t>
            </a:r>
            <a:r>
              <a:rPr>
                <a:solidFill>
                  <a:srgbClr val="007020"/>
                </a:solidFill>
                <a:latin typeface="Courier"/>
              </a:rPr>
              <a:t>&lt;-</a:t>
            </a:r>
            <a:r>
              <a:rPr>
                <a:latin typeface="Courier"/>
              </a:rPr>
              <a:t> </a:t>
            </a:r>
            <a:r>
              <a:rPr>
                <a:solidFill>
                  <a:srgbClr val="06287E"/>
                </a:solidFill>
                <a:latin typeface="Courier"/>
              </a:rPr>
              <a:t>read_csv</a:t>
            </a:r>
            <a:r>
              <a:rPr>
                <a:latin typeface="Courier"/>
              </a:rPr>
              <a:t>(</a:t>
            </a:r>
            <a:br/>
            <a:r>
              <a:rPr>
                <a:latin typeface="Courier"/>
              </a:rPr>
              <a:t>  </a:t>
            </a:r>
            <a:r>
              <a:rPr>
                <a:solidFill>
                  <a:srgbClr val="7D9029"/>
                </a:solidFill>
                <a:latin typeface="Courier"/>
              </a:rPr>
              <a:t>file =</a:t>
            </a:r>
            <a:r>
              <a:rPr>
                <a:latin typeface="Courier"/>
              </a:rPr>
              <a:t> </a:t>
            </a:r>
            <a:r>
              <a:rPr>
                <a:solidFill>
                  <a:srgbClr val="4070A0"/>
                </a:solidFill>
                <a:latin typeface="Courier"/>
              </a:rPr>
              <a:t>"https://daseh.org/data/data_As_2.csv"</a:t>
            </a:r>
            <a:r>
              <a:rPr>
                <a:latin typeface="Courier"/>
              </a:rPr>
              <a:t>)</a:t>
            </a:r>
            <a:br/>
            <a:r>
              <a:rPr>
                <a:latin typeface="Courier"/>
              </a:rPr>
              <a:t>data_cold </a:t>
            </a:r>
            <a:r>
              <a:rPr>
                <a:solidFill>
                  <a:srgbClr val="007020"/>
                </a:solidFill>
                <a:latin typeface="Courier"/>
              </a:rPr>
              <a:t>&lt;-</a:t>
            </a:r>
            <a:r>
              <a:rPr>
                <a:latin typeface="Courier"/>
              </a:rPr>
              <a:t> </a:t>
            </a:r>
            <a:r>
              <a:rPr>
                <a:solidFill>
                  <a:srgbClr val="06287E"/>
                </a:solidFill>
                <a:latin typeface="Courier"/>
              </a:rPr>
              <a:t>read_csv</a:t>
            </a:r>
            <a:r>
              <a:rPr>
                <a:latin typeface="Courier"/>
              </a:rPr>
              <a:t>(</a:t>
            </a:r>
            <a:br/>
            <a:r>
              <a:rPr>
                <a:latin typeface="Courier"/>
              </a:rPr>
              <a:t>  </a:t>
            </a:r>
            <a:r>
              <a:rPr>
                <a:solidFill>
                  <a:srgbClr val="7D9029"/>
                </a:solidFill>
                <a:latin typeface="Courier"/>
              </a:rPr>
              <a:t>file =</a:t>
            </a:r>
            <a:r>
              <a:rPr>
                <a:latin typeface="Courier"/>
              </a:rPr>
              <a:t> </a:t>
            </a:r>
            <a:r>
              <a:rPr>
                <a:solidFill>
                  <a:srgbClr val="4070A0"/>
                </a:solidFill>
                <a:latin typeface="Courier"/>
              </a:rPr>
              <a:t>"https://daseh.org/data/data_cold_2.csv"</a:t>
            </a:r>
            <a:r>
              <a:rPr>
                <a:latin typeface="Courier"/>
              </a:rPr>
              <a:t>)</a:t>
            </a:r>
          </a:p>
          <a:p>
            <a:pPr lvl="0" indent="0">
              <a:buNone/>
            </a:pPr>
            <a:r>
              <a:rPr>
                <a:latin typeface="Courier"/>
              </a:rPr>
              <a:t>data_As</a:t>
            </a:r>
          </a:p>
          <a:p>
            <a:pPr lvl="0" indent="0">
              <a:buNone/>
            </a:pPr>
            <a:r>
              <a:rPr>
                <a:latin typeface="Courier"/>
              </a:rPr>
              <a:t># A tibble: 2 × 2
  State   state_bird      
  &lt;chr&gt;   &lt;chr&gt;           
1 Alabama wild turkey     
2 Alaska  willow ptarmigan</a:t>
            </a:r>
          </a:p>
          <a:p>
            <a:pPr lvl="0" indent="0">
              <a:buNone/>
            </a:pPr>
            <a:r>
              <a:rPr>
                <a:latin typeface="Courier"/>
              </a:rPr>
              <a:t>data_cold</a:t>
            </a:r>
          </a:p>
          <a:p>
            <a:pPr lvl="0" indent="0">
              <a:buNone/>
            </a:pPr>
            <a:r>
              <a:rPr>
                <a:latin typeface="Courier"/>
              </a:rPr>
              <a:t># A tibble: 3 × 3
  State  vacc_rate month
  &lt;chr&gt;      &lt;dbl&gt; &lt;chr&gt;
1 Maine      0.795 April
2 Alaska     0.623 April
3 Alaska     0.626 May  </a:t>
            </a:r>
          </a:p>
        </p:txBody>
      </p:sp>
    </p:spTree>
  </p:cSl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t>
            </a:r>
            <a:r>
              <a:rPr>
                <a:latin typeface="Courier"/>
              </a:rPr>
              <a:t>includes duplicates</a:t>
            </a:r>
            <a:r>
              <a:rPr/>
              <a:t>”</a:t>
            </a:r>
          </a:p>
        </p:txBody>
      </p:sp>
      <p:sp>
        <p:nvSpPr>
          <p:cNvPr id="3" name="Content Placeholder 2"/>
          <p:cNvSpPr>
            <a:spLocks noGrp="1"/>
          </p:cNvSpPr>
          <p:nvPr>
            <p:ph idx="1"/>
          </p:nvPr>
        </p:nvSpPr>
        <p:spPr/>
        <p:txBody>
          <a:bodyPr/>
          <a:lstStyle/>
          <a:p>
            <a:pPr lvl="0" indent="0">
              <a:buNone/>
            </a:pPr>
            <a:r>
              <a:rPr>
                <a:latin typeface="Courier"/>
              </a:rPr>
              <a:t>lj </a:t>
            </a:r>
            <a:r>
              <a:rPr>
                <a:solidFill>
                  <a:srgbClr val="007020"/>
                </a:solidFill>
                <a:latin typeface="Courier"/>
              </a:rPr>
              <a:t>&lt;-</a:t>
            </a:r>
            <a:r>
              <a:rPr>
                <a:latin typeface="Courier"/>
              </a:rPr>
              <a:t> </a:t>
            </a:r>
            <a:r>
              <a:rPr>
                <a:solidFill>
                  <a:srgbClr val="06287E"/>
                </a:solidFill>
                <a:latin typeface="Courier"/>
              </a:rPr>
              <a:t>left_join</a:t>
            </a:r>
            <a:r>
              <a:rPr>
                <a:latin typeface="Courier"/>
              </a:rPr>
              <a:t>(data_As, data_cold)</a:t>
            </a:r>
          </a:p>
          <a:p>
            <a:pPr lvl="0" indent="0">
              <a:buNone/>
            </a:pPr>
            <a:r>
              <a:rPr>
                <a:latin typeface="Courier"/>
              </a:rPr>
              <a:t>Joining with `by = join_by(State)`
left_join: added 2 columns (vacc_rate, month)
&gt; rows only in data_As 1
&gt; rows only in data_cold (1)
&gt; matched rows 2 (includes duplicates)
&gt; ===
&gt; rows total 3</a:t>
            </a:r>
          </a:p>
          <a:p>
            <a:pPr lvl="0" marL="0" indent="0">
              <a:buNone/>
            </a:pPr>
          </a:p>
        </p:txBody>
      </p:sp>
    </p:spTree>
  </p:cSl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t>
            </a:r>
            <a:r>
              <a:rPr>
                <a:latin typeface="Courier"/>
              </a:rPr>
              <a:t>includes duplicates</a:t>
            </a:r>
            <a:r>
              <a:rPr/>
              <a:t>”</a:t>
            </a:r>
          </a:p>
        </p:txBody>
      </p:sp>
      <p:sp>
        <p:nvSpPr>
          <p:cNvPr id="3" name="Content Placeholder 2"/>
          <p:cNvSpPr>
            <a:spLocks noGrp="1"/>
          </p:cNvSpPr>
          <p:nvPr>
            <p:ph idx="1"/>
          </p:nvPr>
        </p:nvSpPr>
        <p:spPr/>
        <p:txBody>
          <a:bodyPr/>
          <a:lstStyle/>
          <a:p>
            <a:pPr lvl="0" marL="0" indent="0">
              <a:buNone/>
            </a:pPr>
            <a:r>
              <a:rPr/>
              <a:t>Data including the joining column (“State”) has been duplicated.</a:t>
            </a:r>
          </a:p>
          <a:p>
            <a:pPr lvl="0" indent="0">
              <a:buNone/>
            </a:pPr>
            <a:r>
              <a:rPr>
                <a:latin typeface="Courier"/>
              </a:rPr>
              <a:t>lj</a:t>
            </a:r>
          </a:p>
          <a:p>
            <a:pPr lvl="0" indent="0">
              <a:buNone/>
            </a:pPr>
            <a:r>
              <a:rPr>
                <a:latin typeface="Courier"/>
              </a:rPr>
              <a:t># A tibble: 3 × 4
  State   state_bird       vacc_rate month
  &lt;chr&gt;   &lt;chr&gt;                &lt;dbl&gt; &lt;chr&gt;
1 Alabama wild turkey         NA     &lt;NA&gt; 
2 Alaska  willow ptarmigan     0.623 April
3 Alaska  willow ptarmigan     0.626 May  </a:t>
            </a:r>
          </a:p>
          <a:p>
            <a:pPr lvl="0" marL="0" indent="0">
              <a:buNone/>
            </a:pPr>
          </a:p>
          <a:p>
            <a:pPr lvl="0" marL="0" indent="0">
              <a:buNone/>
            </a:pPr>
            <a:r>
              <a:rPr/>
              <a:t>Note that “Alaska willow ptarmigan” appears twice.</a:t>
            </a:r>
          </a:p>
          <a:p>
            <a:pPr lvl="0" marL="0" indent="0">
              <a:buNone/>
            </a:pPr>
          </a:p>
        </p:txBody>
      </p:sp>
    </p:spTree>
  </p:cSl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t>
            </a:r>
            <a:r>
              <a:rPr>
                <a:latin typeface="Courier"/>
              </a:rPr>
              <a:t>includes duplicates</a:t>
            </a:r>
            <a:r>
              <a:rPr/>
              <a:t>”</a:t>
            </a:r>
          </a:p>
        </p:txBody>
      </p:sp>
      <p:sp>
        <p:nvSpPr>
          <p:cNvPr id="3" name="Content Placeholder 2"/>
          <p:cNvSpPr>
            <a:spLocks noGrp="1"/>
          </p:cNvSpPr>
          <p:nvPr>
            <p:ph idx="1"/>
          </p:nvPr>
        </p:nvSpPr>
        <p:spPr/>
        <p:txBody>
          <a:bodyPr/>
          <a:lstStyle/>
          <a:p>
            <a:pPr lvl="0" marL="0" indent="0">
              <a:buNone/>
            </a:pPr>
            <a:r>
              <a:rPr>
                <a:hlinkClick r:id="rId2"/>
              </a:rPr>
              <a:t>https://github.com/gadenbuie/tidyexplain/blob/main/images/left-join-extra.gif</a:t>
            </a:r>
          </a:p>
        </p:txBody>
      </p:sp>
    </p:spTree>
  </p:cSl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left_join_extra.gif" id="0" name="Picture 1"/>
          <p:cNvPicPr>
            <a:picLocks noGrp="1" noChangeAspect="1"/>
          </p:cNvPicPr>
          <p:nvPr/>
        </p:nvPicPr>
        <p:blipFill>
          <a:blip r:embed="rId2"/>
          <a:stretch>
            <a:fillRect/>
          </a:stretch>
        </p:blipFill>
        <p:spPr bwMode="auto">
          <a:xfrm>
            <a:off x="2197100" y="1193800"/>
            <a:ext cx="4749800" cy="3390900"/>
          </a:xfrm>
          <a:prstGeom prst="rect">
            <a:avLst/>
          </a:prstGeom>
          <a:noFill/>
          <a:ln w="9525">
            <a:noFill/>
            <a:headEnd/>
            <a:tailEnd/>
          </a:ln>
        </p:spPr>
      </p:pic>
    </p:spTree>
  </p:cSl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Stop</a:t>
            </a:r>
            <a:r>
              <a:rPr/>
              <a:t> </a:t>
            </a:r>
            <a:r>
              <a:rPr>
                <a:latin typeface="Courier"/>
              </a:rPr>
              <a:t>tidylog</a:t>
            </a:r>
          </a:p>
        </p:txBody>
      </p:sp>
      <p:sp>
        <p:nvSpPr>
          <p:cNvPr id="3" name="Content Placeholder 2"/>
          <p:cNvSpPr>
            <a:spLocks noGrp="1"/>
          </p:cNvSpPr>
          <p:nvPr>
            <p:ph idx="1"/>
          </p:nvPr>
        </p:nvSpPr>
        <p:spPr/>
        <p:txBody>
          <a:bodyPr/>
          <a:lstStyle/>
          <a:p>
            <a:pPr lvl="0" marL="0" indent="0">
              <a:buNone/>
            </a:pPr>
            <a:r>
              <a:rPr>
                <a:latin typeface="Courier"/>
              </a:rPr>
              <a:t>unloadNamespace()</a:t>
            </a:r>
            <a:r>
              <a:rPr/>
              <a:t> does the opposite of </a:t>
            </a:r>
            <a:r>
              <a:rPr>
                <a:latin typeface="Courier"/>
              </a:rPr>
              <a:t>library()</a:t>
            </a:r>
            <a:r>
              <a:rPr/>
              <a:t>.</a:t>
            </a:r>
          </a:p>
          <a:p>
            <a:pPr lvl="0" indent="0">
              <a:buNone/>
            </a:pPr>
            <a:r>
              <a:rPr>
                <a:solidFill>
                  <a:srgbClr val="06287E"/>
                </a:solidFill>
                <a:latin typeface="Courier"/>
              </a:rPr>
              <a:t>unloadNamespace</a:t>
            </a:r>
            <a:r>
              <a:rPr>
                <a:latin typeface="Courier"/>
              </a:rPr>
              <a:t>(</a:t>
            </a:r>
            <a:r>
              <a:rPr>
                <a:solidFill>
                  <a:srgbClr val="4070A0"/>
                </a:solidFill>
                <a:latin typeface="Courier"/>
              </a:rPr>
              <a:t>"tidylog"</a:t>
            </a:r>
            <a:r>
              <a:rPr>
                <a:latin typeface="Courier"/>
              </a:rPr>
              <a:t>)</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pivot.jpg" id="0" name="Picture 1"/>
          <p:cNvPicPr>
            <a:picLocks noGrp="1" noChangeAspect="1"/>
          </p:cNvPicPr>
          <p:nvPr/>
        </p:nvPicPr>
        <p:blipFill>
          <a:blip r:embed="rId2"/>
          <a:stretch>
            <a:fillRect/>
          </a:stretch>
        </p:blipFill>
        <p:spPr bwMode="auto">
          <a:xfrm>
            <a:off x="1752600" y="1193800"/>
            <a:ext cx="5626100" cy="3390900"/>
          </a:xfrm>
          <a:prstGeom prst="rect">
            <a:avLst/>
          </a:prstGeom>
          <a:noFill/>
          <a:ln w="9525">
            <a:noFill/>
            <a:headEnd/>
            <a:tailEnd/>
          </a:ln>
        </p:spPr>
      </p:pic>
    </p:spTree>
  </p:cSl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Using</a:t>
            </a:r>
            <a:r>
              <a:rPr/>
              <a:t> </a:t>
            </a:r>
            <a:r>
              <a:rPr/>
              <a:t>the</a:t>
            </a:r>
            <a:r>
              <a:rPr/>
              <a:t> </a:t>
            </a:r>
            <a:r>
              <a:rPr>
                <a:latin typeface="Courier"/>
              </a:rPr>
              <a:t>by</a:t>
            </a:r>
            <a:r>
              <a:rPr/>
              <a:t> </a:t>
            </a:r>
            <a:r>
              <a:rPr/>
              <a:t>argument</a:t>
            </a:r>
          </a:p>
        </p:txBody>
      </p:sp>
      <p:sp>
        <p:nvSpPr>
          <p:cNvPr id="3" name="Content Placeholder 2"/>
          <p:cNvSpPr>
            <a:spLocks noGrp="1"/>
          </p:cNvSpPr>
          <p:nvPr>
            <p:ph idx="1"/>
          </p:nvPr>
        </p:nvSpPr>
        <p:spPr/>
        <p:txBody>
          <a:bodyPr/>
          <a:lstStyle/>
          <a:p>
            <a:pPr lvl="0" marL="0" indent="0">
              <a:buNone/>
            </a:pPr>
            <a:r>
              <a:rPr/>
              <a:t>By default joins use the intersection of column names. If </a:t>
            </a:r>
            <a:r>
              <a:rPr>
                <a:latin typeface="Courier"/>
              </a:rPr>
              <a:t>by</a:t>
            </a:r>
            <a:r>
              <a:rPr/>
              <a:t> is specified, it uses that.</a:t>
            </a:r>
          </a:p>
          <a:p>
            <a:pPr lvl="0" indent="0">
              <a:buNone/>
            </a:pPr>
            <a:r>
              <a:rPr>
                <a:solidFill>
                  <a:srgbClr val="06287E"/>
                </a:solidFill>
                <a:latin typeface="Courier"/>
              </a:rPr>
              <a:t>full_join</a:t>
            </a:r>
            <a:r>
              <a:rPr>
                <a:latin typeface="Courier"/>
              </a:rPr>
              <a:t>(data_As, data_cold, </a:t>
            </a:r>
            <a:r>
              <a:rPr>
                <a:solidFill>
                  <a:srgbClr val="7D9029"/>
                </a:solidFill>
                <a:latin typeface="Courier"/>
              </a:rPr>
              <a:t>by =</a:t>
            </a:r>
            <a:r>
              <a:rPr>
                <a:latin typeface="Courier"/>
              </a:rPr>
              <a:t> </a:t>
            </a:r>
            <a:r>
              <a:rPr>
                <a:solidFill>
                  <a:srgbClr val="4070A0"/>
                </a:solidFill>
                <a:latin typeface="Courier"/>
              </a:rPr>
              <a:t>"State"</a:t>
            </a:r>
            <a:r>
              <a:rPr>
                <a:latin typeface="Courier"/>
              </a:rPr>
              <a:t>)</a:t>
            </a:r>
          </a:p>
          <a:p>
            <a:pPr lvl="0" indent="0">
              <a:buNone/>
            </a:pPr>
            <a:r>
              <a:rPr>
                <a:latin typeface="Courier"/>
              </a:rPr>
              <a:t># A tibble: 4 × 4
  State   state_bird       vacc_rate month
  &lt;chr&gt;   &lt;chr&gt;                &lt;dbl&gt; &lt;chr&gt;
1 Alabama wild turkey         NA     &lt;NA&gt; 
2 Alaska  willow ptarmigan     0.623 April
3 Alaska  willow ptarmigan     0.626 May  
4 Maine   &lt;NA&gt;                 0.795 April</a:t>
            </a:r>
          </a:p>
          <a:p>
            <a:pPr lvl="0" marL="0" indent="0">
              <a:buNone/>
            </a:pPr>
          </a:p>
        </p:txBody>
      </p:sp>
    </p:spTree>
  </p:cSl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Using</a:t>
            </a:r>
            <a:r>
              <a:rPr/>
              <a:t> </a:t>
            </a:r>
            <a:r>
              <a:rPr/>
              <a:t>the</a:t>
            </a:r>
            <a:r>
              <a:rPr/>
              <a:t> </a:t>
            </a:r>
            <a:r>
              <a:rPr>
                <a:latin typeface="Courier"/>
              </a:rPr>
              <a:t>by</a:t>
            </a:r>
            <a:r>
              <a:rPr/>
              <a:t> </a:t>
            </a:r>
            <a:r>
              <a:rPr/>
              <a:t>argument</a:t>
            </a:r>
          </a:p>
        </p:txBody>
      </p:sp>
      <p:sp>
        <p:nvSpPr>
          <p:cNvPr id="3" name="Content Placeholder 2"/>
          <p:cNvSpPr>
            <a:spLocks noGrp="1"/>
          </p:cNvSpPr>
          <p:nvPr>
            <p:ph idx="1"/>
          </p:nvPr>
        </p:nvSpPr>
        <p:spPr/>
        <p:txBody>
          <a:bodyPr/>
          <a:lstStyle/>
          <a:p>
            <a:pPr lvl="0" marL="0" indent="0">
              <a:buNone/>
            </a:pPr>
            <a:r>
              <a:rPr/>
              <a:t>You can join based on multiple columns by using something like </a:t>
            </a:r>
            <a:r>
              <a:rPr>
                <a:latin typeface="Courier"/>
              </a:rPr>
              <a:t>by = c(col1, col2)</a:t>
            </a:r>
            <a:r>
              <a:rPr/>
              <a:t>.</a:t>
            </a:r>
          </a:p>
          <a:p>
            <a:pPr lvl="0" marL="0" indent="0">
              <a:buNone/>
            </a:pPr>
            <a:r>
              <a:rPr/>
              <a:t>If the datasets have two different names for the same data, use:</a:t>
            </a:r>
          </a:p>
          <a:p>
            <a:pPr lvl="0" indent="0">
              <a:buNone/>
            </a:pPr>
            <a:r>
              <a:rPr>
                <a:solidFill>
                  <a:srgbClr val="06287E"/>
                </a:solidFill>
                <a:latin typeface="Courier"/>
              </a:rPr>
              <a:t>full_join</a:t>
            </a:r>
            <a:r>
              <a:rPr>
                <a:latin typeface="Courier"/>
              </a:rPr>
              <a:t>(x, y, </a:t>
            </a:r>
            <a:r>
              <a:rPr>
                <a:solidFill>
                  <a:srgbClr val="7D9029"/>
                </a:solidFill>
                <a:latin typeface="Courier"/>
              </a:rPr>
              <a:t>by =</a:t>
            </a:r>
            <a:r>
              <a:rPr>
                <a:latin typeface="Courier"/>
              </a:rPr>
              <a:t> </a:t>
            </a:r>
            <a:r>
              <a:rPr>
                <a:solidFill>
                  <a:srgbClr val="06287E"/>
                </a:solidFill>
                <a:latin typeface="Courier"/>
              </a:rPr>
              <a:t>c</a:t>
            </a:r>
            <a:r>
              <a:rPr>
                <a:latin typeface="Courier"/>
              </a:rPr>
              <a:t>(</a:t>
            </a:r>
            <a:r>
              <a:rPr>
                <a:solidFill>
                  <a:srgbClr val="4070A0"/>
                </a:solidFill>
                <a:latin typeface="Courier"/>
              </a:rPr>
              <a:t>"a"</a:t>
            </a:r>
            <a:r>
              <a:rPr>
                <a:latin typeface="Courier"/>
              </a:rPr>
              <a:t> </a:t>
            </a:r>
            <a:r>
              <a:rPr>
                <a:solidFill>
                  <a:srgbClr val="007020"/>
                </a:solidFill>
                <a:latin typeface="Courier"/>
              </a:rPr>
              <a:t>=</a:t>
            </a:r>
            <a:r>
              <a:rPr>
                <a:latin typeface="Courier"/>
              </a:rPr>
              <a:t> </a:t>
            </a:r>
            <a:r>
              <a:rPr>
                <a:solidFill>
                  <a:srgbClr val="4070A0"/>
                </a:solidFill>
                <a:latin typeface="Courier"/>
              </a:rPr>
              <a:t>"b"</a:t>
            </a:r>
            <a:r>
              <a:rPr>
                <a:latin typeface="Courier"/>
              </a:rPr>
              <a:t>))</a:t>
            </a:r>
          </a:p>
          <a:p>
            <a:pPr lvl="0" marL="0" indent="0">
              <a:buNone/>
            </a:pPr>
          </a:p>
        </p:txBody>
      </p:sp>
    </p:spTree>
  </p:cSl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latin typeface="Courier"/>
              </a:rPr>
              <a:t>anti_join</a:t>
            </a:r>
            <a:r>
              <a:rPr/>
              <a:t> </a:t>
            </a:r>
            <a:r>
              <a:rPr/>
              <a:t>:</a:t>
            </a:r>
            <a:r>
              <a:rPr/>
              <a:t> </a:t>
            </a:r>
            <a:r>
              <a:rPr/>
              <a:t>what’s</a:t>
            </a:r>
            <a:r>
              <a:rPr/>
              <a:t> </a:t>
            </a:r>
            <a:r>
              <a:rPr/>
              <a:t>missing</a:t>
            </a:r>
          </a:p>
        </p:txBody>
      </p:sp>
      <p:sp>
        <p:nvSpPr>
          <p:cNvPr id="3" name="Content Placeholder 2"/>
          <p:cNvSpPr>
            <a:spLocks noGrp="1"/>
          </p:cNvSpPr>
          <p:nvPr>
            <p:ph idx="1"/>
          </p:nvPr>
        </p:nvSpPr>
        <p:spPr/>
        <p:txBody>
          <a:bodyPr/>
          <a:lstStyle/>
          <a:p>
            <a:pPr lvl="0" marL="0" indent="0">
              <a:buNone/>
            </a:pPr>
            <a:r>
              <a:rPr/>
              <a:t>Entries in </a:t>
            </a:r>
            <a:r>
              <a:rPr>
                <a:latin typeface="Courier"/>
              </a:rPr>
              <a:t>data_As</a:t>
            </a:r>
            <a:r>
              <a:rPr/>
              <a:t> but not in </a:t>
            </a:r>
            <a:r>
              <a:rPr>
                <a:latin typeface="Courier"/>
              </a:rPr>
              <a:t>data_cold</a:t>
            </a:r>
          </a:p>
          <a:p>
            <a:pPr lvl="0" indent="0">
              <a:buNone/>
            </a:pPr>
            <a:r>
              <a:rPr>
                <a:solidFill>
                  <a:srgbClr val="06287E"/>
                </a:solidFill>
                <a:latin typeface="Courier"/>
              </a:rPr>
              <a:t>anti_join</a:t>
            </a:r>
            <a:r>
              <a:rPr>
                <a:latin typeface="Courier"/>
              </a:rPr>
              <a:t>(data_As, data_cold, </a:t>
            </a:r>
            <a:r>
              <a:rPr>
                <a:solidFill>
                  <a:srgbClr val="7D9029"/>
                </a:solidFill>
                <a:latin typeface="Courier"/>
              </a:rPr>
              <a:t>by =</a:t>
            </a:r>
            <a:r>
              <a:rPr>
                <a:latin typeface="Courier"/>
              </a:rPr>
              <a:t> </a:t>
            </a:r>
            <a:r>
              <a:rPr>
                <a:solidFill>
                  <a:srgbClr val="4070A0"/>
                </a:solidFill>
                <a:latin typeface="Courier"/>
              </a:rPr>
              <a:t>"State"</a:t>
            </a:r>
            <a:r>
              <a:rPr>
                <a:latin typeface="Courier"/>
              </a:rPr>
              <a:t>)</a:t>
            </a:r>
          </a:p>
          <a:p>
            <a:pPr lvl="0" indent="0">
              <a:buNone/>
            </a:pPr>
            <a:r>
              <a:rPr>
                <a:latin typeface="Courier"/>
              </a:rPr>
              <a:t># A tibble: 1 × 2
  State   state_bird 
  &lt;chr&gt;   &lt;chr&gt;      
1 Alabama wild turkey</a:t>
            </a:r>
          </a:p>
          <a:p>
            <a:pPr lvl="0" marL="0" indent="0">
              <a:buNone/>
            </a:pPr>
            <a:r>
              <a:rPr/>
              <a:t>Entries in </a:t>
            </a:r>
            <a:r>
              <a:rPr>
                <a:latin typeface="Courier"/>
              </a:rPr>
              <a:t>data_cold</a:t>
            </a:r>
            <a:r>
              <a:rPr/>
              <a:t> but not in </a:t>
            </a:r>
            <a:r>
              <a:rPr>
                <a:latin typeface="Courier"/>
              </a:rPr>
              <a:t>data_As</a:t>
            </a:r>
          </a:p>
          <a:p>
            <a:pPr lvl="0" indent="0">
              <a:buNone/>
            </a:pPr>
            <a:r>
              <a:rPr>
                <a:solidFill>
                  <a:srgbClr val="06287E"/>
                </a:solidFill>
                <a:latin typeface="Courier"/>
              </a:rPr>
              <a:t>anti_join</a:t>
            </a:r>
            <a:r>
              <a:rPr>
                <a:latin typeface="Courier"/>
              </a:rPr>
              <a:t>(data_cold, data_As, </a:t>
            </a:r>
            <a:r>
              <a:rPr>
                <a:solidFill>
                  <a:srgbClr val="7D9029"/>
                </a:solidFill>
                <a:latin typeface="Courier"/>
              </a:rPr>
              <a:t>by =</a:t>
            </a:r>
            <a:r>
              <a:rPr>
                <a:latin typeface="Courier"/>
              </a:rPr>
              <a:t> </a:t>
            </a:r>
            <a:r>
              <a:rPr>
                <a:solidFill>
                  <a:srgbClr val="4070A0"/>
                </a:solidFill>
                <a:latin typeface="Courier"/>
              </a:rPr>
              <a:t>"State"</a:t>
            </a:r>
            <a:r>
              <a:rPr>
                <a:latin typeface="Courier"/>
              </a:rPr>
              <a:t>) </a:t>
            </a:r>
            <a:r>
              <a:rPr i="1">
                <a:solidFill>
                  <a:srgbClr val="60A0B0"/>
                </a:solidFill>
                <a:latin typeface="Courier"/>
              </a:rPr>
              <a:t># order switched</a:t>
            </a:r>
          </a:p>
          <a:p>
            <a:pPr lvl="0" indent="0">
              <a:buNone/>
            </a:pPr>
            <a:r>
              <a:rPr>
                <a:latin typeface="Courier"/>
              </a:rPr>
              <a:t># A tibble: 1 × 3
  State vacc_rate month
  &lt;chr&gt;     &lt;dbl&gt; &lt;chr&gt;
1 Maine     0.795 April</a:t>
            </a:r>
          </a:p>
          <a:p>
            <a:pPr lvl="0" marL="0" indent="0">
              <a:buNone/>
            </a:pPr>
          </a:p>
        </p:txBody>
      </p:sp>
    </p:spTree>
  </p:cSl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GUT</a:t>
            </a:r>
            <a:r>
              <a:rPr/>
              <a:t> </a:t>
            </a:r>
            <a:r>
              <a:rPr/>
              <a:t>CHECK!</a:t>
            </a:r>
          </a:p>
        </p:txBody>
      </p:sp>
      <p:sp>
        <p:nvSpPr>
          <p:cNvPr id="3" name="Content Placeholder 2"/>
          <p:cNvSpPr>
            <a:spLocks noGrp="1"/>
          </p:cNvSpPr>
          <p:nvPr>
            <p:ph idx="1"/>
          </p:nvPr>
        </p:nvSpPr>
        <p:spPr/>
        <p:txBody>
          <a:bodyPr/>
          <a:lstStyle/>
          <a:p>
            <a:pPr lvl="0" marL="0" indent="0">
              <a:buNone/>
            </a:pPr>
            <a:r>
              <a:rPr/>
              <a:t>Why use </a:t>
            </a:r>
            <a:r>
              <a:rPr>
                <a:latin typeface="Courier"/>
              </a:rPr>
              <a:t>join</a:t>
            </a:r>
            <a:r>
              <a:rPr/>
              <a:t> functions?</a:t>
            </a:r>
          </a:p>
          <a:p>
            <a:pPr lvl="0" marL="0" indent="0">
              <a:buNone/>
            </a:pPr>
            <a:r>
              <a:rPr/>
              <a:t>A. Combine different data sources</a:t>
            </a:r>
          </a:p>
          <a:p>
            <a:pPr lvl="0" marL="0" indent="0">
              <a:buNone/>
            </a:pPr>
            <a:r>
              <a:rPr/>
              <a:t>B. Connect Rmd to other files</a:t>
            </a:r>
          </a:p>
          <a:p>
            <a:pPr lvl="0" marL="0" indent="0">
              <a:buNone/>
            </a:pPr>
            <a:r>
              <a:rPr/>
              <a:t>C. Using one data source is too easy and we want our analysis ~ fancy ~</a:t>
            </a:r>
          </a:p>
        </p:txBody>
      </p:sp>
    </p:spTree>
  </p:cSl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Summary</a:t>
            </a:r>
          </a:p>
        </p:txBody>
      </p:sp>
      <p:sp>
        <p:nvSpPr>
          <p:cNvPr id="3" name="Content Placeholder 2"/>
          <p:cNvSpPr>
            <a:spLocks noGrp="1"/>
          </p:cNvSpPr>
          <p:nvPr>
            <p:ph idx="1"/>
          </p:nvPr>
        </p:nvSpPr>
        <p:spPr/>
        <p:txBody>
          <a:bodyPr/>
          <a:lstStyle/>
          <a:p>
            <a:pPr lvl="1"/>
            <a:r>
              <a:rPr/>
              <a:t>Merging/joining data sets together - assumes all column names that overlap</a:t>
            </a:r>
          </a:p>
          <a:p>
            <a:pPr lvl="2"/>
            <a:r>
              <a:rPr/>
              <a:t>use the </a:t>
            </a:r>
            <a:r>
              <a:rPr>
                <a:latin typeface="Courier"/>
              </a:rPr>
              <a:t>by = c("a" = "b")</a:t>
            </a:r>
            <a:r>
              <a:rPr/>
              <a:t> if they differ</a:t>
            </a:r>
          </a:p>
          <a:p>
            <a:pPr lvl="1"/>
            <a:r>
              <a:rPr>
                <a:latin typeface="Courier"/>
              </a:rPr>
              <a:t>inner_join(x, y)</a:t>
            </a:r>
            <a:r>
              <a:rPr/>
              <a:t> - only rows that match for </a:t>
            </a:r>
            <a:r>
              <a:rPr>
                <a:latin typeface="Courier"/>
              </a:rPr>
              <a:t>x</a:t>
            </a:r>
            <a:r>
              <a:rPr/>
              <a:t> and </a:t>
            </a:r>
            <a:r>
              <a:rPr>
                <a:latin typeface="Courier"/>
              </a:rPr>
              <a:t>y</a:t>
            </a:r>
            <a:r>
              <a:rPr/>
              <a:t> are kept</a:t>
            </a:r>
          </a:p>
          <a:p>
            <a:pPr lvl="1"/>
            <a:r>
              <a:rPr>
                <a:latin typeface="Courier"/>
              </a:rPr>
              <a:t>full_join(x, y)</a:t>
            </a:r>
            <a:r>
              <a:rPr/>
              <a:t> - all rows of </a:t>
            </a:r>
            <a:r>
              <a:rPr>
                <a:latin typeface="Courier"/>
              </a:rPr>
              <a:t>x</a:t>
            </a:r>
            <a:r>
              <a:rPr/>
              <a:t> and </a:t>
            </a:r>
            <a:r>
              <a:rPr>
                <a:latin typeface="Courier"/>
              </a:rPr>
              <a:t>y</a:t>
            </a:r>
            <a:r>
              <a:rPr/>
              <a:t> are kept</a:t>
            </a:r>
          </a:p>
          <a:p>
            <a:pPr lvl="1"/>
            <a:r>
              <a:rPr>
                <a:latin typeface="Courier"/>
              </a:rPr>
              <a:t>left_join(x, y)</a:t>
            </a:r>
            <a:r>
              <a:rPr/>
              <a:t> - all rows of </a:t>
            </a:r>
            <a:r>
              <a:rPr>
                <a:latin typeface="Courier"/>
              </a:rPr>
              <a:t>x</a:t>
            </a:r>
            <a:r>
              <a:rPr/>
              <a:t> are kept even if not merged with </a:t>
            </a:r>
            <a:r>
              <a:rPr>
                <a:latin typeface="Courier"/>
              </a:rPr>
              <a:t>y</a:t>
            </a:r>
          </a:p>
          <a:p>
            <a:pPr lvl="1"/>
            <a:r>
              <a:rPr>
                <a:latin typeface="Courier"/>
              </a:rPr>
              <a:t>right_join(x, y)</a:t>
            </a:r>
            <a:r>
              <a:rPr/>
              <a:t> - all rows of </a:t>
            </a:r>
            <a:r>
              <a:rPr>
                <a:latin typeface="Courier"/>
              </a:rPr>
              <a:t>y</a:t>
            </a:r>
            <a:r>
              <a:rPr/>
              <a:t> are kept even if not merged with </a:t>
            </a:r>
            <a:r>
              <a:rPr>
                <a:latin typeface="Courier"/>
              </a:rPr>
              <a:t>x</a:t>
            </a:r>
          </a:p>
          <a:p>
            <a:pPr lvl="1"/>
            <a:r>
              <a:rPr/>
              <a:t>Use the </a:t>
            </a:r>
            <a:r>
              <a:rPr>
                <a:latin typeface="Courier"/>
              </a:rPr>
              <a:t>tidylog</a:t>
            </a:r>
            <a:r>
              <a:rPr/>
              <a:t> package for a detailed summary</a:t>
            </a:r>
          </a:p>
          <a:p>
            <a:pPr lvl="1"/>
            <a:r>
              <a:rPr>
                <a:latin typeface="Courier"/>
              </a:rPr>
              <a:t>anti_join(x, y)</a:t>
            </a:r>
            <a:r>
              <a:rPr/>
              <a:t> shows what is only in </a:t>
            </a:r>
            <a:r>
              <a:rPr>
                <a:latin typeface="Courier"/>
              </a:rPr>
              <a:t>x</a:t>
            </a:r>
            <a:r>
              <a:rPr/>
              <a:t> (missing from </a:t>
            </a:r>
            <a:r>
              <a:rPr>
                <a:latin typeface="Courier"/>
              </a:rPr>
              <a:t>y</a:t>
            </a:r>
            <a:r>
              <a:rPr/>
              <a:t>)</a:t>
            </a:r>
          </a:p>
        </p:txBody>
      </p:sp>
    </p:spTree>
  </p:cSl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Lab</a:t>
            </a:r>
            <a:r>
              <a:rPr/>
              <a:t> </a:t>
            </a:r>
            <a:r>
              <a:rPr/>
              <a:t>Part</a:t>
            </a:r>
            <a:r>
              <a:rPr/>
              <a:t> </a:t>
            </a:r>
            <a:r>
              <a:rPr/>
              <a:t>2</a:t>
            </a:r>
          </a:p>
        </p:txBody>
      </p:sp>
      <p:sp>
        <p:nvSpPr>
          <p:cNvPr id="3" name="Content Placeholder 2"/>
          <p:cNvSpPr>
            <a:spLocks noGrp="1"/>
          </p:cNvSpPr>
          <p:nvPr>
            <p:ph idx="1"/>
          </p:nvPr>
        </p:nvSpPr>
        <p:spPr/>
        <p:txBody>
          <a:bodyPr/>
          <a:lstStyle/>
          <a:p>
            <a:pPr lvl="0" marL="0" indent="0">
              <a:buNone/>
            </a:pPr>
            <a:r>
              <a:rPr/>
              <a:t>🏠 </a:t>
            </a:r>
            <a:r>
              <a:rPr>
                <a:hlinkClick r:id="rId2"/>
              </a:rPr>
              <a:t>Class Website</a:t>
            </a:r>
          </a:p>
          <a:p>
            <a:pPr lvl="0" marL="0" indent="0">
              <a:buNone/>
            </a:pPr>
            <a:r>
              <a:rPr/>
              <a:t>💻 </a:t>
            </a:r>
            <a:r>
              <a:rPr>
                <a:hlinkClick r:id="rId3"/>
              </a:rPr>
              <a:t>Lab</a:t>
            </a:r>
          </a:p>
          <a:p>
            <a:pPr lvl="0" marL="0" indent="0">
              <a:buNone/>
            </a:pPr>
            <a:r>
              <a:rPr/>
              <a:t>📃 </a:t>
            </a:r>
            <a:r>
              <a:rPr>
                <a:hlinkClick r:id="rId4"/>
              </a:rPr>
              <a:t>Day 6 Cheatsheet</a:t>
            </a:r>
          </a:p>
          <a:p>
            <a:pPr lvl="0" marL="0" indent="0">
              <a:buNone/>
            </a:pPr>
            <a:r>
              <a:rPr/>
              <a:t>📃 </a:t>
            </a:r>
            <a:r>
              <a:rPr>
                <a:hlinkClick r:id="rId5"/>
              </a:rPr>
              <a:t>Posit’s </a:t>
            </a:r>
            <a:r>
              <a:rPr>
                <a:hlinkClick r:id="rId6"/>
                <a:latin typeface="Courier"/>
              </a:rPr>
              <a:t>tidyr</a:t>
            </a:r>
            <a:r>
              <a:rPr>
                <a:hlinkClick r:id="rId7"/>
              </a:rPr>
              <a:t> Cheatsheet</a:t>
            </a:r>
          </a:p>
          <a:p>
            <a:pPr lvl="0" marL="0" indent="0">
              <a:buNone/>
            </a:pPr>
            <a:r>
              <a:rPr/>
              <a:t>📃 </a:t>
            </a:r>
            <a:r>
              <a:rPr>
                <a:hlinkClick r:id="rId8"/>
              </a:rPr>
              <a:t>Posit’s </a:t>
            </a:r>
            <a:r>
              <a:rPr>
                <a:hlinkClick r:id="rId9"/>
                <a:latin typeface="Courier"/>
              </a:rPr>
              <a:t>dplyr</a:t>
            </a:r>
            <a:r>
              <a:rPr>
                <a:hlinkClick r:id="rId10"/>
              </a:rPr>
              <a:t> Cheatsheet</a:t>
            </a:r>
          </a:p>
        </p:txBody>
      </p:sp>
    </p:spTree>
  </p:cSl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the-end-g23b994289_1280.jpg" id="0" name="Picture 1"/>
          <p:cNvPicPr>
            <a:picLocks noGrp="1" noChangeAspect="1"/>
          </p:cNvPicPr>
          <p:nvPr/>
        </p:nvPicPr>
        <p:blipFill>
          <a:blip r:embed="rId2"/>
          <a:stretch>
            <a:fillRect/>
          </a:stretch>
        </p:blipFill>
        <p:spPr bwMode="auto">
          <a:xfrm>
            <a:off x="2171700" y="1193800"/>
            <a:ext cx="4800600" cy="3390900"/>
          </a:xfrm>
          <a:prstGeom prst="rect">
            <a:avLst/>
          </a:prstGeom>
          <a:noFill/>
          <a:ln w="9525">
            <a:noFill/>
            <a:headEnd/>
            <a:tailEnd/>
          </a:ln>
        </p:spPr>
      </p:pic>
    </p:spTree>
  </p:cSl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Image by Gerd Altmann from Pixabay</a:t>
            </a:r>
          </a:p>
        </p:txBody>
      </p:sp>
    </p:spTree>
  </p:cSl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marL="0" indent="0">
              <a:buNone/>
            </a:pPr>
            <a:r>
              <a:rPr/>
              <a:t>Additional</a:t>
            </a:r>
            <a:r>
              <a:rPr/>
              <a:t> </a:t>
            </a:r>
            <a:r>
              <a:rPr/>
              <a:t>Slides</a:t>
            </a:r>
          </a:p>
        </p:txBody>
      </p:sp>
    </p:spTree>
  </p:cSl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Getting</a:t>
            </a:r>
            <a:r>
              <a:rPr/>
              <a:t> </a:t>
            </a:r>
            <a:r>
              <a:rPr/>
              <a:t>the</a:t>
            </a:r>
            <a:r>
              <a:rPr/>
              <a:t> </a:t>
            </a:r>
            <a:r>
              <a:rPr/>
              <a:t>set</a:t>
            </a:r>
            <a:r>
              <a:rPr/>
              <a:t> </a:t>
            </a:r>
            <a:r>
              <a:rPr/>
              <a:t>difference</a:t>
            </a:r>
            <a:r>
              <a:rPr/>
              <a:t> </a:t>
            </a:r>
            <a:r>
              <a:rPr/>
              <a:t>with</a:t>
            </a:r>
            <a:r>
              <a:rPr/>
              <a:t> </a:t>
            </a:r>
            <a:r>
              <a:rPr>
                <a:latin typeface="Courier"/>
              </a:rPr>
              <a:t>setdiff</a:t>
            </a:r>
          </a:p>
        </p:txBody>
      </p:sp>
      <p:sp>
        <p:nvSpPr>
          <p:cNvPr id="3" name="Content Placeholder 2"/>
          <p:cNvSpPr>
            <a:spLocks noGrp="1"/>
          </p:cNvSpPr>
          <p:nvPr>
            <p:ph idx="1"/>
          </p:nvPr>
        </p:nvSpPr>
        <p:spPr/>
        <p:txBody>
          <a:bodyPr/>
          <a:lstStyle/>
          <a:p>
            <a:pPr lvl="0" marL="0" indent="0">
              <a:buNone/>
            </a:pPr>
            <a:r>
              <a:rPr/>
              <a:t>We might want to determine what indexes ARE in the first dataset that AREN’T in the second.</a:t>
            </a:r>
          </a:p>
          <a:p>
            <a:pPr lvl="0" marL="0" indent="0">
              <a:buNone/>
            </a:pPr>
            <a:r>
              <a:rPr/>
              <a:t>For this to work, the datasets need the same columns.</a:t>
            </a:r>
          </a:p>
          <a:p>
            <a:pPr lvl="0" marL="0" indent="0">
              <a:buNone/>
            </a:pPr>
            <a:r>
              <a:rPr/>
              <a:t>We’ll just select the index using </a:t>
            </a:r>
            <a:r>
              <a:rPr>
                <a:latin typeface="Courier"/>
              </a:rPr>
              <a:t>select()</a:t>
            </a:r>
            <a:r>
              <a:rPr/>
              <a:t>.</a:t>
            </a:r>
          </a:p>
          <a:p>
            <a:pPr lvl="0" indent="0">
              <a:buNone/>
            </a:pPr>
            <a:r>
              <a:rPr>
                <a:latin typeface="Courier"/>
              </a:rPr>
              <a:t>A_states </a:t>
            </a:r>
            <a:r>
              <a:rPr>
                <a:solidFill>
                  <a:srgbClr val="007020"/>
                </a:solidFill>
                <a:latin typeface="Courier"/>
              </a:rPr>
              <a:t>&lt;-</a:t>
            </a:r>
            <a:r>
              <a:rPr>
                <a:latin typeface="Courier"/>
              </a:rPr>
              <a:t> data_As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select</a:t>
            </a:r>
            <a:r>
              <a:rPr>
                <a:latin typeface="Courier"/>
              </a:rPr>
              <a:t>(State)</a:t>
            </a:r>
            <a:br/>
            <a:r>
              <a:rPr>
                <a:latin typeface="Courier"/>
              </a:rPr>
              <a:t>cold_states </a:t>
            </a:r>
            <a:r>
              <a:rPr>
                <a:solidFill>
                  <a:srgbClr val="007020"/>
                </a:solidFill>
                <a:latin typeface="Courier"/>
              </a:rPr>
              <a:t>&lt;-</a:t>
            </a:r>
            <a:r>
              <a:rPr>
                <a:latin typeface="Courier"/>
              </a:rPr>
              <a:t> data_cold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select</a:t>
            </a:r>
            <a:r>
              <a:rPr>
                <a:latin typeface="Courier"/>
              </a:rPr>
              <a:t>(State)</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is</a:t>
            </a:r>
            <a:r>
              <a:rPr/>
              <a:t> </a:t>
            </a:r>
            <a:r>
              <a:rPr/>
              <a:t>wide/long</a:t>
            </a:r>
            <a:r>
              <a:rPr/>
              <a:t> </a:t>
            </a:r>
            <a:r>
              <a:rPr/>
              <a:t>data?</a:t>
            </a:r>
          </a:p>
        </p:txBody>
      </p:sp>
      <p:sp>
        <p:nvSpPr>
          <p:cNvPr id="3" name="Content Placeholder 2"/>
          <p:cNvSpPr>
            <a:spLocks noGrp="1"/>
          </p:cNvSpPr>
          <p:nvPr>
            <p:ph idx="1"/>
          </p:nvPr>
        </p:nvSpPr>
        <p:spPr/>
        <p:txBody>
          <a:bodyPr/>
          <a:lstStyle/>
          <a:p>
            <a:pPr lvl="0" marL="0" indent="0">
              <a:buNone/>
            </a:pPr>
            <a:r>
              <a:rPr/>
              <a:t>Data is stored </a:t>
            </a:r>
            <a:r>
              <a:rPr i="1"/>
              <a:t>differently</a:t>
            </a:r>
            <a:r>
              <a:rPr/>
              <a:t> in the tibble.</a:t>
            </a:r>
          </a:p>
          <a:p>
            <a:pPr lvl="0" marL="0" indent="0">
              <a:buNone/>
            </a:pPr>
            <a:r>
              <a:rPr/>
              <a:t>Here’s a small dataset looking at vaccination rates over three months in Alabama.</a:t>
            </a:r>
          </a:p>
          <a:p>
            <a:pPr lvl="0" marL="0" indent="0">
              <a:buNone/>
            </a:pPr>
            <a:r>
              <a:rPr/>
              <a:t>Wide: has many columns</a:t>
            </a:r>
          </a:p>
          <a:p>
            <a:pPr lvl="0" indent="0">
              <a:buNone/>
            </a:pPr>
            <a:r>
              <a:rPr>
                <a:latin typeface="Courier"/>
              </a:rPr>
              <a:t># A tibble: 1 × 4
  State   June_vacc_rate May_vacc_rate April_vacc_rate
  &lt;chr&gt;            &lt;dbl&gt;         &lt;dbl&gt;           &lt;dbl&gt;
1 Alabama          0.516         0.514           0.511</a:t>
            </a:r>
          </a:p>
          <a:p>
            <a:pPr lvl="0" marL="0" indent="0">
              <a:buNone/>
            </a:pPr>
            <a:r>
              <a:rPr/>
              <a:t>Long: column names become data</a:t>
            </a:r>
          </a:p>
          <a:p>
            <a:pPr lvl="0" indent="0">
              <a:buNone/>
            </a:pPr>
            <a:r>
              <a:rPr>
                <a:latin typeface="Courier"/>
              </a:rPr>
              <a:t># A tibble: 3 × 3
  State   name            value
  &lt;chr&gt;   &lt;chr&gt;           &lt;dbl&gt;
1 Alabama June_vacc_rate  0.516
2 Alabama May_vacc_rate   0.514
3 Alabama April_vacc_rate 0.511</a:t>
            </a:r>
          </a:p>
        </p:txBody>
      </p:sp>
    </p:spTree>
  </p:cSl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Getting</a:t>
            </a:r>
            <a:r>
              <a:rPr/>
              <a:t> </a:t>
            </a:r>
            <a:r>
              <a:rPr/>
              <a:t>the</a:t>
            </a:r>
            <a:r>
              <a:rPr/>
              <a:t> </a:t>
            </a:r>
            <a:r>
              <a:rPr/>
              <a:t>set</a:t>
            </a:r>
            <a:r>
              <a:rPr/>
              <a:t> </a:t>
            </a:r>
            <a:r>
              <a:rPr/>
              <a:t>difference</a:t>
            </a:r>
            <a:r>
              <a:rPr/>
              <a:t> </a:t>
            </a:r>
            <a:r>
              <a:rPr/>
              <a:t>with</a:t>
            </a:r>
            <a:r>
              <a:rPr/>
              <a:t> </a:t>
            </a:r>
            <a:r>
              <a:rPr>
                <a:latin typeface="Courier"/>
              </a:rPr>
              <a:t>setdiff</a:t>
            </a:r>
          </a:p>
        </p:txBody>
      </p:sp>
      <p:sp>
        <p:nvSpPr>
          <p:cNvPr id="3" name="Content Placeholder 2"/>
          <p:cNvSpPr>
            <a:spLocks noGrp="1"/>
          </p:cNvSpPr>
          <p:nvPr>
            <p:ph idx="1"/>
          </p:nvPr>
        </p:nvSpPr>
        <p:spPr/>
        <p:txBody>
          <a:bodyPr/>
          <a:lstStyle/>
          <a:p>
            <a:pPr lvl="0" marL="0" indent="0">
              <a:buNone/>
            </a:pPr>
            <a:r>
              <a:rPr/>
              <a:t>States in </a:t>
            </a:r>
            <a:r>
              <a:rPr>
                <a:latin typeface="Courier"/>
              </a:rPr>
              <a:t>A_states</a:t>
            </a:r>
            <a:r>
              <a:rPr/>
              <a:t> but not in </a:t>
            </a:r>
            <a:r>
              <a:rPr>
                <a:latin typeface="Courier"/>
              </a:rPr>
              <a:t>cold_states</a:t>
            </a:r>
          </a:p>
          <a:p>
            <a:pPr lvl="0" indent="0">
              <a:buNone/>
            </a:pPr>
            <a:r>
              <a:rPr>
                <a:latin typeface="Courier"/>
              </a:rPr>
              <a:t>dplyr</a:t>
            </a:r>
            <a:r>
              <a:rPr>
                <a:solidFill>
                  <a:srgbClr val="4070A0"/>
                </a:solidFill>
                <a:latin typeface="Courier"/>
              </a:rPr>
              <a:t>::</a:t>
            </a:r>
            <a:r>
              <a:rPr>
                <a:solidFill>
                  <a:srgbClr val="06287E"/>
                </a:solidFill>
                <a:latin typeface="Courier"/>
              </a:rPr>
              <a:t>setdiff</a:t>
            </a:r>
            <a:r>
              <a:rPr>
                <a:latin typeface="Courier"/>
              </a:rPr>
              <a:t>(A_states, cold_states)</a:t>
            </a:r>
          </a:p>
          <a:p>
            <a:pPr lvl="0" indent="0">
              <a:buNone/>
            </a:pPr>
            <a:r>
              <a:rPr>
                <a:latin typeface="Courier"/>
              </a:rPr>
              <a:t># A tibble: 1 × 1
  State  
  &lt;chr&gt;  
1 Alabama</a:t>
            </a:r>
          </a:p>
          <a:p>
            <a:pPr lvl="0" marL="0" indent="0">
              <a:buNone/>
            </a:pPr>
            <a:r>
              <a:rPr/>
              <a:t>States in </a:t>
            </a:r>
            <a:r>
              <a:rPr>
                <a:latin typeface="Courier"/>
              </a:rPr>
              <a:t>cold_states</a:t>
            </a:r>
            <a:r>
              <a:rPr/>
              <a:t> but not in </a:t>
            </a:r>
            <a:r>
              <a:rPr>
                <a:latin typeface="Courier"/>
              </a:rPr>
              <a:t>A_states</a:t>
            </a:r>
          </a:p>
          <a:p>
            <a:pPr lvl="0" indent="0">
              <a:buNone/>
            </a:pPr>
            <a:r>
              <a:rPr>
                <a:latin typeface="Courier"/>
              </a:rPr>
              <a:t>dplyr</a:t>
            </a:r>
            <a:r>
              <a:rPr>
                <a:solidFill>
                  <a:srgbClr val="4070A0"/>
                </a:solidFill>
                <a:latin typeface="Courier"/>
              </a:rPr>
              <a:t>::</a:t>
            </a:r>
            <a:r>
              <a:rPr>
                <a:solidFill>
                  <a:srgbClr val="06287E"/>
                </a:solidFill>
                <a:latin typeface="Courier"/>
              </a:rPr>
              <a:t>setdiff</a:t>
            </a:r>
            <a:r>
              <a:rPr>
                <a:latin typeface="Courier"/>
              </a:rPr>
              <a:t>(cold_states, A_states)</a:t>
            </a:r>
          </a:p>
          <a:p>
            <a:pPr lvl="0" indent="0">
              <a:buNone/>
            </a:pPr>
            <a:r>
              <a:rPr>
                <a:latin typeface="Courier"/>
              </a:rPr>
              <a:t># A tibble: 1 × 1
  State
  &lt;chr&gt;
1 Maine</a:t>
            </a:r>
          </a:p>
        </p:txBody>
      </p:sp>
    </p:spTree>
  </p:cSl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Getting</a:t>
            </a:r>
            <a:r>
              <a:rPr/>
              <a:t> </a:t>
            </a:r>
            <a:r>
              <a:rPr/>
              <a:t>the</a:t>
            </a:r>
            <a:r>
              <a:rPr/>
              <a:t> </a:t>
            </a:r>
            <a:r>
              <a:rPr/>
              <a:t>set</a:t>
            </a:r>
            <a:r>
              <a:rPr/>
              <a:t> </a:t>
            </a:r>
            <a:r>
              <a:rPr/>
              <a:t>difference</a:t>
            </a:r>
            <a:r>
              <a:rPr/>
              <a:t> </a:t>
            </a:r>
            <a:r>
              <a:rPr/>
              <a:t>with</a:t>
            </a:r>
            <a:r>
              <a:rPr/>
              <a:t> </a:t>
            </a:r>
            <a:r>
              <a:rPr>
                <a:latin typeface="Courier"/>
              </a:rPr>
              <a:t>setdiff</a:t>
            </a:r>
          </a:p>
        </p:txBody>
      </p:sp>
      <p:sp>
        <p:nvSpPr>
          <p:cNvPr id="3" name="Content Placeholder 2"/>
          <p:cNvSpPr>
            <a:spLocks noGrp="1"/>
          </p:cNvSpPr>
          <p:nvPr>
            <p:ph idx="1"/>
          </p:nvPr>
        </p:nvSpPr>
        <p:spPr/>
        <p:txBody>
          <a:bodyPr/>
          <a:lstStyle/>
          <a:p>
            <a:pPr lvl="0" marL="0" indent="0">
              <a:buNone/>
            </a:pPr>
            <a:r>
              <a:rPr/>
              <a:t>Why did we use </a:t>
            </a:r>
            <a:r>
              <a:rPr>
                <a:latin typeface="Courier"/>
              </a:rPr>
              <a:t>dplyr::setdiff</a:t>
            </a:r>
            <a:r>
              <a:rPr/>
              <a:t>?</a:t>
            </a:r>
          </a:p>
          <a:p>
            <a:pPr lvl="0" marL="0" indent="0">
              <a:buNone/>
            </a:pPr>
            <a:r>
              <a:rPr/>
              <a:t>There is a base R function, also called </a:t>
            </a:r>
            <a:r>
              <a:rPr>
                <a:latin typeface="Courier"/>
              </a:rPr>
              <a:t>setdiff</a:t>
            </a:r>
            <a:r>
              <a:rPr/>
              <a:t> that requires vectors.</a:t>
            </a:r>
          </a:p>
          <a:p>
            <a:pPr lvl="0" marL="0" indent="0">
              <a:buNone/>
            </a:pPr>
            <a:r>
              <a:rPr/>
              <a:t>In other words, we use </a:t>
            </a:r>
            <a:r>
              <a:rPr>
                <a:latin typeface="Courier"/>
              </a:rPr>
              <a:t>dplyr::</a:t>
            </a:r>
            <a:r>
              <a:rPr/>
              <a:t> to be specific about the package we want to use.</a:t>
            </a:r>
          </a:p>
          <a:p>
            <a:pPr lvl="0" marL="0" indent="0">
              <a:buNone/>
            </a:pPr>
            <a:r>
              <a:rPr/>
              <a:t>More set operations can be found here: </a:t>
            </a:r>
            <a:r>
              <a:rPr>
                <a:hlinkClick r:id="rId2"/>
              </a:rPr>
              <a:t>https://dplyr.tidyverse.org/reference/setops.html</a:t>
            </a:r>
          </a:p>
        </p:txBody>
      </p:sp>
    </p:spTree>
  </p:cSl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Fast</a:t>
            </a:r>
            <a:r>
              <a:rPr/>
              <a:t> </a:t>
            </a:r>
            <a:r>
              <a:rPr/>
              <a:t>manipulation</a:t>
            </a:r>
            <a:r>
              <a:rPr/>
              <a:t> </a:t>
            </a:r>
            <a:r>
              <a:rPr/>
              <a:t>using</a:t>
            </a:r>
            <a:r>
              <a:rPr/>
              <a:t> </a:t>
            </a:r>
            <a:r>
              <a:rPr>
                <a:latin typeface="Courier"/>
              </a:rPr>
              <a:t>collapse</a:t>
            </a:r>
            <a:r>
              <a:rPr/>
              <a:t> </a:t>
            </a:r>
            <a:r>
              <a:rPr/>
              <a:t>package</a:t>
            </a:r>
          </a:p>
        </p:txBody>
      </p:sp>
      <p:sp>
        <p:nvSpPr>
          <p:cNvPr id="3" name="Content Placeholder 2"/>
          <p:cNvSpPr>
            <a:spLocks noGrp="1"/>
          </p:cNvSpPr>
          <p:nvPr>
            <p:ph idx="1"/>
          </p:nvPr>
        </p:nvSpPr>
        <p:spPr/>
        <p:txBody>
          <a:bodyPr/>
          <a:lstStyle/>
          <a:p>
            <a:pPr lvl="0" marL="0" indent="0">
              <a:buNone/>
            </a:pPr>
            <a:r>
              <a:rPr>
                <a:hlinkClick r:id="rId2"/>
              </a:rPr>
              <a:t>https://sebkrantz.github.io/collapse/</a:t>
            </a:r>
          </a:p>
          <a:p>
            <a:pPr lvl="0" marL="0" indent="0">
              <a:buNone/>
            </a:pPr>
            <a:r>
              <a:rPr/>
              <a:t>Might be helpful if your data is very large. However, </a:t>
            </a:r>
            <a:r>
              <a:rPr>
                <a:latin typeface="Courier"/>
              </a:rPr>
              <a:t>dplyr</a:t>
            </a:r>
            <a:r>
              <a:rPr/>
              <a:t> and </a:t>
            </a:r>
            <a:r>
              <a:rPr>
                <a:latin typeface="Courier"/>
              </a:rPr>
              <a:t>tidyr</a:t>
            </a:r>
            <a:r>
              <a:rPr/>
              <a:t> functions are great for most applications.</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is</a:t>
            </a:r>
            <a:r>
              <a:rPr/>
              <a:t> </a:t>
            </a:r>
            <a:r>
              <a:rPr/>
              <a:t>wide/long</a:t>
            </a:r>
            <a:r>
              <a:rPr/>
              <a:t> </a:t>
            </a:r>
            <a:r>
              <a:rPr/>
              <a:t>data?</a:t>
            </a:r>
          </a:p>
        </p:txBody>
      </p:sp>
      <p:sp>
        <p:nvSpPr>
          <p:cNvPr id="3" name="Content Placeholder 2"/>
          <p:cNvSpPr>
            <a:spLocks noGrp="1"/>
          </p:cNvSpPr>
          <p:nvPr>
            <p:ph idx="1"/>
          </p:nvPr>
        </p:nvSpPr>
        <p:spPr/>
        <p:txBody>
          <a:bodyPr/>
          <a:lstStyle/>
          <a:p>
            <a:pPr lvl="0" marL="0" indent="0">
              <a:buNone/>
            </a:pPr>
            <a:r>
              <a:rPr/>
              <a:t>Wide: multiple columns per individual, values spread across multiple columns</a:t>
            </a:r>
          </a:p>
          <a:p>
            <a:pPr lvl="0" indent="0">
              <a:buNone/>
            </a:pPr>
            <a:r>
              <a:rPr>
                <a:latin typeface="Courier"/>
              </a:rPr>
              <a:t># A tibble: 2 × 4
  State   June_vacc_rate May_vacc_rate April_vacc_rate
  &lt;chr&gt;            &lt;dbl&gt;         &lt;dbl&gt;           &lt;dbl&gt;
1 Alabama          0.516         0.514           0.511
2 Alaska           0.627         0.626           0.623</a:t>
            </a:r>
          </a:p>
          <a:p>
            <a:pPr lvl="0" marL="0" indent="0">
              <a:buNone/>
            </a:pPr>
            <a:r>
              <a:rPr/>
              <a:t>Long: multiple rows per observation, a single column contains the values</a:t>
            </a:r>
          </a:p>
          <a:p>
            <a:pPr lvl="0" indent="0">
              <a:buNone/>
            </a:pPr>
            <a:r>
              <a:rPr>
                <a:latin typeface="Courier"/>
              </a:rPr>
              <a:t># A tibble: 6 × 3
  State   name            value
  &lt;chr&gt;   &lt;chr&gt;           &lt;dbl&gt;
1 Alabama June_vacc_rate  0.516
2 Alabama May_vacc_rate   0.514
3 Alabama April_vacc_rate 0.511
4 Alaska  June_vacc_rate  0.627
5 Alaska  May_vacc_rate   0.626
6 Alaska  April_vacc_rate 0.623</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is</a:t>
            </a:r>
            <a:r>
              <a:rPr/>
              <a:t> </a:t>
            </a:r>
            <a:r>
              <a:rPr/>
              <a:t>wide/long</a:t>
            </a:r>
            <a:r>
              <a:rPr/>
              <a:t> </a:t>
            </a:r>
            <a:r>
              <a:rPr/>
              <a:t>data?</a:t>
            </a:r>
          </a:p>
        </p:txBody>
      </p:sp>
      <p:sp>
        <p:nvSpPr>
          <p:cNvPr id="3" name="Content Placeholder 2"/>
          <p:cNvSpPr>
            <a:spLocks noGrp="1"/>
          </p:cNvSpPr>
          <p:nvPr>
            <p:ph idx="1"/>
          </p:nvPr>
        </p:nvSpPr>
        <p:spPr/>
        <p:txBody>
          <a:bodyPr/>
          <a:lstStyle/>
          <a:p>
            <a:pPr lvl="0" marL="0" indent="0">
              <a:buNone/>
            </a:pPr>
            <a:r>
              <a:rPr>
                <a:hlinkClick r:id="rId2"/>
              </a:rPr>
              <a:t>https://github.com/gadenbuie/tidyexplain/blob/main/images/tidyr-pivoting.gif</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4</Words>
  <Application>Microsoft Macintosh PowerPoint</Application>
  <PresentationFormat>On-screen Show (16:9)</PresentationFormat>
  <Paragraphs>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Courier New</vt:lpstr>
      <vt:lpstr>Lato</vt:lpstr>
      <vt:lpstr>Montserrat</vt:lpstr>
      <vt:lpstr>Wingdings</vt:lpstr>
      <vt:lpstr>Office Theme</vt:lpstr>
      <vt:lpstr>Basic 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Manipulating Data in R</dc:title>
  <dc:creator/>
  <cp:keywords/>
  <dcterms:created xsi:type="dcterms:W3CDTF">2026-05-12T20:09:54Z</dcterms:created>
  <dcterms:modified xsi:type="dcterms:W3CDTF">2026-05-12T20:09:54Z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ies>
</file>