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Default Extension="png" ContentType="image/png"/>
  <Default Extension="gif" ContentType="image/gif"/>
  <Default Extension="shtml" ContentType="text/html; charset=utf-8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</Types>
</file>

<file path=_rels/.rels><?xml version="1.0" encoding="UTF-8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package/2006/relationships/metadata/extended-properties" Target="docProps/app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autoCompressPicture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6858000" cy="9144000"/>
  <p:defaultTextStyle>
    <a:defPPr>
      <a:defRPr lang="en-US"/>
    </a:defPPr>
    <a:lvl1pPr algn="l" defTabSz="4572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autoAdjust="0" sz="12100"/>
    <p:restoredTop autoAdjust="0" sz="94752"/>
  </p:normalViewPr>
  <p:slideViewPr>
    <p:cSldViewPr snapToGrid="0" snapToObjects="1">
      <p:cViewPr varScale="1">
        <p:scale>
          <a:sx d="100" n="198"/>
          <a:sy d="100" n="198"/>
        </p:scale>
        <p:origin x="1208" y="184"/>
      </p:cViewPr>
      <p:guideLst>
        <p:guide orient="horz" pos="1620"/>
        <p:guide pos="2880"/>
      </p:guideLst>
    </p:cSldViewPr>
  </p:slideViewPr>
  <p:outlineViewPr>
    <p:cViewPr>
      <p:scale>
        <a:sx d="100" n="33"/>
        <a:sy d="100" n="33"/>
      </p:scale>
      <p:origin x="0" y="0"/>
    </p:cViewPr>
  </p:outlin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55" Type="http://schemas.openxmlformats.org/officeDocument/2006/relationships/tableStyles" Target="tableStyles.xml" /><Relationship Id="rId54" Type="http://schemas.openxmlformats.org/officeDocument/2006/relationships/theme" Target="theme/theme1.xml" /><Relationship Id="rId53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774"/>
            <a:ext cx="7772400" cy="1102519"/>
          </a:xfrm>
        </p:spPr>
        <p:txBody>
          <a:bodyPr/>
          <a:lstStyle>
            <a:lvl1pPr algn="ctr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1730"/>
            <a:ext cx="6400800" cy="3473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918C2E-CA3D-3E7E-792D-7E5EF12459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96" y="289937"/>
            <a:ext cx="4638608" cy="2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 baseline="0">
          <a:solidFill>
            <a:schemeClr val="tx1"/>
          </a:solidFill>
          <a:latin typeface="Montserrat" panose="00000500000000000000" pitchFamily="2" charset="77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Arial"/>
        <a:buChar char="•"/>
        <a:defRPr sz="1300" kern="1200" baseline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100" kern="1200" baseline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028700" indent="-342900" algn="l" defTabSz="342900" rtl="0" eaLnBrk="1" latinLnBrk="0" hangingPunct="1">
        <a:spcBef>
          <a:spcPct val="20000"/>
        </a:spcBef>
        <a:buFont typeface="Wingdings" pitchFamily="2" charset="2"/>
        <a:buChar char="§"/>
        <a:defRPr sz="1100" kern="1200" baseline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371600" indent="-34290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1714500" indent="-34290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100" kern="1200" baseline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0574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mailto:ehumphri@fredhutch.org" TargetMode="Externa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g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%60r%20config::get(%22slack_workspace%22)%60" TargetMode="Externa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gif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gif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en.wikipedia.org/wiki/Open_source" TargetMode="External" /><Relationship Id="rId3" Type="http://schemas.openxmlformats.org/officeDocument/2006/relationships/hyperlink" Target="https://en.wikipedia.org/wiki/Open-source_software_development" TargetMode="External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://www.r-project.org/" TargetMode="Externa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shtml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github.com/rladies/meetup-presentations_baltimore" TargetMode="External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g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www.freepik.com/vectors/school" TargetMode="External" 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g" 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g" 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daseh.org/" TargetMode="External" 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png" 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g" 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%22https://www.freepik.com/vectors/banner%22" TargetMode="External" 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g" 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%22https://www.reddit.com/r/ProgrammerHumor/comments/11ygrjj/deducing_your_personality_from_your_monitor_setup/%22" TargetMode="External" 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forms.gle/vxp8vxdN2Ck2j7uY6" TargetMode="External" 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daseh.org/resources.html" TargetMode="External" /></Relationships>
</file>

<file path=ppt/slides/_rels/slide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daseh.org/help.html" TargetMode="External" /></Relationships>
</file>

<file path=ppt/slides/_rels/slide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gif" /></Relationships>
</file>

<file path=ppt/slides/_rels/slide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hutchdatascience.org/AI_for_Efficient_Programming" TargetMode="External" /></Relationships>
</file>

<file path=ppt/slides/_rels/slide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://cran.r-project.org/" TargetMode="External" /><Relationship Id="rId3" Type="http://schemas.openxmlformats.org/officeDocument/2006/relationships/hyperlink" Target="https://www.rstudio.com/products/rstudio/download/" TargetMode="External" /><Relationship Id="rId4" Type="http://schemas.openxmlformats.org/officeDocument/2006/relationships/hyperlink" Target="https://daseh.org/help.html#im-getting-an-error-related-to-something-called-rtools" TargetMode="External" /><Relationship Id="rId5" Type="http://schemas.openxmlformats.org/officeDocument/2006/relationships/hyperlink" Target="https://daseh.org/docs/module_details/day0.html" TargetMode="Externa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https://daseh.org/" TargetMode="External" /><Relationship Id="rId3" Type="http://schemas.openxmlformats.org/officeDocument/2006/relationships/hyperlink" Target="" TargetMode="External" /><Relationship Id="rId4" Type="http://schemas.openxmlformats.org/officeDocument/2006/relationships/hyperlink" Target="" TargetMode="Externa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mailto:cwright2@fredhutch.org" TargetMode="External" /><Relationship Id="rId3" Type="http://schemas.openxmlformats.org/officeDocument/2006/relationships/hyperlink" Target="https://carriewright11.github.io" TargetMode="Externa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mailto:ahoffma2@fredhutch.org" TargetMode="External" /><Relationship Id="rId3" Type="http://schemas.openxmlformats.org/officeDocument/2006/relationships/hyperlink" Target="https://avahoffman.com" TargetMode="Externa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39774"/>
            <a:ext cx="7772400" cy="1102519"/>
          </a:xfrm>
        </p:spPr>
        <p:txBody>
          <a:bodyPr/>
          <a:lstStyle/>
          <a:p>
            <a:pPr lvl="0" marL="0" indent="0">
              <a:buNone/>
            </a:pPr>
            <a:r>
              <a:rPr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1730"/>
            <a:ext cx="6400800" cy="347370"/>
          </a:xfrm>
        </p:spPr>
        <p:txBody>
          <a:bodyPr/>
          <a:lstStyle/>
          <a:p>
            <a:pPr lvl="0" marL="0" indent="0">
              <a:buNone/>
            </a:pPr>
            <a:br/>
            <a:br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About</a:t>
            </a:r>
            <a:r>
              <a:rPr/>
              <a:t> </a:t>
            </a:r>
            <a:r>
              <a:rPr/>
              <a:t>Us:</a:t>
            </a:r>
            <a:r>
              <a:rPr/>
              <a:t> </a:t>
            </a:r>
            <a:r>
              <a:rPr/>
              <a:t>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 b="1"/>
              <a:t>Elizabeth Humphries (she/her)</a:t>
            </a:r>
          </a:p>
          <a:p>
            <a:pPr lvl="0" marL="0" indent="0">
              <a:buNone/>
            </a:pPr>
            <a:r>
              <a:rPr/>
              <a:t>Staff Scientist, Fred Hutchinson Cancer Center</a:t>
            </a:r>
          </a:p>
          <a:p>
            <a:pPr lvl="0" marL="0" indent="0">
              <a:buNone/>
            </a:pPr>
            <a:r>
              <a:rPr/>
              <a:t>PhD in Molecular Epidemiology</a:t>
            </a:r>
          </a:p>
          <a:p>
            <a:pPr lvl="0" marL="0" indent="0">
              <a:buNone/>
            </a:pPr>
            <a:r>
              <a:rPr/>
              <a:t>Email: </a:t>
            </a:r>
            <a:r>
              <a:rPr>
                <a:hlinkClick r:id="rId2"/>
              </a:rPr>
              <a:t>ehumphri@fredhutch.org</a:t>
            </a:r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elizabeth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11400" y="1193800"/>
            <a:ext cx="4508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About</a:t>
            </a:r>
            <a:r>
              <a:rPr/>
              <a:t> </a:t>
            </a:r>
            <a:r>
              <a:rPr/>
              <a:t>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Please introduce yourself on Slack!</a:t>
            </a:r>
          </a:p>
          <a:p>
            <a:pPr lvl="0" marL="0" indent="0">
              <a:buNone/>
            </a:pPr>
            <a:r>
              <a:rPr>
                <a:hlinkClick r:id="rId2"/>
              </a:rPr>
              <a:t>Slack Workspace</a:t>
            </a:r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The</a:t>
            </a:r>
            <a:r>
              <a:rPr/>
              <a:t> </a:t>
            </a:r>
            <a:r>
              <a:rPr/>
              <a:t>Learning</a:t>
            </a:r>
            <a:r>
              <a:rPr/>
              <a:t> </a:t>
            </a:r>
            <a:r>
              <a:rPr/>
              <a:t>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Learning a programming language can be very intense and sometimes overwhelming.</a:t>
            </a:r>
          </a:p>
          <a:p>
            <a:pPr lvl="0" marL="0" indent="0">
              <a:buNone/>
            </a:pPr>
            <a:r>
              <a:rPr/>
              <a:t>We recommend fully diving in and minimizing other commitments to get the most out of this course.</a:t>
            </a:r>
          </a:p>
          <a:p>
            <a:pPr lvl="0" marL="0" indent="0">
              <a:buNone/>
            </a:pPr>
            <a:r>
              <a:rPr/>
              <a:t>Like learning a spoken language, programming takes </a:t>
            </a:r>
            <a:r>
              <a:rPr b="1"/>
              <a:t>practice</a:t>
            </a:r>
            <a:r>
              <a:rPr/>
              <a:t>.</a:t>
            </a:r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sweeping-the-ocean.gif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70200" y="1193800"/>
            <a:ext cx="3390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The</a:t>
            </a:r>
            <a:r>
              <a:rPr/>
              <a:t> </a:t>
            </a:r>
            <a:r>
              <a:rPr/>
              <a:t>Learning</a:t>
            </a:r>
            <a:r>
              <a:rPr/>
              <a:t> </a:t>
            </a:r>
            <a:r>
              <a:rPr/>
              <a:t>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Learning R has been career changing for all of us, and we want to share that!</a:t>
            </a:r>
          </a:p>
          <a:p>
            <a:pPr lvl="0" marL="0" indent="0">
              <a:buNone/>
            </a:pPr>
            <a:r>
              <a:rPr/>
              <a:t>We want you to succeed – We will get through this together!</a:t>
            </a:r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low-five-high-five.gif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82800" y="1193800"/>
            <a:ext cx="49657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What</a:t>
            </a:r>
            <a:r>
              <a:rPr/>
              <a:t> </a:t>
            </a:r>
            <a:r>
              <a:rPr/>
              <a:t>is</a:t>
            </a:r>
            <a:r>
              <a:rPr/>
              <a:t> </a:t>
            </a:r>
            <a:r>
              <a:rPr/>
              <a:t>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/>
              <a:t>R is a language and environment for statistical computing and graphics developed in 1991</a:t>
            </a:r>
          </a:p>
          <a:p>
            <a:pPr lvl="1"/>
            <a:r>
              <a:rPr/>
              <a:t>R is both </a:t>
            </a:r>
            <a:r>
              <a:rPr>
                <a:hlinkClick r:id="rId2"/>
              </a:rPr>
              <a:t>open source</a:t>
            </a:r>
            <a:r>
              <a:rPr/>
              <a:t> and </a:t>
            </a:r>
            <a:r>
              <a:rPr>
                <a:hlinkClick r:id="rId3"/>
              </a:rPr>
              <a:t>open development</a:t>
            </a:r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Rlogo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87600" y="1193800"/>
            <a:ext cx="4381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[source: </a:t>
            </a:r>
            <a:r>
              <a:rPr>
                <a:hlinkClick r:id="rId2"/>
              </a:rPr>
              <a:t>http://www.r-project.org/</a:t>
            </a:r>
            <a:r>
              <a:rPr/>
              <a:t>]</a:t>
            </a:r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Welcome</a:t>
            </a:r>
            <a:r>
              <a:rPr/>
              <a:t> </a:t>
            </a:r>
            <a:r>
              <a:rPr/>
              <a:t>to</a:t>
            </a:r>
            <a:r>
              <a:rPr/>
              <a:t> </a:t>
            </a:r>
            <a:r>
              <a:rPr/>
              <a:t>class!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AutoNum type="arabicPeriod"/>
            </a:pPr>
            <a:r>
              <a:rPr/>
              <a:t>Introductions</a:t>
            </a:r>
          </a:p>
          <a:p>
            <a:pPr lvl="1">
              <a:buAutoNum type="arabicPeriod"/>
            </a:pPr>
            <a:r>
              <a:rPr/>
              <a:t>Class overview</a:t>
            </a:r>
          </a:p>
          <a:p>
            <a:pPr lvl="1">
              <a:buAutoNum type="arabicPeriod"/>
            </a:pPr>
            <a:r>
              <a:rPr/>
              <a:t>Getting R up and running</a:t>
            </a:r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Why</a:t>
            </a:r>
            <a:r>
              <a:rPr/>
              <a:t> </a:t>
            </a:r>
            <a:r>
              <a:rPr/>
              <a:t>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/>
              <a:t>Free (open source)</a:t>
            </a:r>
          </a:p>
          <a:p>
            <a:pPr lvl="1"/>
            <a:r>
              <a:rPr/>
              <a:t>High level language designed for statistical computing</a:t>
            </a:r>
          </a:p>
          <a:p>
            <a:pPr lvl="1"/>
            <a:r>
              <a:rPr/>
              <a:t>Powerful and flexible - especially for data wrangling and visualization</a:t>
            </a:r>
          </a:p>
          <a:p>
            <a:pPr lvl="1"/>
            <a:r>
              <a:rPr/>
              <a:t>Extensive add-on software (packages)</a:t>
            </a:r>
          </a:p>
          <a:p>
            <a:pPr lvl="1"/>
            <a:r>
              <a:rPr/>
              <a:t>Strong community</a:t>
            </a:r>
          </a:p>
        </p:txBody>
      </p:sp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github.com/rladies/branding-materials/raw/main/logo/R-LadiesGlobal_RBG_online_LogoWithText_Horizontal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32000" y="1193800"/>
            <a:ext cx="50800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[source: </a:t>
            </a:r>
            <a:r>
              <a:rPr>
                <a:hlinkClick r:id="rId2"/>
              </a:rPr>
              <a:t>https://github.com/rladies/meetup-presentations_baltimore</a:t>
            </a:r>
            <a:r>
              <a:rPr/>
              <a:t>]</a:t>
            </a:r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Why</a:t>
            </a:r>
            <a:r>
              <a:rPr/>
              <a:t> </a:t>
            </a:r>
            <a:r>
              <a:rPr/>
              <a:t>not</a:t>
            </a:r>
            <a:r>
              <a:rPr/>
              <a:t> </a:t>
            </a:r>
            <a:r>
              <a:rPr/>
              <a:t>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/>
              <a:t>Little centralized support, relies on online community and package developers</a:t>
            </a:r>
          </a:p>
          <a:p>
            <a:pPr lvl="1"/>
            <a:r>
              <a:rPr/>
              <a:t>Annoying to update</a:t>
            </a:r>
          </a:p>
          <a:p>
            <a:pPr lvl="1"/>
            <a:r>
              <a:rPr/>
              <a:t>Slower, and more memory intensive, than the more traditional programming languages (C, Perl, Python)</a:t>
            </a:r>
          </a:p>
        </p:txBody>
      </p:sp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tortoise_hare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84400" y="1193800"/>
            <a:ext cx="47752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</a:t>
            </a:r>
            <a:r>
              <a:rPr>
                <a:hlinkClick r:id="rId2"/>
              </a:rPr>
              <a:t>source -School vector created by nizovatina - www.freepik.com</a:t>
            </a:r>
            <a:r>
              <a:rPr/>
              <a:t>]</a:t>
            </a:r>
          </a:p>
        </p:txBody>
      </p:sp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What do you hope to get out of the class?</a:t>
            </a:r>
          </a:p>
          <a:p>
            <a:pPr lvl="0" marL="0" indent="0">
              <a:buNone/>
            </a:pPr>
            <a:r>
              <a:rPr/>
              <a:t>Why do you want to use R?</a:t>
            </a:r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hope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32000" y="1193800"/>
            <a:ext cx="50927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[Photo by Nick Fewings on Unsplash]</a:t>
            </a:r>
          </a:p>
        </p:txBody>
      </p:sp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marL="0" indent="0">
              <a:buNone/>
            </a:pPr>
            <a:r>
              <a:rPr/>
              <a:t>Logistics</a:t>
            </a:r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welcome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62100" y="1193800"/>
            <a:ext cx="6032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Course</a:t>
            </a:r>
            <a:r>
              <a:rPr/>
              <a:t> </a:t>
            </a:r>
            <a:r>
              <a:rPr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>
                <a:hlinkClick r:id="rId2"/>
              </a:rPr>
              <a:t>https://daseh.org/</a:t>
            </a:r>
          </a:p>
          <a:p>
            <a:pPr lvl="0" marL="0" indent="0">
              <a:buNone/>
            </a:pPr>
            <a:r>
              <a:rPr/>
              <a:t>Materials will be uploaded the night before class. We are constantly trying to improve content! Please refresh/download materials before class.</a:t>
            </a:r>
          </a:p>
        </p:txBody>
      </p:sp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../../docs/images/DaSEH_logo_transparent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49400" y="1193800"/>
            <a:ext cx="6057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Learning</a:t>
            </a:r>
            <a:r>
              <a:rPr/>
              <a:t> </a:t>
            </a:r>
            <a:r>
              <a:rPr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/>
              <a:t>Understanding basic programming syntax</a:t>
            </a:r>
          </a:p>
          <a:p>
            <a:pPr lvl="1"/>
            <a:r>
              <a:rPr/>
              <a:t>Reading data into R</a:t>
            </a:r>
          </a:p>
          <a:p>
            <a:pPr lvl="1"/>
            <a:r>
              <a:rPr/>
              <a:t>Recoding and manipulating data</a:t>
            </a:r>
          </a:p>
          <a:p>
            <a:pPr lvl="1"/>
            <a:r>
              <a:rPr/>
              <a:t>Using add-on packages (more on what this is soon!)</a:t>
            </a:r>
          </a:p>
          <a:p>
            <a:pPr lvl="1"/>
            <a:r>
              <a:rPr/>
              <a:t>Making exploratory plots</a:t>
            </a:r>
          </a:p>
          <a:p>
            <a:pPr lvl="1"/>
            <a:r>
              <a:rPr/>
              <a:t>Performing basic statistical tests</a:t>
            </a:r>
          </a:p>
          <a:p>
            <a:pPr lvl="1"/>
            <a:r>
              <a:rPr/>
              <a:t>Writing R functions</a:t>
            </a:r>
          </a:p>
          <a:p>
            <a:pPr lvl="1"/>
            <a:r>
              <a:rPr b="1"/>
              <a:t>Building intuition</a:t>
            </a:r>
          </a:p>
        </p:txBody>
      </p:sp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Course</a:t>
            </a:r>
            <a:r>
              <a:rPr/>
              <a:t> </a:t>
            </a:r>
            <a:r>
              <a:rPr/>
              <a:t>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ONLINE VIRTUAL COURSE</a:t>
            </a:r>
          </a:p>
          <a:p>
            <a:pPr lvl="1"/>
            <a:r>
              <a:rPr/>
              <a:t>Lecture with slides, interactive</a:t>
            </a:r>
            <a:br/>
          </a:p>
          <a:p>
            <a:pPr lvl="1"/>
            <a:r>
              <a:rPr/>
              <a:t>Lab/Practical experience</a:t>
            </a:r>
            <a:br/>
          </a:p>
          <a:p>
            <a:pPr lvl="1"/>
            <a:r>
              <a:rPr/>
              <a:t>Two 10 min breaks each day - timing may vary</a:t>
            </a:r>
            <a:br/>
          </a:p>
          <a:p>
            <a:pPr lvl="1"/>
            <a:r>
              <a:rPr/>
              <a:t>Sep 30 - Oct 10, 10:30am - 2:00pm PST on Zoom</a:t>
            </a:r>
          </a:p>
        </p:txBody>
      </p:sp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Course</a:t>
            </a:r>
            <a:r>
              <a:rPr/>
              <a:t> </a:t>
            </a:r>
            <a:r>
              <a:rPr/>
              <a:t>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IN-PERSON CODE-A-THON</a:t>
            </a:r>
          </a:p>
          <a:p>
            <a:pPr lvl="1"/>
            <a:r>
              <a:rPr/>
              <a:t>Mostly independent group work</a:t>
            </a:r>
            <a:br/>
          </a:p>
          <a:p>
            <a:pPr lvl="1"/>
            <a:r>
              <a:rPr/>
              <a:t>Frequent check-ins with instructors and other groups</a:t>
            </a:r>
            <a:br/>
          </a:p>
          <a:p>
            <a:pPr lvl="1"/>
            <a:r>
              <a:rPr/>
              <a:t>Some lectures about the practical aspects of coding</a:t>
            </a:r>
            <a:br/>
          </a:p>
          <a:p>
            <a:pPr lvl="1"/>
            <a:r>
              <a:rPr/>
              <a:t>Oct 23 - 25 (in person in Seattle)</a:t>
            </a:r>
          </a:p>
          <a:p>
            <a:pPr lvl="0" marL="0" indent="0">
              <a:buNone/>
            </a:pPr>
            <a:r>
              <a:rPr b="1"/>
              <a:t>Deadline for arranging travel assistance is October 11!</a:t>
            </a:r>
          </a:p>
        </p:txBody>
      </p:sp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Pulse</a:t>
            </a:r>
            <a:r>
              <a:rPr/>
              <a:t> </a:t>
            </a:r>
            <a:r>
              <a:rPr/>
              <a:t>Check</a:t>
            </a:r>
            <a:r>
              <a:rPr/>
              <a:t> </a:t>
            </a:r>
            <a:r>
              <a:rPr/>
              <a:t>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Let us know anonymously how you’re doing with the material.</a:t>
            </a:r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feedback-illustration.jpe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87500" y="1193800"/>
            <a:ext cx="59690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</a:t>
            </a:r>
            <a:r>
              <a:rPr>
                <a:hlinkClick r:id="rId2"/>
              </a:rPr>
              <a:t>source - Banner vector created by pch.vector - www.freepik.com</a:t>
            </a:r>
            <a:r>
              <a:rPr/>
              <a:t>]</a:t>
            </a:r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While we do have homework assignments on the course schedule, these are </a:t>
            </a:r>
            <a:r>
              <a:rPr b="1"/>
              <a:t>strictly optional!!!</a:t>
            </a:r>
          </a:p>
          <a:p>
            <a:pPr lvl="0" marL="0" indent="0">
              <a:buNone/>
            </a:pPr>
            <a:r>
              <a:rPr/>
              <a:t>We encourage you to try the assignments, as the best way to get comfortable with any programming language is through practice.</a:t>
            </a:r>
          </a:p>
        </p:txBody>
      </p:sp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Your</a:t>
            </a:r>
            <a:r>
              <a:rPr/>
              <a:t> </a:t>
            </a:r>
            <a:r>
              <a:rPr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If you can, we suggest working virtually with a </a:t>
            </a:r>
            <a:r>
              <a:rPr b="1"/>
              <a:t>large monitor or two screens</a:t>
            </a:r>
            <a:r>
              <a:rPr/>
              <a:t>.</a:t>
            </a:r>
          </a:p>
          <a:p>
            <a:pPr lvl="0" marL="0" indent="0">
              <a:buNone/>
            </a:pPr>
            <a:r>
              <a:rPr/>
              <a:t>This setup allows you to follow along on Zoom while also doing the hands-on coding.</a:t>
            </a:r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[Photo by Belinda Fewings on Unsplash]</a:t>
            </a:r>
          </a:p>
        </p:txBody>
      </p:sp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monitors.jp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7500" y="1193800"/>
            <a:ext cx="34163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[</a:t>
            </a:r>
            <a:r>
              <a:rPr>
                <a:hlinkClick r:id="rId2"/>
              </a:rPr>
              <a:t>source - reddit.com</a:t>
            </a:r>
            <a:r>
              <a:rPr/>
              <a:t>]</a:t>
            </a:r>
          </a:p>
        </p:txBody>
      </p:sp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marL="0" indent="0">
              <a:buNone/>
            </a:pPr>
            <a:r>
              <a:rPr/>
              <a:t>Research</a:t>
            </a:r>
            <a:r>
              <a:rPr/>
              <a:t> </a:t>
            </a:r>
            <a:r>
              <a:rPr/>
              <a:t>Survey</a:t>
            </a:r>
          </a:p>
        </p:txBody>
      </p:sp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Research</a:t>
            </a:r>
            <a:r>
              <a:rPr/>
              <a:t> </a:t>
            </a:r>
            <a:r>
              <a:rPr/>
              <a:t>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We are collecting data about user experience with our course to learn more about how to improve the data science education experience. This data may ultimately be used for a research publication and reporting to the NIH.</a:t>
            </a:r>
          </a:p>
          <a:p>
            <a:pPr lvl="0" marL="0" indent="0">
              <a:buNone/>
            </a:pPr>
            <a:r>
              <a:rPr>
                <a:hlinkClick r:id="rId2"/>
                <a:latin typeface="Courier"/>
              </a:rPr>
              <a:t>https://forms.gle/vxp8vxdN2Ck2j7uY6</a:t>
            </a:r>
          </a:p>
        </p:txBody>
      </p:sp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lvl="0" marL="0" indent="0">
              <a:buNone/>
            </a:pPr>
            <a:r>
              <a:rPr/>
              <a:t>Where</a:t>
            </a:r>
            <a:r>
              <a:rPr/>
              <a:t> </a:t>
            </a:r>
            <a:r>
              <a:rPr/>
              <a:t>to</a:t>
            </a:r>
            <a:r>
              <a:rPr/>
              <a:t> </a:t>
            </a:r>
            <a:r>
              <a:rPr/>
              <a:t>find</a:t>
            </a:r>
            <a:r>
              <a:rPr/>
              <a:t> </a:t>
            </a:r>
            <a:r>
              <a:rPr/>
              <a:t>help</a:t>
            </a:r>
          </a:p>
        </p:txBody>
      </p:sp>
    </p:spTree>
  </p:cSld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Useful</a:t>
            </a:r>
            <a:r>
              <a:rPr/>
              <a:t> </a:t>
            </a:r>
            <a:r>
              <a:rPr/>
              <a:t>(+</a:t>
            </a:r>
            <a:r>
              <a:rPr/>
              <a:t> </a:t>
            </a:r>
            <a:r>
              <a:rPr/>
              <a:t>mostly</a:t>
            </a:r>
            <a:r>
              <a:rPr/>
              <a:t> </a:t>
            </a:r>
            <a:r>
              <a:rPr/>
              <a:t>Free)</a:t>
            </a:r>
            <a:r>
              <a:rPr/>
              <a:t> </a:t>
            </a:r>
            <a:r>
              <a:rPr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Found on our website under the </a:t>
            </a:r>
            <a:r>
              <a:rPr>
                <a:latin typeface="Courier"/>
              </a:rPr>
              <a:t>Resources</a:t>
            </a:r>
            <a:r>
              <a:rPr/>
              <a:t> tab: </a:t>
            </a:r>
            <a:r>
              <a:rPr>
                <a:hlinkClick r:id="rId2"/>
              </a:rPr>
              <a:t>https://daseh.org/resources.html</a:t>
            </a:r>
          </a:p>
          <a:p>
            <a:pPr lvl="1"/>
            <a:r>
              <a:rPr/>
              <a:t>videos from previous offerings of the class</a:t>
            </a:r>
          </a:p>
          <a:p>
            <a:pPr lvl="1"/>
            <a:r>
              <a:rPr/>
              <a:t>cheatsheets for each class</a:t>
            </a:r>
          </a:p>
        </p:txBody>
      </p:sp>
    </p:spTree>
  </p:cSld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Help!!!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Error messages can be scary!</a:t>
            </a:r>
          </a:p>
          <a:p>
            <a:pPr lvl="1"/>
            <a:r>
              <a:rPr/>
              <a:t>Check out the FAQ/Help page on the website: </a:t>
            </a:r>
            <a:r>
              <a:rPr>
                <a:hlinkClick r:id="rId2"/>
              </a:rPr>
              <a:t>https://daseh.org/help.html</a:t>
            </a:r>
          </a:p>
          <a:p>
            <a:pPr lvl="1"/>
            <a:r>
              <a:rPr/>
              <a:t>Ask questions in Slack! Copy+pasting your error messages is really helpful!</a:t>
            </a:r>
          </a:p>
          <a:p>
            <a:pPr lvl="0" marL="0" indent="0">
              <a:buNone/>
            </a:pPr>
            <a:r>
              <a:rPr b="1"/>
              <a:t>We will also dedicate time today to debug any installation issues</a:t>
            </a:r>
          </a:p>
        </p:txBody>
      </p:sp>
    </p:spTree>
  </p:cSld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forrest-gump-running.gif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81200" y="1193800"/>
            <a:ext cx="51816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Using</a:t>
            </a:r>
            <a:r>
              <a:rPr/>
              <a:t> </a:t>
            </a:r>
            <a:r>
              <a:rPr/>
              <a:t>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Large Language Models (ChatGPT, Claude, etc.) can be useful for programming. Specifically, it can help with:</a:t>
            </a:r>
          </a:p>
          <a:p>
            <a:pPr lvl="1"/>
            <a:r>
              <a:rPr/>
              <a:t>Writing or re-writing (refactoring) your code</a:t>
            </a:r>
          </a:p>
          <a:p>
            <a:pPr lvl="1"/>
            <a:r>
              <a:rPr/>
              <a:t>Annotation (code “notes”)</a:t>
            </a:r>
          </a:p>
          <a:p>
            <a:pPr lvl="1"/>
            <a:r>
              <a:rPr/>
              <a:t>Understanding unfamiliar code</a:t>
            </a:r>
          </a:p>
          <a:p>
            <a:pPr lvl="0" marL="0" indent="0">
              <a:buNone/>
            </a:pPr>
            <a:r>
              <a:rPr/>
              <a:t>We will talk more about AI + programming during the code-a-thon.</a:t>
            </a:r>
          </a:p>
          <a:p>
            <a:pPr lvl="0" marL="0" indent="0">
              <a:buNone/>
            </a:pPr>
            <a:r>
              <a:rPr/>
              <a:t>For best practices, we encourage you to check out our </a:t>
            </a:r>
            <a:r>
              <a:rPr>
                <a:hlinkClick r:id="rId2"/>
              </a:rPr>
              <a:t>AI for Efficient Programming Course</a:t>
            </a:r>
            <a:r>
              <a:rPr/>
              <a:t>.</a:t>
            </a:r>
          </a:p>
        </p:txBody>
      </p:sp>
    </p:spTree>
  </p:cSld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Installing</a:t>
            </a:r>
            <a:r>
              <a:rPr/>
              <a:t> </a:t>
            </a:r>
            <a:r>
              <a:rPr/>
              <a:t>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/>
              <a:t>Install the </a:t>
            </a:r>
            <a:r>
              <a:rPr>
                <a:hlinkClick r:id="rId2"/>
              </a:rPr>
              <a:t>latest R version</a:t>
            </a:r>
            <a:r>
              <a:rPr/>
              <a:t> (4.4.1 (called ‘Race for your Life’) as of June 14, 2024)</a:t>
            </a:r>
          </a:p>
          <a:p>
            <a:pPr lvl="1"/>
            <a:r>
              <a:rPr>
                <a:hlinkClick r:id="rId3"/>
              </a:rPr>
              <a:t>Install RStudio</a:t>
            </a:r>
          </a:p>
          <a:p>
            <a:pPr lvl="1"/>
            <a:r>
              <a:rPr>
                <a:hlinkClick r:id="rId4"/>
              </a:rPr>
              <a:t>R Tools Issue</a:t>
            </a:r>
          </a:p>
          <a:p>
            <a:pPr lvl="0" marL="0" indent="0">
              <a:buNone/>
            </a:pPr>
            <a:r>
              <a:rPr/>
              <a:t>More detailed instructions </a:t>
            </a:r>
            <a:r>
              <a:rPr>
                <a:hlinkClick r:id="rId5"/>
              </a:rPr>
              <a:t>on the website</a:t>
            </a:r>
            <a:r>
              <a:rPr/>
              <a:t>.</a:t>
            </a:r>
          </a:p>
          <a:p>
            <a:pPr lvl="0" marL="0" indent="0">
              <a:buNone/>
            </a:pPr>
            <a:r>
              <a:rPr/>
              <a:t>RStudio is an </a:t>
            </a:r>
            <a:r>
              <a:rPr b="1"/>
              <a:t>integrated development environment</a:t>
            </a:r>
            <a:r>
              <a:rPr/>
              <a:t> (IDE) that makes it easier to work with R.</a:t>
            </a:r>
          </a:p>
          <a:p>
            <a:pPr lvl="0" marL="0" indent="0">
              <a:buNone/>
            </a:pPr>
            <a:r>
              <a:rPr/>
              <a:t>More on that soon!</a:t>
            </a:r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Before</a:t>
            </a:r>
            <a:r>
              <a:rPr/>
              <a:t> </a:t>
            </a:r>
            <a:r>
              <a:rPr/>
              <a:t>we</a:t>
            </a:r>
            <a:r>
              <a:rPr/>
              <a:t> </a:t>
            </a:r>
            <a:r>
              <a:rPr/>
              <a:t>start</a:t>
            </a:r>
            <a:r>
              <a:rPr/>
              <a:t> </a:t>
            </a:r>
            <a:r>
              <a:rPr/>
              <a:t>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Poll: How are you feeling right now?</a:t>
            </a:r>
          </a:p>
        </p:txBody>
      </p:sp>
    </p:spTree>
  </p:cSld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🏠 </a:t>
            </a:r>
            <a:r>
              <a:rPr>
                <a:hlinkClick r:id="rId2"/>
              </a:rPr>
              <a:t>Class Website - https://daseh.org/</a:t>
            </a:r>
            <a:r>
              <a:rPr/>
              <a:t> - Logistics, resources, and help!</a:t>
            </a:r>
          </a:p>
          <a:p>
            <a:pPr lvl="0" marL="0" indent="0">
              <a:buNone/>
            </a:pPr>
            <a:r>
              <a:rPr/>
              <a:t>📝 </a:t>
            </a:r>
            <a:r>
              <a:rPr>
                <a:hlinkClick r:id="rId3"/>
              </a:rPr>
              <a:t>Research Survey -</a:t>
            </a:r>
          </a:p>
          <a:p>
            <a:pPr lvl="0" marL="0" indent="0">
              <a:buNone/>
            </a:pPr>
            <a:r>
              <a:rPr/>
              <a:t>🩺 </a:t>
            </a:r>
            <a:r>
              <a:rPr>
                <a:hlinkClick r:id="rId4"/>
              </a:rPr>
              <a:t>Pulse Check -</a:t>
            </a:r>
          </a:p>
          <a:p>
            <a:pPr lvl="0" marL="0" indent="0">
              <a:buNone/>
            </a:pPr>
            <a:r>
              <a:rPr/>
              <a:t>Image by Gerd Altmann from Pixabay</a:t>
            </a:r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About</a:t>
            </a:r>
            <a:r>
              <a:rPr/>
              <a:t> </a:t>
            </a:r>
            <a:r>
              <a:rPr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 b="1"/>
              <a:t>Carrie Wright (she/her)</a:t>
            </a:r>
          </a:p>
          <a:p>
            <a:pPr lvl="0" marL="0" indent="0">
              <a:buNone/>
            </a:pPr>
            <a:r>
              <a:rPr/>
              <a:t>Senior Staff Scientist, Fred Hutchinson Cancer Center</a:t>
            </a:r>
          </a:p>
          <a:p>
            <a:pPr lvl="0" marL="0" indent="0">
              <a:buNone/>
            </a:pPr>
            <a:r>
              <a:rPr/>
              <a:t>Associate, Department of Biostatistics, JHSPH</a:t>
            </a:r>
          </a:p>
          <a:p>
            <a:pPr lvl="0" marL="0" indent="0">
              <a:buNone/>
            </a:pPr>
            <a:r>
              <a:rPr/>
              <a:t>PhD in Biomedical Sciences</a:t>
            </a:r>
          </a:p>
          <a:p>
            <a:pPr lvl="0" marL="0" indent="0">
              <a:buNone/>
            </a:pPr>
            <a:r>
              <a:rPr/>
              <a:t>Email: </a:t>
            </a:r>
            <a:r>
              <a:rPr>
                <a:hlinkClick r:id="rId2"/>
              </a:rPr>
              <a:t>cwright2@fredhutch.org</a:t>
            </a:r>
            <a:r>
              <a:rPr/>
              <a:t> Web: </a:t>
            </a:r>
            <a:r>
              <a:rPr>
                <a:hlinkClick r:id="rId3"/>
                <a:latin typeface="Courier"/>
              </a:rPr>
              <a:t>https://carriewright11.github.io</a:t>
            </a:r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carrie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65400" y="1193800"/>
            <a:ext cx="4000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marL="0" indent="0">
              <a:buNone/>
            </a:pPr>
            <a:r>
              <a:rPr/>
              <a:t>About</a:t>
            </a:r>
            <a:r>
              <a:rPr/>
              <a:t> </a:t>
            </a:r>
            <a:r>
              <a:rPr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marL="0" indent="0">
              <a:buNone/>
            </a:pPr>
            <a:r>
              <a:rPr b="1"/>
              <a:t>Ava Hoffman (she/her)</a:t>
            </a:r>
          </a:p>
          <a:p>
            <a:pPr lvl="0" marL="0" indent="0">
              <a:buNone/>
            </a:pPr>
            <a:r>
              <a:rPr/>
              <a:t>Senior Staff Scientist, Fred Hutchinson Cancer Center</a:t>
            </a:r>
          </a:p>
          <a:p>
            <a:pPr lvl="0" marL="0" indent="0">
              <a:buNone/>
            </a:pPr>
            <a:r>
              <a:rPr/>
              <a:t>Associate, Department of Biostatistics, JHSPH</a:t>
            </a:r>
          </a:p>
          <a:p>
            <a:pPr lvl="0" marL="0" indent="0">
              <a:buNone/>
            </a:pPr>
            <a:r>
              <a:rPr/>
              <a:t>PhD in Ecology</a:t>
            </a:r>
          </a:p>
          <a:p>
            <a:pPr lvl="0" marL="0" indent="0">
              <a:buNone/>
            </a:pPr>
            <a:r>
              <a:rPr/>
              <a:t>Email: </a:t>
            </a:r>
            <a:r>
              <a:rPr>
                <a:hlinkClick r:id="rId2"/>
              </a:rPr>
              <a:t>ahoffma2@fredhutch.org</a:t>
            </a:r>
            <a:r>
              <a:rPr/>
              <a:t> Web: </a:t>
            </a:r>
            <a:r>
              <a:rPr>
                <a:hlinkClick r:id="rId3"/>
                <a:latin typeface="Courier"/>
              </a:rPr>
              <a:t>https://avahoffman.com</a:t>
            </a:r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s/ava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02000" y="1193800"/>
            <a:ext cx="25400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</Words>
  <Application>Microsoft Macintosh PowerPoint</Application>
  <PresentationFormat>On-screen Show (16:9)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Courier New</vt:lpstr>
      <vt:lpstr>Lato</vt:lpstr>
      <vt:lpstr>Montserrat</vt:lpstr>
      <vt:lpstr>Wingdings</vt:lpstr>
      <vt:lpstr>Office Theme</vt:lpstr>
      <vt:lpstr>Basic 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/>
  <cp:keywords/>
  <dcterms:created xsi:type="dcterms:W3CDTF">2026-05-12T20:09:46Z</dcterms:created>
  <dcterms:modified xsi:type="dcterms:W3CDTF">2026-05-12T20:09:46Z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utput">
    <vt:lpwstr/>
  </property>
</Properties>
</file>