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2100"/>
    <p:restoredTop autoAdjust="0" sz="94752"/>
  </p:normalViewPr>
  <p:slideViewPr>
    <p:cSldViewPr snapToGrid="0" snapToObjects="1">
      <p:cViewPr varScale="1">
        <p:scale>
          <a:sx d="100" n="198"/>
          <a:sy d="100" n="198"/>
        </p:scale>
        <p:origin x="1208" y="184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0" Type="http://schemas.openxmlformats.org/officeDocument/2006/relationships/slide" Target="slides/slide39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4" Type="http://schemas.openxmlformats.org/officeDocument/2006/relationships/tableStyles" Target="tableStyles.xml" /><Relationship Id="rId43" Type="http://schemas.openxmlformats.org/officeDocument/2006/relationships/theme" Target="theme/theme1.xml" /><Relationship Id="rId4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>
            <a:lvl1pPr algn="ctr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1730"/>
            <a:ext cx="6400800" cy="347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918C2E-CA3D-3E7E-792D-7E5EF12459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96" y="289937"/>
            <a:ext cx="4638608" cy="25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rtl="0" eaLnBrk="1" latinLnBrk="0" hangingPunct="1">
        <a:spcBef>
          <a:spcPct val="0"/>
        </a:spcBef>
        <a:buNone/>
        <a:defRPr sz="3300" kern="1200" baseline="0">
          <a:solidFill>
            <a:schemeClr val="tx1"/>
          </a:solidFill>
          <a:latin typeface="Montserrat" panose="00000500000000000000" pitchFamily="2" charset="77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13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Wingdings" pitchFamily="2" charset="2"/>
        <a:buChar char="§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100" kern="1200" baseline="0">
          <a:solidFill>
            <a:schemeClr val="tx1"/>
          </a:solidFill>
          <a:latin typeface="Lato" panose="020F0502020204030203" pitchFamily="34" charset="0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png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aseh.org/" TargetMode="External" /><Relationship Id="rId3" Type="http://schemas.openxmlformats.org/officeDocument/2006/relationships/hyperlink" Target="https://daseh.org/modules//Factors/lab/Factors_Lab.Rmd" TargetMode="External" /><Relationship Id="rId4" Type="http://schemas.openxmlformats.org/officeDocument/2006/relationships/hyperlink" Target="https://daseh.org/modules/cheatsheets/Day-6.pdf" TargetMode="External" /><Relationship Id="rId5" Type="http://schemas.openxmlformats.org/officeDocument/2006/relationships/hyperlink" Target="https://rstudio.github.io/cheatsheets/factors.pdf" TargetMode="Externa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g" /></Relationships>
</file>

<file path=ppt/slides/_rels/slide3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/>
          <a:p>
            <a:pPr lvl="0" marL="0" indent="0">
              <a:buNone/>
            </a:pPr>
            <a:r>
              <a:rPr/>
              <a:t>Factors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1730"/>
            <a:ext cx="6400800" cy="347370"/>
          </a:xfrm>
        </p:spPr>
        <p:txBody>
          <a:bodyPr/>
          <a:lstStyle/>
          <a:p>
            <a:pPr lvl="0" marL="0" indent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(er_visits_age)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6 × 6
##    year age          rate lower95cl upper95cl visits
##   &lt;dbl&gt; &lt;chr&gt;       &lt;dbl&gt;     &lt;dbl&gt;     &lt;dbl&gt;  &lt;dbl&gt;
## 1  2011 0-4 years    3.52      1.82      6.16     12
## 2  2011 15-34 years  7.34      5.95      8.74    106
## 3  2011 35-64 years  5.84      4.80      6.88    121
## 4  2011 5-14 years   5.20      3.50      6.90     36
## 5  2011 65+ years    8.34      5.98     10.7      48
## 6  2012 0-4 years    3.58      1.85      6.25     12</a:t>
            </a:r>
          </a:p>
          <a:p>
            <a:pPr lvl="0" marL="0" indent="0">
              <a:buNone/>
            </a:pPr>
            <a:r>
              <a:rPr/>
              <a:t>Notice that </a:t>
            </a:r>
            <a:r>
              <a:rPr>
                <a:latin typeface="Courier"/>
              </a:rPr>
              <a:t>age</a:t>
            </a:r>
            <a:r>
              <a:rPr/>
              <a:t> is a </a:t>
            </a:r>
            <a:r>
              <a:rPr>
                <a:latin typeface="Courier"/>
              </a:rPr>
              <a:t>chr</a:t>
            </a:r>
            <a:r>
              <a:rPr/>
              <a:t> variable. This indicates that the values are </a:t>
            </a:r>
            <a:r>
              <a:rPr b="1"/>
              <a:t>character</a:t>
            </a:r>
            <a:r>
              <a:rPr/>
              <a:t> strings.</a:t>
            </a:r>
          </a:p>
          <a:p>
            <a:pPr lvl="0" marL="0" indent="0">
              <a:buNone/>
            </a:pPr>
            <a:r>
              <a:rPr/>
              <a:t>R does not realize that there is any order related to the </a:t>
            </a:r>
            <a:r>
              <a:rPr>
                <a:latin typeface="Courier"/>
              </a:rPr>
              <a:t>AGE</a:t>
            </a:r>
            <a:r>
              <a:rPr/>
              <a:t> values. It will assume that it is </a:t>
            </a:r>
            <a:r>
              <a:rPr b="1"/>
              <a:t>alphanumeric</a:t>
            </a:r>
            <a:r>
              <a:rPr/>
              <a:t> (for numbers, this means ascending order).</a:t>
            </a:r>
          </a:p>
          <a:p>
            <a:pPr lvl="0" marL="0" indent="0">
              <a:buNone/>
            </a:pPr>
            <a:r>
              <a:rPr/>
              <a:t>However, we know that the order is: </a:t>
            </a:r>
            <a:r>
              <a:rPr b="1"/>
              <a:t>0-4 years old</a:t>
            </a:r>
            <a:r>
              <a:rPr/>
              <a:t>, </a:t>
            </a:r>
            <a:r>
              <a:rPr b="1"/>
              <a:t>5-14 years old</a:t>
            </a:r>
            <a:r>
              <a:rPr/>
              <a:t>, </a:t>
            </a:r>
            <a:r>
              <a:rPr b="1"/>
              <a:t>15-34 years old</a:t>
            </a:r>
            <a:r>
              <a:rPr/>
              <a:t>, </a:t>
            </a:r>
            <a:r>
              <a:rPr b="1"/>
              <a:t>35-64 years old</a:t>
            </a:r>
            <a:r>
              <a:rPr/>
              <a:t>, and </a:t>
            </a:r>
            <a:r>
              <a:rPr b="1"/>
              <a:t>65+ years old</a:t>
            </a:r>
            <a:r>
              <a:rPr/>
              <a:t>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For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next</a:t>
            </a:r>
            <a:r>
              <a:rPr/>
              <a:t> </a:t>
            </a:r>
            <a:r>
              <a:rPr/>
              <a:t>steps,</a:t>
            </a:r>
            <a:r>
              <a:rPr/>
              <a:t> </a:t>
            </a:r>
            <a:r>
              <a:rPr/>
              <a:t>let’s</a:t>
            </a:r>
            <a:r>
              <a:rPr/>
              <a:t> </a:t>
            </a:r>
            <a:r>
              <a:rPr/>
              <a:t>take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subset</a:t>
            </a:r>
            <a:r>
              <a:rPr/>
              <a:t> </a:t>
            </a:r>
            <a:r>
              <a:rPr/>
              <a:t>of</a:t>
            </a:r>
            <a:r>
              <a:rPr/>
              <a:t> </a:t>
            </a:r>
            <a:r>
              <a:rPr/>
              <a:t>data.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Use </a:t>
            </a:r>
            <a:r>
              <a:rPr>
                <a:latin typeface="Courier"/>
              </a:rPr>
              <a:t>set.seed()</a:t>
            </a:r>
            <a:r>
              <a:rPr/>
              <a:t> to take the same random sample each time.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set.seed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123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er_visits_age_subset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slice_sample</a:t>
            </a:r>
            <a:r>
              <a:rPr>
                <a:latin typeface="Courier"/>
              </a:rPr>
              <a:t>(er_visits_age, </a:t>
            </a:r>
            <a:r>
              <a:rPr>
                <a:solidFill>
                  <a:srgbClr val="7D9029"/>
                </a:solidFill>
                <a:latin typeface="Courier"/>
              </a:rPr>
              <a:t>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32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Plot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Let’s make a plot first.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er_visits_age_subset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age,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rate))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geom_boxplot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theme_bw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base_size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 </a:t>
            </a:r>
            <a:r>
              <a:rPr i="1">
                <a:solidFill>
                  <a:srgbClr val="60A0B0"/>
                </a:solidFill>
                <a:latin typeface="Courier"/>
              </a:rPr>
              <a:t># make all labels size 12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__w/DaSEH/DaSEH/modules/Factors/Factors_files/figure-pptx/unnamed-chunk-8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600" y="1193800"/>
            <a:ext cx="56515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OK this is very useful, but it is a bit difficult to read. We expect the values to be plotted by the order that we know, not by alphabetical order.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Change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Currently </a:t>
            </a:r>
            <a:r>
              <a:rPr>
                <a:latin typeface="Courier"/>
              </a:rPr>
              <a:t>age</a:t>
            </a:r>
            <a:r>
              <a:rPr/>
              <a:t> is class </a:t>
            </a:r>
            <a:r>
              <a:rPr>
                <a:latin typeface="Courier"/>
              </a:rPr>
              <a:t>character</a:t>
            </a:r>
            <a:r>
              <a:rPr/>
              <a:t> but let’s change that to class </a:t>
            </a:r>
            <a:r>
              <a:rPr>
                <a:latin typeface="Courier"/>
              </a:rPr>
              <a:t>factor</a:t>
            </a:r>
            <a:r>
              <a:rPr/>
              <a:t> which allows us to specify the levels or order of the values.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br/>
            <a:r>
              <a:rPr>
                <a:latin typeface="Courier"/>
              </a:rPr>
              <a:t>  er_visits_age_subset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mutate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age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factor</a:t>
            </a:r>
            <a:r>
              <a:rPr>
                <a:latin typeface="Courier"/>
              </a:rPr>
              <a:t>(age,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7D9029"/>
                </a:solidFill>
                <a:latin typeface="Courier"/>
              </a:rPr>
              <a:t>levels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"0-4 years"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"5-14 years"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"15-34 years"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"35-64 years"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"65+ years"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  ))</a:t>
            </a:r>
            <a:br/>
            <a:br/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levels</a:t>
            </a:r>
            <a:r>
              <a:rPr>
                <a:latin typeface="Courier"/>
              </a:rPr>
              <a:t>()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"0-4 years"   "5-14 years"  "15-34 years" "35-64 years" "65+ years"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Change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(er_visits_age_fct)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6 × 6
##    year age          rate lower95cl upper95cl visits
##   &lt;dbl&gt; &lt;fct&gt;       &lt;dbl&gt;     &lt;dbl&gt;     &lt;dbl&gt;  &lt;dbl&gt;
## 1  2017 0-4 years    3.29      1.64      5.89     11
## 2  2013 65+ years    4.50      2.86      6.14     29
## 3  2021 0-4 years   NA        NA        NA        NA
## 4  2013 5-14 years   5.51      3.78      7.23     39
## 5  2011 35-64 years  5.84      4.80      6.88    121
## 6  2019 15-34 years  8.34      6.94      9.73    137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Plot</a:t>
            </a:r>
            <a:r>
              <a:rPr/>
              <a:t> </a:t>
            </a:r>
            <a:r>
              <a:rPr/>
              <a:t>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Now let’s make our plot again: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age,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rate))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geom_boxplot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theme_bw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base_size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__w/DaSEH/DaSEH/modules/Factors/Factors_files/figure-pptx/unnamed-chunk-11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600" y="1193800"/>
            <a:ext cx="56515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Now that’s more like it! Notice how the data is automatically plotted in the order we would like.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</a:t>
            </a:r>
            <a:r>
              <a:rPr>
                <a:latin typeface="Courier"/>
              </a:rPr>
              <a:t>factor</a:t>
            </a:r>
            <a:r>
              <a:rPr/>
              <a:t> is a special </a:t>
            </a:r>
            <a:r>
              <a:rPr>
                <a:latin typeface="Courier"/>
              </a:rPr>
              <a:t>character</a:t>
            </a:r>
            <a:r>
              <a:rPr/>
              <a:t> vector where the elements have pre-defined groups or ‘levels’. You can think of these as qualitative or categorical variables:</a:t>
            </a:r>
          </a:p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"yellow"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"red"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"red"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"blue"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"yellow"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"blue"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(x)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"character"</a:t>
            </a:r>
          </a:p>
          <a:p>
            <a:pPr lvl="0" indent="0">
              <a:buNone/>
            </a:pPr>
            <a:r>
              <a:rPr>
                <a:latin typeface="Courier"/>
              </a:rPr>
              <a:t>x_fact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factor</a:t>
            </a:r>
            <a:r>
              <a:rPr>
                <a:latin typeface="Courier"/>
              </a:rPr>
              <a:t>(x) </a:t>
            </a:r>
            <a:r>
              <a:rPr i="1">
                <a:solidFill>
                  <a:srgbClr val="60A0B0"/>
                </a:solidFill>
                <a:latin typeface="Courier"/>
              </a:rPr>
              <a:t># factor() is a function</a:t>
            </a:r>
            <a:br/>
            <a:r>
              <a:rPr>
                <a:solidFill>
                  <a:srgbClr val="06287E"/>
                </a:solidFill>
                <a:latin typeface="Courier"/>
              </a:rPr>
              <a:t>class</a:t>
            </a:r>
            <a:r>
              <a:rPr>
                <a:latin typeface="Courier"/>
              </a:rPr>
              <a:t>(x_fact)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"factor"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</a:t>
            </a:r>
            <a:r>
              <a:rPr/>
              <a:t> </a:t>
            </a:r>
            <a:r>
              <a:rPr/>
              <a:t>about</a:t>
            </a:r>
            <a:r>
              <a:rPr/>
              <a:t> </a:t>
            </a:r>
            <a:r>
              <a:rPr/>
              <a:t>if</a:t>
            </a:r>
            <a:r>
              <a:rPr/>
              <a:t> </a:t>
            </a:r>
            <a:r>
              <a:rPr/>
              <a:t>we</a:t>
            </a:r>
            <a:r>
              <a:rPr/>
              <a:t> </a:t>
            </a:r>
            <a:r>
              <a:rPr>
                <a:latin typeface="Courier"/>
              </a:rPr>
              <a:t>arrange()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data</a:t>
            </a:r>
            <a:r>
              <a:rPr/>
              <a:t> </a:t>
            </a:r>
            <a:r>
              <a:rPr/>
              <a:t>by</a:t>
            </a:r>
            <a:r>
              <a:rPr/>
              <a:t> </a:t>
            </a:r>
            <a:r>
              <a:rPr/>
              <a:t>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Character data is arranged alphabetically (if letters) or by ascending first number (if numbers).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er_visits_age_subset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arrange</a:t>
            </a:r>
            <a:r>
              <a:rPr>
                <a:latin typeface="Courier"/>
              </a:rPr>
              <a:t>(age)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32 × 6
##     year age          rate lower95cl upper95cl visits
##    &lt;dbl&gt; &lt;chr&gt;       &lt;dbl&gt;     &lt;dbl&gt;     &lt;dbl&gt;  &lt;dbl&gt;
##  1  2017 0-4 years    3.29      1.64      5.89     11
##  2  2021 0-4 years   NA        NA        NA        NA
##  3  2016 0-4 years    4.19      2.29      7.03     14
##  4  2018 0-4 years    3.91      2.08      6.68     13
##  5  2019 15-34 years  8.34      6.94      9.73    137
##  6  2018 15-34 years 10.1       8.60     11.7     165
##  7  2022 15-34 years 10.0       8.52     11.6     167
##  8  2016 15-34 years 10.9       9.23     12.5     171
##  9  2012 15-34 years  8.88      7.36     10.4     130
## 10  2014 15-34 years  6.28      5.02      7.54     95
## # ℹ 22 more rows</a:t>
            </a:r>
          </a:p>
          <a:p>
            <a:pPr lvl="0" marL="0" indent="0">
              <a:buNone/>
            </a:pPr>
            <a:r>
              <a:rPr/>
              <a:t>Notice that the order is not what we would hope for!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Arranging</a:t>
            </a:r>
            <a:r>
              <a:rPr/>
              <a:t> </a:t>
            </a: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 data is arranged by level.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arrange</a:t>
            </a:r>
            <a:r>
              <a:rPr>
                <a:latin typeface="Courier"/>
              </a:rPr>
              <a:t>(age)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32 × 6
##     year age         rate lower95cl upper95cl visits
##    &lt;dbl&gt; &lt;fct&gt;      &lt;dbl&gt;     &lt;dbl&gt;     &lt;dbl&gt;  &lt;dbl&gt;
##  1  2017 0-4 years   3.29      1.64      5.89     11
##  2  2021 0-4 years  NA        NA        NA        NA
##  3  2016 0-4 years   4.19      2.29      7.03     14
##  4  2018 0-4 years   3.91      2.08      6.68     13
##  5  2013 5-14 years  5.51      3.78      7.23     39
##  6  2012 5-14 years  4.14      2.63      5.64     29
##  7  2016 5-14 years  6.41      4.56      8.26     46
##  8  2020 5-14 years NA        NA        NA        NA
##  9  2019 5-14 years  3.80      2.36      5.23     27
## 10  2014 5-14 years  2.53      1.50      3.99     18
## # ℹ 22 more rows</a:t>
            </a:r>
          </a:p>
          <a:p>
            <a:pPr lvl="0" marL="0" indent="0">
              <a:buNone/>
            </a:pPr>
            <a:r>
              <a:rPr/>
              <a:t>Nice! Now this is what we would want!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Making</a:t>
            </a:r>
            <a:r>
              <a:rPr/>
              <a:t> </a:t>
            </a:r>
            <a:r>
              <a:rPr/>
              <a:t>tables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/>
              <a:t>characters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Tables grouped by a character are arranged alphabetically (if letters) or by ascending first number (if numbers).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er_visits_age_subset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total_visits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sum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T))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5 × 2
##   age         total_visits
##   &lt;chr&gt;              &lt;dbl&gt;
## 1 0-4 years             38
## 2 15-34 years          986
## 3 35-64 years          983
## 4 5-14 years           215
## 5 65+ years            296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Making</a:t>
            </a:r>
            <a:r>
              <a:rPr/>
              <a:t> </a:t>
            </a:r>
            <a:r>
              <a:rPr/>
              <a:t>tables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Tables grouped by a factor are arranged by level.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total_visits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sum</a:t>
            </a:r>
            <a:r>
              <a:rPr>
                <a:latin typeface="Courier"/>
              </a:rPr>
              <a:t>(visits, </a:t>
            </a:r>
            <a:r>
              <a:rPr>
                <a:solidFill>
                  <a:srgbClr val="7D9029"/>
                </a:solidFill>
                <a:latin typeface="Courier"/>
              </a:rPr>
              <a:t>na.rm =</a:t>
            </a:r>
            <a:r>
              <a:rPr>
                <a:latin typeface="Courier"/>
              </a:rPr>
              <a:t> T))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5 × 2
##   age         total_visits
##   &lt;fct&gt;              &lt;dbl&gt;
## 1 0-4 years             38
## 2 5-14 years           215
## 3 15-34 years          986
## 4 35-64 years          983
## 5 65+ years            296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forcats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if we wanted to order </a:t>
            </a:r>
            <a:r>
              <a:rPr>
                <a:latin typeface="Courier"/>
              </a:rPr>
              <a:t>age</a:t>
            </a:r>
            <a:r>
              <a:rPr/>
              <a:t> by increasing </a:t>
            </a:r>
            <a:r>
              <a:rPr>
                <a:latin typeface="Courier"/>
              </a:rPr>
              <a:t>rate</a:t>
            </a:r>
            <a:r>
              <a:rPr/>
              <a:t>?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(forcats)</a:t>
            </a:r>
            <a:br/>
            <a:br/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age,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rate))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geom_boxplot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theme_bw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base_size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__w/DaSEH/DaSEH/modules/Factors/Factors_files/figure-pptx/unnamed-chunk-16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600" y="1193800"/>
            <a:ext cx="56515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This would be useful for identifying easily which age group to focus on.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forcats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order a factor by another variable by using the </a:t>
            </a:r>
            <a:r>
              <a:rPr>
                <a:latin typeface="Courier"/>
              </a:rPr>
              <a:t>fct_reorder()</a:t>
            </a:r>
            <a:r>
              <a:rPr/>
              <a:t> function of the </a:t>
            </a:r>
            <a:r>
              <a:rPr>
                <a:latin typeface="Courier"/>
              </a:rPr>
              <a:t>forcats</a:t>
            </a:r>
            <a:r>
              <a:rPr/>
              <a:t> package.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fct_reorder</a:t>
            </a:r>
            <a:r>
              <a:rPr>
                <a:latin typeface="Courier"/>
              </a:rPr>
              <a:t>({column getting changed}, {guiding column}, {summarizing </a:t>
            </a:r>
            <a:r>
              <a:rPr b="1">
                <a:solidFill>
                  <a:srgbClr val="007020"/>
                </a:solidFill>
                <a:latin typeface="Courier"/>
              </a:rPr>
              <a:t>function</a:t>
            </a:r>
            <a:r>
              <a:rPr>
                <a:latin typeface="Courier"/>
              </a:rPr>
              <a:t>})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forcats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order a factor by another variable by using the </a:t>
            </a:r>
            <a:r>
              <a:rPr>
                <a:latin typeface="Courier"/>
              </a:rPr>
              <a:t>fct_reorder()</a:t>
            </a:r>
            <a:r>
              <a:rPr/>
              <a:t> function of the </a:t>
            </a:r>
            <a:r>
              <a:rPr>
                <a:latin typeface="Courier"/>
              </a:rPr>
              <a:t>forcats</a:t>
            </a:r>
            <a:r>
              <a:rPr/>
              <a:t> package.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(forcats)</a:t>
            </a:r>
            <a:br/>
            <a:br/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fct_reorder</a:t>
            </a:r>
            <a:r>
              <a:rPr>
                <a:latin typeface="Courier"/>
              </a:rPr>
              <a:t>(age, rate, mean),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rate))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geom_boxplot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labs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"Age Category"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theme_bw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base_size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__w/DaSEH/DaSEH/modules/Factors/Factors_files/figure-pptx/unnamed-chunk-18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600" y="1193800"/>
            <a:ext cx="56515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Factors have </a:t>
            </a:r>
            <a:r>
              <a:rPr b="1"/>
              <a:t>levels</a:t>
            </a:r>
            <a:r>
              <a:rPr/>
              <a:t> (character types do not).</a:t>
            </a:r>
          </a:p>
          <a:p>
            <a:pPr lvl="0" indent="0">
              <a:buNone/>
            </a:pPr>
            <a:r>
              <a:rPr>
                <a:latin typeface="Courier"/>
              </a:rPr>
              <a:t>x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"yellow" "red"    "red"    "blue"   "yellow" "blue"</a:t>
            </a:r>
          </a:p>
          <a:p>
            <a:pPr lvl="0" indent="0">
              <a:buNone/>
            </a:pPr>
            <a:r>
              <a:rPr>
                <a:latin typeface="Courier"/>
              </a:rPr>
              <a:t>x_fact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yellow red    red    blue   yellow blue  
## Levels: blue red yellow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Note that levels are, by default, in </a:t>
            </a:r>
            <a:r>
              <a:rPr b="1"/>
              <a:t>alphanumerical</a:t>
            </a:r>
            <a:r>
              <a:rPr/>
              <a:t> order.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forcats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ordering..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.desc =</a:t>
            </a:r>
            <a:r>
              <a:rPr/>
              <a:t> </a:t>
            </a:r>
            <a:r>
              <a:rPr/>
              <a:t>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(forcats)</a:t>
            </a:r>
            <a:br/>
            <a:br/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fct_reorder</a:t>
            </a:r>
            <a:r>
              <a:rPr>
                <a:latin typeface="Courier"/>
              </a:rPr>
              <a:t>(age, rate, mean, </a:t>
            </a:r>
            <a:r>
              <a:rPr>
                <a:solidFill>
                  <a:srgbClr val="7D9029"/>
                </a:solidFill>
                <a:latin typeface="Courier"/>
              </a:rPr>
              <a:t>.desc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rate))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geom_boxplot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labs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"Age Category"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theme_bw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base_size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__w/DaSEH/DaSEH/modules/Factors/Factors_files/figure-pptx/unnamed-chunk-19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52600" y="1193800"/>
            <a:ext cx="56515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forcats</a:t>
            </a:r>
            <a:r>
              <a:rPr/>
              <a:t> </a:t>
            </a:r>
            <a:r>
              <a:rPr/>
              <a:t>for</a:t>
            </a:r>
            <a:r>
              <a:rPr/>
              <a:t> </a:t>
            </a:r>
            <a:r>
              <a:rPr/>
              <a:t>ordering…</a:t>
            </a:r>
            <a:r>
              <a:rPr/>
              <a:t> </a:t>
            </a:r>
            <a:r>
              <a:rPr/>
              <a:t>can</a:t>
            </a:r>
            <a:r>
              <a:rPr/>
              <a:t> </a:t>
            </a:r>
            <a:r>
              <a:rPr/>
              <a:t>be</a:t>
            </a:r>
            <a:r>
              <a:rPr/>
              <a:t> </a:t>
            </a:r>
            <a:r>
              <a:rPr/>
              <a:t>used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sort</a:t>
            </a:r>
            <a:r>
              <a:rPr/>
              <a:t> </a:t>
            </a:r>
            <a:r>
              <a:rPr/>
              <a:t>datasets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levels</a:t>
            </a:r>
            <a:r>
              <a:rPr>
                <a:latin typeface="Courier"/>
              </a:rPr>
              <a:t>() </a:t>
            </a:r>
            <a:r>
              <a:rPr i="1">
                <a:solidFill>
                  <a:srgbClr val="60A0B0"/>
                </a:solidFill>
                <a:latin typeface="Courier"/>
              </a:rPr>
              <a:t># By year order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"0-4 years"   "5-14 years"  "15-34 years" "35-64 years" "65+ years"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mutate</a:t>
            </a:r>
            <a:r>
              <a:rPr>
                <a:latin typeface="Courier"/>
              </a:rPr>
              <a:t>(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7D9029"/>
                </a:solidFill>
                <a:latin typeface="Courier"/>
              </a:rPr>
              <a:t>age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fct_reorder</a:t>
            </a:r>
            <a:r>
              <a:rPr>
                <a:latin typeface="Courier"/>
              </a:rPr>
              <a:t>(age, rate, mean)</a:t>
            </a:r>
            <a:br/>
            <a:r>
              <a:rPr>
                <a:latin typeface="Courier"/>
              </a:rPr>
              <a:t>  )</a:t>
            </a:r>
            <a:br/>
            <a:br/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levels</a:t>
            </a:r>
            <a:r>
              <a:rPr>
                <a:latin typeface="Courier"/>
              </a:rPr>
              <a:t>() </a:t>
            </a:r>
            <a:r>
              <a:rPr i="1">
                <a:solidFill>
                  <a:srgbClr val="60A0B0"/>
                </a:solidFill>
                <a:latin typeface="Courier"/>
              </a:rPr>
              <a:t># by increasing mean visits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"0-4 years"   "5-14 years"  "35-64 years" "65+ years"   "15-34 years"</a:t>
            </a: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Checking</a:t>
            </a:r>
            <a:r>
              <a:rPr/>
              <a:t> </a:t>
            </a:r>
            <a:r>
              <a:rPr/>
              <a:t>Proportions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fct_count()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 </a:t>
            </a:r>
            <a:r>
              <a:rPr>
                <a:latin typeface="Courier"/>
              </a:rPr>
              <a:t>fct_count()</a:t>
            </a:r>
            <a:r>
              <a:rPr/>
              <a:t> function of the </a:t>
            </a:r>
            <a:r>
              <a:rPr>
                <a:latin typeface="Courier"/>
              </a:rPr>
              <a:t>forcats</a:t>
            </a:r>
            <a:r>
              <a:rPr/>
              <a:t> package is helpful for checking that the proportions of each level for a factor are similar. Need the </a:t>
            </a:r>
            <a:r>
              <a:rPr>
                <a:latin typeface="Courier"/>
              </a:rPr>
              <a:t>prop = TRUE</a:t>
            </a:r>
            <a:r>
              <a:rPr/>
              <a:t> argument otherwise just counts are reported.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er_visits_age_fct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pull</a:t>
            </a:r>
            <a:r>
              <a:rPr>
                <a:latin typeface="Courier"/>
              </a:rPr>
              <a:t>(age) </a:t>
            </a:r>
            <a:r>
              <a:rPr>
                <a:solidFill>
                  <a:srgbClr val="4070A0"/>
                </a:solidFill>
                <a:latin typeface="Courier"/>
              </a:rPr>
              <a:t>|</a:t>
            </a:r>
            <a:r>
              <a:rPr b="1">
                <a:solidFill>
                  <a:srgbClr val="FF0000"/>
                </a:solidFill>
                <a:latin typeface="Courier"/>
              </a:rPr>
              <a:t>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fct_count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prop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5 × 3
##   f               n     p
##   &lt;fct&gt;       &lt;int&gt; &lt;dbl&gt;
## 1 0-4 years       4 0.125
## 2 5-14 years      8 0.25 
## 3 35-64 years     7 0.219
## 4 65+ years       6 0.188
## 5 15-34 years     7 0.219</a:t>
            </a: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CHECK:</a:t>
            </a:r>
            <a:r>
              <a:rPr/>
              <a:t> </a:t>
            </a:r>
            <a:r>
              <a:rPr/>
              <a:t>Why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it</a:t>
            </a:r>
            <a:r>
              <a:rPr/>
              <a:t> </a:t>
            </a:r>
            <a:r>
              <a:rPr/>
              <a:t>useful</a:t>
            </a:r>
            <a:r>
              <a:rPr/>
              <a:t> </a:t>
            </a:r>
            <a:r>
              <a:rPr/>
              <a:t>to</a:t>
            </a:r>
            <a:r>
              <a:rPr/>
              <a:t> </a:t>
            </a:r>
            <a:r>
              <a:rPr/>
              <a:t>have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/>
              <a:t>factor</a:t>
            </a:r>
            <a:r>
              <a:rPr/>
              <a:t> </a:t>
            </a:r>
            <a:r>
              <a:rPr/>
              <a:t>class</a:t>
            </a:r>
            <a:r>
              <a:rPr/>
              <a:t> </a:t>
            </a:r>
            <a:r>
              <a:rPr/>
              <a:t>as</a:t>
            </a:r>
            <a:r>
              <a:rPr/>
              <a:t> </a:t>
            </a:r>
            <a:r>
              <a:rPr/>
              <a:t>an</a:t>
            </a:r>
            <a:r>
              <a:rPr/>
              <a:t> </a:t>
            </a:r>
            <a:r>
              <a:rPr/>
              <a:t>option?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A. It helps us check the factual accuracy of our datasets.</a:t>
            </a:r>
          </a:p>
          <a:p>
            <a:pPr lvl="0" marL="0" indent="0">
              <a:buNone/>
            </a:pPr>
            <a:r>
              <a:rPr/>
              <a:t>B. It helps us change the order of variables in case the order has meaning.</a:t>
            </a: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GUT</a:t>
            </a:r>
            <a:r>
              <a:rPr/>
              <a:t> </a:t>
            </a:r>
            <a:r>
              <a:rPr/>
              <a:t>CHECK:</a:t>
            </a:r>
            <a:r>
              <a:rPr/>
              <a:t> </a:t>
            </a:r>
            <a:r>
              <a:rPr/>
              <a:t>What</a:t>
            </a:r>
            <a:r>
              <a:rPr/>
              <a:t> </a:t>
            </a:r>
            <a:r>
              <a:rPr/>
              <a:t>does</a:t>
            </a:r>
            <a:r>
              <a:rPr/>
              <a:t> </a:t>
            </a:r>
            <a:r>
              <a:rPr/>
              <a:t>the</a:t>
            </a:r>
            <a:r>
              <a:rPr/>
              <a:t> </a:t>
            </a:r>
            <a:r>
              <a:rPr>
                <a:latin typeface="Courier"/>
              </a:rPr>
              <a:t>fct_reorder()</a:t>
            </a:r>
            <a:r>
              <a:rPr/>
              <a:t> </a:t>
            </a:r>
            <a:r>
              <a:rPr/>
              <a:t>function</a:t>
            </a:r>
            <a:r>
              <a:rPr/>
              <a:t> </a:t>
            </a:r>
            <a:r>
              <a:rPr/>
              <a:t>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A. It helps us reorder a factor based on the values of another variable.</a:t>
            </a:r>
          </a:p>
          <a:p>
            <a:pPr lvl="0" marL="0" indent="0">
              <a:buNone/>
            </a:pPr>
            <a:r>
              <a:rPr/>
              <a:t>B. It helps us reorder a factor based on a random change in the order.</a:t>
            </a:r>
          </a:p>
        </p:txBody>
      </p:sp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the factor class allows us to have a different order from alphanumeric for categorical data</a:t>
            </a:r>
          </a:p>
          <a:p>
            <a:pPr lvl="1"/>
            <a:r>
              <a:rPr/>
              <a:t>we can change data to be a factor variable using </a:t>
            </a:r>
            <a:r>
              <a:rPr>
                <a:latin typeface="Courier"/>
              </a:rPr>
              <a:t>mutate</a:t>
            </a:r>
            <a:r>
              <a:rPr/>
              <a:t> and a factor creating function like </a:t>
            </a:r>
            <a:r>
              <a:rPr>
                <a:latin typeface="Courier"/>
              </a:rPr>
              <a:t>factor()</a:t>
            </a:r>
            <a:r>
              <a:rPr/>
              <a:t> or </a:t>
            </a:r>
            <a:r>
              <a:rPr>
                <a:latin typeface="Courier"/>
              </a:rPr>
              <a:t>as_factor</a:t>
            </a:r>
          </a:p>
          <a:p>
            <a:pPr lvl="1"/>
            <a:r>
              <a:rPr/>
              <a:t>the </a:t>
            </a:r>
            <a:r>
              <a:rPr>
                <a:latin typeface="Courier"/>
              </a:rPr>
              <a:t>as_factor()</a:t>
            </a:r>
            <a:r>
              <a:rPr/>
              <a:t> is from the </a:t>
            </a:r>
            <a:r>
              <a:rPr>
                <a:latin typeface="Courier"/>
              </a:rPr>
              <a:t>forcats</a:t>
            </a:r>
            <a:r>
              <a:rPr/>
              <a:t> package (first appearance order by default)</a:t>
            </a:r>
          </a:p>
          <a:p>
            <a:pPr lvl="1"/>
            <a:r>
              <a:rPr/>
              <a:t>the </a:t>
            </a:r>
            <a:r>
              <a:rPr>
                <a:latin typeface="Courier"/>
              </a:rPr>
              <a:t>factor()</a:t>
            </a:r>
            <a:r>
              <a:rPr/>
              <a:t> base R function (alphanumeric order by default)</a:t>
            </a:r>
          </a:p>
          <a:p>
            <a:pPr lvl="1"/>
            <a:r>
              <a:rPr/>
              <a:t>with </a:t>
            </a:r>
            <a:r>
              <a:rPr>
                <a:latin typeface="Courier"/>
              </a:rPr>
              <a:t>factor()</a:t>
            </a:r>
            <a:r>
              <a:rPr/>
              <a:t> we can specify the levels with the </a:t>
            </a:r>
            <a:r>
              <a:rPr>
                <a:latin typeface="Courier"/>
              </a:rPr>
              <a:t>levels</a:t>
            </a:r>
            <a:r>
              <a:rPr/>
              <a:t> argument if we want a specific order</a:t>
            </a:r>
          </a:p>
          <a:p>
            <a:pPr lvl="1"/>
            <a:r>
              <a:rPr/>
              <a:t>the </a:t>
            </a:r>
            <a:r>
              <a:rPr>
                <a:latin typeface="Courier"/>
              </a:rPr>
              <a:t>fct_reorder({variable_to_reorder}, {variable_to_order_by}, {summary function})</a:t>
            </a:r>
            <a:r>
              <a:rPr/>
              <a:t> helps us reorder a variable by the values of another variable</a:t>
            </a:r>
          </a:p>
          <a:p>
            <a:pPr lvl="1"/>
            <a:r>
              <a:rPr/>
              <a:t>arranging, tabulating, and plotting the data will reflect the new order</a:t>
            </a:r>
          </a:p>
        </p:txBody>
      </p:sp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🏠 </a:t>
            </a:r>
            <a:r>
              <a:rPr>
                <a:hlinkClick r:id="rId2"/>
              </a:rPr>
              <a:t>Class Website</a:t>
            </a:r>
            <a:br/>
            <a:r>
              <a:rPr/>
              <a:t>💻 </a:t>
            </a:r>
            <a:r>
              <a:rPr>
                <a:hlinkClick r:id="rId3"/>
              </a:rPr>
              <a:t>Lab</a:t>
            </a:r>
            <a:r>
              <a:rPr/>
              <a:t>. 📃</a:t>
            </a:r>
            <a:r>
              <a:rPr>
                <a:hlinkClick r:id="rId4"/>
              </a:rPr>
              <a:t>Day 6 Cheatsheet</a:t>
            </a:r>
            <a:r>
              <a:rPr/>
              <a:t> 📃</a:t>
            </a:r>
            <a:r>
              <a:rPr>
                <a:hlinkClick r:id="rId5"/>
              </a:rPr>
              <a:t>Posit’s forcats cheatsheet</a:t>
            </a:r>
          </a:p>
        </p:txBody>
      </p:sp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../../images/the-end-g23b994289_1280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71700" y="1193800"/>
            <a:ext cx="48006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Image by Gerd Altmann from Pixabay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Extract the levels of a </a:t>
            </a:r>
            <a:r>
              <a:rPr>
                <a:latin typeface="Courier"/>
              </a:rPr>
              <a:t>factor</a:t>
            </a:r>
            <a:r>
              <a:rPr/>
              <a:t> vector using </a:t>
            </a:r>
            <a:r>
              <a:rPr>
                <a:latin typeface="Courier"/>
              </a:rPr>
              <a:t>levels()</a:t>
            </a:r>
            <a:r>
              <a:rPr/>
              <a:t>: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levels</a:t>
            </a:r>
            <a:r>
              <a:rPr>
                <a:latin typeface="Courier"/>
              </a:rPr>
              <a:t>(x_fact)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"blue"   "red"    "yellow"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forcats</a:t>
            </a:r>
            <a:r>
              <a:rPr/>
              <a:t> </a:t>
            </a:r>
            <a:r>
              <a:rPr/>
              <a:t>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package called </a:t>
            </a:r>
            <a:r>
              <a:rPr>
                <a:latin typeface="Courier"/>
              </a:rPr>
              <a:t>forcats</a:t>
            </a:r>
            <a:r>
              <a:rPr/>
              <a:t> is really helpful for working with factors.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github.com/tidyverse/forcats/raw/main/man/figures/logo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98800" y="1193800"/>
            <a:ext cx="29337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factor()</a:t>
            </a:r>
            <a:r>
              <a:rPr/>
              <a:t> </a:t>
            </a:r>
            <a:r>
              <a:rPr/>
              <a:t>vs</a:t>
            </a:r>
            <a:r>
              <a:rPr/>
              <a:t> </a:t>
            </a:r>
            <a:r>
              <a:rPr>
                <a:latin typeface="Courier"/>
              </a:rPr>
              <a:t>as_factor()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factor()</a:t>
            </a:r>
            <a:r>
              <a:rPr/>
              <a:t> is from base R and </a:t>
            </a:r>
            <a:r>
              <a:rPr>
                <a:latin typeface="Courier"/>
              </a:rPr>
              <a:t>as_factor()</a:t>
            </a:r>
            <a:r>
              <a:rPr/>
              <a:t> is from </a:t>
            </a:r>
            <a:r>
              <a:rPr>
                <a:latin typeface="Courier"/>
              </a:rPr>
              <a:t>forcats</a:t>
            </a:r>
          </a:p>
          <a:p>
            <a:pPr lvl="0" marL="0" indent="0">
              <a:buNone/>
            </a:pPr>
            <a:r>
              <a:rPr/>
              <a:t>Both can change a variable to be of class factor.</a:t>
            </a:r>
          </a:p>
          <a:p>
            <a:pPr lvl="1"/>
            <a:r>
              <a:rPr>
                <a:latin typeface="Courier"/>
              </a:rPr>
              <a:t>factor()</a:t>
            </a:r>
            <a:r>
              <a:rPr/>
              <a:t> will order </a:t>
            </a:r>
            <a:r>
              <a:rPr b="1"/>
              <a:t>alphanumerically</a:t>
            </a:r>
            <a:r>
              <a:rPr/>
              <a:t> unless told otherwise.</a:t>
            </a:r>
          </a:p>
          <a:p>
            <a:pPr lvl="1"/>
            <a:r>
              <a:rPr>
                <a:latin typeface="Courier"/>
              </a:rPr>
              <a:t>as_factor()</a:t>
            </a:r>
            <a:r>
              <a:rPr/>
              <a:t> will order by </a:t>
            </a:r>
            <a:r>
              <a:rPr b="1"/>
              <a:t>first appearance</a:t>
            </a:r>
            <a:r>
              <a:rPr/>
              <a:t> unless told otherwise.</a:t>
            </a:r>
          </a:p>
          <a:p>
            <a:pPr lvl="0" marL="0" indent="0">
              <a:buNone/>
            </a:pPr>
            <a:r>
              <a:rPr/>
              <a:t>If you are assigning your levels manually either function is fine!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>
                <a:latin typeface="Courier"/>
              </a:rPr>
              <a:t>as_factor()</a:t>
            </a:r>
            <a:r>
              <a:rPr/>
              <a:t> </a:t>
            </a:r>
            <a:r>
              <a:rPr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x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"yellow"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"red"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"red"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"blue"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"yellow"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4070A0"/>
                </a:solidFill>
                <a:latin typeface="Courier"/>
              </a:rPr>
              <a:t>"blue"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x_fact_2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as_factor</a:t>
            </a:r>
            <a:r>
              <a:rPr>
                <a:latin typeface="Courier"/>
              </a:rPr>
              <a:t>(x)</a:t>
            </a:r>
            <a:br/>
            <a:r>
              <a:rPr>
                <a:latin typeface="Courier"/>
              </a:rPr>
              <a:t>x_fact_2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yellow red    red    blue   yellow blue  
## Levels: yellow red blue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Compare to factor() method:</a:t>
            </a:r>
            <a:br/>
            <a:r>
              <a:rPr>
                <a:latin typeface="Courier"/>
              </a:rPr>
              <a:t>x_fact</a:t>
            </a:r>
          </a:p>
          <a:p>
            <a:pPr lvl="0" indent="0">
              <a:buNone/>
            </a:pPr>
            <a:r>
              <a:rPr>
                <a:latin typeface="Courier"/>
              </a:rPr>
              <a:t>## [1] yellow red    red    blue   yellow blue  
## Levels: blue red yellow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</a:t>
            </a:r>
            <a:r>
              <a:rPr/>
              <a:t> </a:t>
            </a:r>
            <a:r>
              <a:rPr/>
              <a:t>Factor</a:t>
            </a:r>
            <a:r>
              <a:rPr/>
              <a:t> </a:t>
            </a:r>
            <a:r>
              <a:rPr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will use a slightly different version of the data on heat-related visits to the ER from the State of Colorado.</a:t>
            </a:r>
          </a:p>
          <a:p>
            <a:pPr lvl="0" marL="0" indent="0">
              <a:buNone/>
            </a:pPr>
            <a:r>
              <a:rPr/>
              <a:t>For today, we are looking at data that reports ER visits by age category.</a:t>
            </a:r>
          </a:p>
          <a:p>
            <a:pPr lvl="0" indent="0">
              <a:buNone/>
            </a:pPr>
            <a:r>
              <a:rPr>
                <a:latin typeface="Courier"/>
              </a:rPr>
              <a:t>er_visits_age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read_csv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"https://daseh.org/data/CO_ER_heat_visits_by_age.csv"</a:t>
            </a:r>
            <a:r>
              <a:rPr>
                <a:latin typeface="Courier"/>
              </a:rPr>
              <a:t>)</a:t>
            </a:r>
          </a:p>
          <a:p>
            <a:pPr lvl="0" indent="0">
              <a:buNone/>
            </a:pPr>
            <a:r>
              <a:rPr>
                <a:latin typeface="Courier"/>
              </a:rPr>
              <a:t>## Rows: 60 Columns: 6
## ── Column specification ────────────────────────────────────────────────────────
## Delimiter: ","
## chr (1): age
## dbl (5): year, rate, lower95cl, upper95cl, visits
## 
## ℹ Use `spec()` to retrieve the full column specification for this data.
## ℹ Specify the column types or set `show_col_types = FALSE` to quiet this message.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Lato</vt:lpstr>
      <vt:lpstr>Montserrat</vt:lpstr>
      <vt:lpstr>Wingdings</vt:lpstr>
      <vt:lpstr>Office Theme</vt:lpstr>
      <vt:lpstr>Basic 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</dc:title>
  <dc:creator/>
  <cp:keywords/>
  <dcterms:created xsi:type="dcterms:W3CDTF">2026-05-12T20:09:44Z</dcterms:created>
  <dcterms:modified xsi:type="dcterms:W3CDTF">2026-05-12T20:09:44Z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utput">
    <vt:lpwstr/>
  </property>
</Properties>
</file>