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gif" ContentType="image/gif"/>
  <Default Extension="jpg" ContentType="image/jpe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2100"/>
    <p:restoredTop autoAdjust="0" sz="94752"/>
  </p:normalViewPr>
  <p:slideViewPr>
    <p:cSldViewPr snapToGrid="0" snapToObjects="1">
      <p:cViewPr varScale="1">
        <p:scale>
          <a:sx d="100" n="198"/>
          <a:sy d="100" n="198"/>
        </p:scale>
        <p:origin x="1208" y="184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42" Type="http://schemas.openxmlformats.org/officeDocument/2006/relationships/tableStyles" Target="tableStyles.xml" /><Relationship Id="rId41" Type="http://schemas.openxmlformats.org/officeDocument/2006/relationships/theme" Target="theme/theme1.xml" /><Relationship Id="rId4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9774"/>
            <a:ext cx="7772400" cy="1102519"/>
          </a:xfrm>
        </p:spPr>
        <p:txBody>
          <a:bodyPr/>
          <a:lstStyle>
            <a:lvl1pPr algn="ctr"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1730"/>
            <a:ext cx="6400800" cy="3473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918C2E-CA3D-3E7E-792D-7E5EF1245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96" y="289937"/>
            <a:ext cx="4638608" cy="25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 baseline="0">
          <a:solidFill>
            <a:schemeClr val="tx1"/>
          </a:solidFill>
          <a:latin typeface="Montserrat" panose="00000500000000000000" pitchFamily="2" charset="77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13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Wingdings" pitchFamily="2" charset="2"/>
        <a:buChar char="§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gif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gif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gif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gif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gif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gif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gif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cran.r-project.org/web/packages/esquisse/vignettes/get-started.html" TargetMode="External" /><Relationship Id="rId3" Type="http://schemas.openxmlformats.org/officeDocument/2006/relationships/hyperlink" Target="https://cran.r-project.org/web/packages/esquisse/vignettes/get-started.html" TargetMode="Externa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smouksassi.github.io/ggquickeda/" TargetMode="External" /><Relationship Id="rId3" Type="http://schemas.openxmlformats.org/officeDocument/2006/relationships/hyperlink" Target="https://github.com/cargomoose/ggraptR/" TargetMode="External" /><Relationship Id="rId4" Type="http://schemas.openxmlformats.org/officeDocument/2006/relationships/hyperlink" Target="http://www.sthda.com/english/wiki/ggfortify-extension-to-ggplot2-to-handle-some-popular-packages-r-software-and-data-visualization" TargetMode="Externa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aseh.org/" TargetMode="External" /><Relationship Id="rId3" Type="http://schemas.openxmlformats.org/officeDocument/2006/relationships/hyperlink" Target="https://daseh.org/modules/Esquisse_Data_Visualization/lab/Esquisse_Data_Visualization_Lab.Rmd" TargetMode="External" /><Relationship Id="rId4" Type="http://schemas.openxmlformats.org/officeDocument/2006/relationships/hyperlink" Target="https://daseh.org/modules/cheatsheets/Day-6.pdf" TargetMode="Externa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g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gi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9774"/>
            <a:ext cx="7772400" cy="1102519"/>
          </a:xfrm>
        </p:spPr>
        <p:txBody>
          <a:bodyPr/>
          <a:lstStyle/>
          <a:p>
            <a:pPr lvl="0" marL="0" indent="0">
              <a:buNone/>
            </a:pPr>
            <a:r>
              <a:rPr/>
              <a:t>Data</a:t>
            </a:r>
            <a:r>
              <a:rPr/>
              <a:t> </a:t>
            </a:r>
            <a:r>
              <a:rPr/>
              <a:t>Visualization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Esquisse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1730"/>
            <a:ext cx="6400800" cy="347370"/>
          </a:xfrm>
        </p:spPr>
        <p:txBody>
          <a:bodyPr/>
          <a:lstStyle/>
          <a:p>
            <a:pPr lvl="0" marL="0" indent="0">
              <a:buNone/>
            </a:pPr>
            <a:br/>
            <a:br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Find</a:t>
            </a:r>
            <a:r>
              <a:rPr/>
              <a:t> </a:t>
            </a:r>
            <a:r>
              <a:rPr/>
              <a:t>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To select variables you can drag and drop variables to the respective axis that you would like the variable to be plotted on.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get_code.gif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68500" y="1193800"/>
            <a:ext cx="52197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Change</a:t>
            </a:r>
            <a:r>
              <a:rPr/>
              <a:t> </a:t>
            </a:r>
            <a:r>
              <a:rPr/>
              <a:t>plot</a:t>
            </a:r>
            <a:r>
              <a:rPr/>
              <a:t> </a:t>
            </a:r>
            <a:r>
              <a:rPr/>
              <a:t>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esquisse</a:t>
            </a:r>
            <a:r>
              <a:rPr/>
              <a:t> automatically assumes a plot type, but you might want to change this.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change_type_short.gif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68500" y="1193800"/>
            <a:ext cx="52197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Add</a:t>
            </a:r>
            <a:r>
              <a:rPr/>
              <a:t> </a:t>
            </a:r>
            <a:r>
              <a:rPr/>
              <a:t>Facets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Facets create multiple plots based on the different values of a variable.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facet.gif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68500" y="1193800"/>
            <a:ext cx="52197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Add</a:t>
            </a:r>
            <a:r>
              <a:rPr/>
              <a:t> </a:t>
            </a:r>
            <a:r>
              <a:rPr/>
              <a:t>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Sometimes it is useful to change the way points are plotted so that size represents a variable. This can especially be helpful if you need your plot to be black and white.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size.gif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68500" y="1193800"/>
            <a:ext cx="52197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Add</a:t>
            </a:r>
            <a:r>
              <a:rPr/>
              <a:t> </a:t>
            </a:r>
            <a:r>
              <a:rPr/>
              <a:t>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For plots with points use the color region to change coloring according to a variable. (use “fill” for bar plots)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color.gif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68500" y="1193800"/>
            <a:ext cx="52197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Esquisse</a:t>
            </a:r>
            <a:r>
              <a:rPr/>
              <a:t> </a:t>
            </a:r>
            <a:r>
              <a:rPr/>
              <a:t>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 i="1">
                <a:solidFill>
                  <a:srgbClr val="60A0B0"/>
                </a:solidFill>
                <a:latin typeface="Courier"/>
              </a:rPr>
              <a:t># install.packages("esquisse")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library</a:t>
            </a:r>
            <a:r>
              <a:rPr>
                <a:latin typeface="Courier"/>
              </a:rPr>
              <a:t>(esquisse)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Appearance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can change the overall appearance with “Geometries” and “Theme”.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appearance.gif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68500" y="1193800"/>
            <a:ext cx="52197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Change</a:t>
            </a:r>
            <a:r>
              <a:rPr/>
              <a:t> </a:t>
            </a:r>
            <a:r>
              <a:rPr/>
              <a:t>titles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To change titles on your plot, use the “Labels &amp; Titles” tab.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title.gif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68500" y="1193800"/>
            <a:ext cx="52197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View</a:t>
            </a:r>
            <a:r>
              <a:rPr/>
              <a:t> </a:t>
            </a:r>
            <a:r>
              <a:rPr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can also easily view data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view_data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55800" y="1193800"/>
            <a:ext cx="52324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Interrupting</a:t>
            </a:r>
            <a:r>
              <a:rPr/>
              <a:t> </a:t>
            </a:r>
            <a:r>
              <a:rPr/>
              <a:t>Esquisse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You’ll need to “interrupt” Esquisse to launch it with a new dataset.</a:t>
            </a:r>
          </a:p>
          <a:p>
            <a:pPr lvl="1">
              <a:buAutoNum type="arabicPeriod"/>
            </a:pPr>
            <a:r>
              <a:rPr/>
              <a:t>Close the tab/window</a:t>
            </a:r>
          </a:p>
          <a:p>
            <a:pPr lvl="1">
              <a:buAutoNum type="arabicPeriod"/>
            </a:pPr>
            <a:r>
              <a:rPr/>
              <a:t>Use the stop button to stop the Esquisse app</a:t>
            </a:r>
          </a:p>
          <a:p>
            <a:pPr lvl="0" marL="0" indent="0">
              <a:buNone/>
            </a:pPr>
            <a:r>
              <a:rPr i="1"/>
              <a:t>If you don’t see the stop button, you need to resize your window.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stop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219200"/>
            <a:ext cx="8229600" cy="3327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Wide</a:t>
            </a:r>
            <a:r>
              <a:rPr/>
              <a:t> </a:t>
            </a:r>
            <a:r>
              <a:rPr/>
              <a:t>&amp;</a:t>
            </a:r>
            <a:r>
              <a:rPr/>
              <a:t> </a:t>
            </a:r>
            <a:r>
              <a:rPr/>
              <a:t>Long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Let’s look at why we might want long data using Esquisse.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library</a:t>
            </a:r>
            <a:r>
              <a:rPr>
                <a:latin typeface="Courier"/>
              </a:rPr>
              <a:t>(tidyverse)</a:t>
            </a:r>
            <a:br/>
            <a:r>
              <a:rPr>
                <a:latin typeface="Courier"/>
              </a:rPr>
              <a:t>long_er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select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"county"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"year"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"visits"</a:t>
            </a:r>
            <a:r>
              <a:rPr>
                <a:latin typeface="Courier"/>
              </a:rPr>
              <a:t>))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glimpse</a:t>
            </a:r>
            <a:r>
              <a:rPr>
                <a:latin typeface="Courier"/>
              </a:rPr>
              <a:t>(long_er)</a:t>
            </a:r>
          </a:p>
          <a:p>
            <a:pPr lvl="0" indent="0">
              <a:buNone/>
            </a:pPr>
            <a:r>
              <a:rPr>
                <a:latin typeface="Courier"/>
              </a:rPr>
              <a:t>## Rows: 768
## Columns: 3
## $ county &lt;chr&gt; "Adams", "Adams", "Adams", "Adams", "Adams", "Adams", "Adams", …
## $ year   &lt;dbl&gt; 2011, 2012, 2013, 2014, 2015, 2016, 2017, 2018, 2019, 2020, 202…
## $ visits &lt;dbl&gt; 29, 23, 31, 15, 16, 42, 32, 37, 36, 24, 35, 45, 0, 0, NA, 0, NA…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Wide</a:t>
            </a:r>
            <a:r>
              <a:rPr/>
              <a:t> </a:t>
            </a:r>
            <a:r>
              <a:rPr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As a comparison, let’s also load a wide version of this dataset.</a:t>
            </a:r>
          </a:p>
          <a:p>
            <a:pPr lvl="0" indent="0">
              <a:buNone/>
            </a:pPr>
            <a:r>
              <a:rPr>
                <a:latin typeface="Courier"/>
              </a:rPr>
              <a:t>wide_er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select</a:t>
            </a:r>
            <a:r>
              <a:rPr>
                <a:latin typeface="Courier"/>
              </a:rPr>
              <a:t>(county, visits, year)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pivot_wider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names_from =</a:t>
            </a:r>
            <a:r>
              <a:rPr>
                <a:latin typeface="Courier"/>
              </a:rPr>
              <a:t> county, </a:t>
            </a:r>
            <a:r>
              <a:rPr>
                <a:solidFill>
                  <a:srgbClr val="7D9029"/>
                </a:solidFill>
                <a:latin typeface="Courier"/>
              </a:rPr>
              <a:t>values_from =</a:t>
            </a:r>
            <a:r>
              <a:rPr>
                <a:latin typeface="Courier"/>
              </a:rPr>
              <a:t> visits)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Esquisse</a:t>
            </a:r>
            <a:r>
              <a:rPr/>
              <a:t> </a:t>
            </a:r>
            <a:r>
              <a:rPr/>
              <a:t>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>
                <a:hlinkClick r:id="rId2"/>
                <a:latin typeface="Courier"/>
              </a:rPr>
              <a:t>esquisse</a:t>
            </a:r>
            <a:r>
              <a:rPr>
                <a:hlinkClick r:id="rId3"/>
              </a:rPr>
              <a:t> package</a:t>
            </a:r>
            <a:r>
              <a:rPr/>
              <a:t> is helpful for getting used to creating plots in R.</a:t>
            </a:r>
          </a:p>
          <a:p>
            <a:pPr lvl="0" marL="0" indent="0">
              <a:buNone/>
            </a:pPr>
            <a:r>
              <a:rPr/>
              <a:t>It is an interactive tool to help you in RStudio.</a:t>
            </a:r>
          </a:p>
          <a:p>
            <a:pPr lvl="0" marL="0" indent="0">
              <a:buNone/>
            </a:pPr>
            <a:r>
              <a:rPr/>
              <a:t>It’s super </a:t>
            </a:r>
            <a:r>
              <a:rPr b="1"/>
              <a:t>nifty</a:t>
            </a:r>
            <a:r>
              <a:rPr/>
              <a:t>! 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Wide</a:t>
            </a:r>
            <a:r>
              <a:rPr/>
              <a:t> </a:t>
            </a:r>
            <a:r>
              <a:rPr/>
              <a:t>vs</a:t>
            </a:r>
            <a:r>
              <a:rPr/>
              <a:t> </a:t>
            </a:r>
            <a:r>
              <a:rPr/>
              <a:t>Long</a:t>
            </a:r>
            <a:r>
              <a:rPr/>
              <a:t> </a:t>
            </a:r>
            <a:r>
              <a:rPr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(long_er)</a:t>
            </a:r>
          </a:p>
          <a:p>
            <a:pPr lvl="0" indent="0">
              <a:buNone/>
            </a:pPr>
            <a:r>
              <a:rPr>
                <a:latin typeface="Courier"/>
              </a:rPr>
              <a:t>## # A tibble: 6 × 3
##   county  year visits
##   &lt;chr&gt;  &lt;dbl&gt;  &lt;dbl&gt;
## 1 Adams   2011     29
## 2 Adams   2012     23
## 3 Adams   2013     31
## 4 Adams   2014     15
## 5 Adams   2015     16
## 6 Adams   2016     42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(wide_er)</a:t>
            </a:r>
          </a:p>
          <a:p>
            <a:pPr lvl="0" indent="0">
              <a:buNone/>
            </a:pPr>
            <a:r>
              <a:rPr>
                <a:latin typeface="Courier"/>
              </a:rPr>
              <a:t>## # A tibble: 6 × 65
##    year Adams Alamosa Arapahoe Archuleta  Baca  Bent Boulder Broomfield Chaffee
##   &lt;dbl&gt; &lt;dbl&gt;   &lt;dbl&gt;    &lt;dbl&gt;     &lt;dbl&gt; &lt;dbl&gt; &lt;dbl&gt;   &lt;dbl&gt;      &lt;dbl&gt;   &lt;dbl&gt;
## 1  2011    29       0       33         0     0     0      12         NA       0
## 2  2012    23       0       27         0     0    NA      13         NA      NA
## 3  2013    31      NA       20         0     0     0      12         NA      NA
## 4  2014    15       0       NA         0     0    NA      19         NA      NA
## 5  2015    16      NA       31         0     0    NA      14         NA      NA
## 6  2016    42      NA       39         0     0    NA      18         NA       0
## # ℹ 55 more variables: Cheyenne &lt;dbl&gt;, `Clear Creek` &lt;dbl&gt;, Conejos &lt;dbl&gt;,
## #   Costilla &lt;dbl&gt;, Crowley &lt;dbl&gt;, Custer &lt;dbl&gt;, Delta &lt;dbl&gt;, Denver &lt;dbl&gt;,
## #   Dolores &lt;dbl&gt;, Douglas &lt;dbl&gt;, Eagle &lt;dbl&gt;, Elbert &lt;dbl&gt;, `El Paso` &lt;dbl&gt;,
## #   Fremont &lt;dbl&gt;, Garfield &lt;dbl&gt;, Gilpin &lt;dbl&gt;, Grand &lt;dbl&gt;, Gunnison &lt;dbl&gt;,
## #   Hinsdale &lt;dbl&gt;, Huerfano &lt;dbl&gt;, Jackson &lt;dbl&gt;, Jefferson &lt;dbl&gt;,
## #   Kiowa &lt;dbl&gt;, `Kit Carson` &lt;dbl&gt;, Lake &lt;dbl&gt;, `La Plata` &lt;dbl&gt;,
## #   Larimer &lt;dbl&gt;, `Las Animas` &lt;dbl&gt;, Lincoln &lt;dbl&gt;, Logan &lt;dbl&gt;, …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Make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plot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visits</a:t>
            </a:r>
            <a:r>
              <a:rPr/>
              <a:t> </a:t>
            </a:r>
            <a:r>
              <a:rPr/>
              <a:t>by</a:t>
            </a:r>
            <a:r>
              <a:rPr/>
              <a:t> </a:t>
            </a:r>
            <a:r>
              <a:rPr/>
              <a:t>year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different</a:t>
            </a:r>
            <a:r>
              <a:rPr/>
              <a:t> </a:t>
            </a:r>
            <a:r>
              <a:rPr/>
              <a:t>counties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esquisser</a:t>
            </a:r>
            <a:r>
              <a:rPr>
                <a:latin typeface="Courier"/>
              </a:rPr>
              <a:t>(wide_er) </a:t>
            </a:r>
            <a:r>
              <a:rPr i="1">
                <a:solidFill>
                  <a:srgbClr val="60A0B0"/>
                </a:solidFill>
                <a:latin typeface="Courier"/>
              </a:rPr>
              <a:t># only one county at a time? Tricky!</a:t>
            </a:r>
            <a:br/>
            <a:r>
              <a:rPr>
                <a:solidFill>
                  <a:srgbClr val="06287E"/>
                </a:solidFill>
                <a:latin typeface="Courier"/>
              </a:rPr>
              <a:t>esquisser</a:t>
            </a:r>
            <a:r>
              <a:rPr>
                <a:latin typeface="Courier"/>
              </a:rPr>
              <a:t>(long_er) </a:t>
            </a:r>
            <a:r>
              <a:rPr i="1">
                <a:solidFill>
                  <a:srgbClr val="60A0B0"/>
                </a:solidFill>
                <a:latin typeface="Courier"/>
              </a:rPr>
              <a:t># county as color, visits as y, year as x!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GUT</a:t>
            </a:r>
            <a:r>
              <a:rPr/>
              <a:t> </a:t>
            </a:r>
            <a:r>
              <a:rPr/>
              <a:t>CHECK!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Why use Esquisse?</a:t>
            </a:r>
          </a:p>
          <a:p>
            <a:pPr lvl="0" marL="0" indent="0">
              <a:buNone/>
            </a:pPr>
            <a:r>
              <a:rPr/>
              <a:t>A. Explore your data</a:t>
            </a:r>
          </a:p>
          <a:p>
            <a:pPr lvl="0" marL="0" indent="0">
              <a:buNone/>
            </a:pPr>
            <a:r>
              <a:rPr/>
              <a:t>B. Get a “head start” on your code</a:t>
            </a:r>
          </a:p>
          <a:p>
            <a:pPr lvl="0" marL="0" indent="0">
              <a:buNone/>
            </a:pPr>
            <a:r>
              <a:rPr/>
              <a:t>C. Both of these!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Some</a:t>
            </a:r>
            <a:r>
              <a:rPr/>
              <a:t> </a:t>
            </a:r>
            <a:r>
              <a:rPr/>
              <a:t>Alternatives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>
                <a:latin typeface="Courier"/>
              </a:rPr>
              <a:t>esquisse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>
                <a:latin typeface="Courier"/>
              </a:rPr>
              <a:t>ggquickeda</a:t>
            </a:r>
            <a:r>
              <a:rPr/>
              <a:t>: </a:t>
            </a:r>
            <a:r>
              <a:rPr>
                <a:hlinkClick r:id="rId2"/>
              </a:rPr>
              <a:t>https://smouksassi.github.io/ggquickeda/</a:t>
            </a:r>
          </a:p>
          <a:p>
            <a:pPr lvl="1"/>
            <a:r>
              <a:rPr>
                <a:latin typeface="Courier"/>
              </a:rPr>
              <a:t>ggraptR</a:t>
            </a:r>
            <a:r>
              <a:rPr/>
              <a:t>: </a:t>
            </a:r>
            <a:r>
              <a:rPr>
                <a:hlinkClick r:id="rId3"/>
              </a:rPr>
              <a:t>https://github.com/cargomoose/ggraptR/</a:t>
            </a:r>
          </a:p>
          <a:p>
            <a:pPr lvl="1"/>
            <a:r>
              <a:rPr>
                <a:latin typeface="Courier"/>
              </a:rPr>
              <a:t>autoplot</a:t>
            </a:r>
            <a:r>
              <a:rPr/>
              <a:t> can be helpful for some packages (see </a:t>
            </a:r>
            <a:r>
              <a:rPr>
                <a:hlinkClick r:id="rId4"/>
              </a:rPr>
              <a:t>this blog post</a:t>
            </a:r>
            <a:r>
              <a:rPr/>
              <a:t>)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Use the </a:t>
            </a:r>
            <a:r>
              <a:rPr>
                <a:latin typeface="Courier"/>
              </a:rPr>
              <a:t>esquisser()</a:t>
            </a:r>
            <a:r>
              <a:rPr/>
              <a:t> function on a dataset</a:t>
            </a:r>
          </a:p>
          <a:p>
            <a:pPr lvl="1"/>
            <a:r>
              <a:rPr/>
              <a:t>Use the </a:t>
            </a:r>
            <a:r>
              <a:rPr>
                <a:latin typeface="Courier"/>
              </a:rPr>
              <a:t>viewer = "browser"</a:t>
            </a:r>
            <a:r>
              <a:rPr/>
              <a:t> argument to launch in your browser.</a:t>
            </a:r>
          </a:p>
          <a:p>
            <a:pPr lvl="1"/>
            <a:r>
              <a:rPr/>
              <a:t>Code from Esquisse can copied into code chunks to be generated in the “Plots” pane</a:t>
            </a:r>
          </a:p>
          <a:p>
            <a:pPr lvl="1"/>
            <a:r>
              <a:rPr/>
              <a:t>It’s easier if your code is in “long” form!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🏠 </a:t>
            </a:r>
            <a:r>
              <a:rPr>
                <a:hlinkClick r:id="rId2"/>
              </a:rPr>
              <a:t>Class Website</a:t>
            </a:r>
          </a:p>
          <a:p>
            <a:pPr lvl="0" marL="0" indent="0">
              <a:buNone/>
            </a:pPr>
            <a:r>
              <a:rPr/>
              <a:t>💻 </a:t>
            </a:r>
            <a:r>
              <a:rPr>
                <a:hlinkClick r:id="rId3"/>
              </a:rPr>
              <a:t>Lab</a:t>
            </a:r>
          </a:p>
          <a:p>
            <a:pPr lvl="0" marL="0" indent="0">
              <a:buNone/>
            </a:pPr>
            <a:r>
              <a:rPr/>
              <a:t>📃 </a:t>
            </a:r>
            <a:r>
              <a:rPr>
                <a:hlinkClick r:id="rId4"/>
              </a:rPr>
              <a:t>Day 6 Cheatsheet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../images/the-end-g23b994289_1280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71700" y="1193800"/>
            <a:ext cx="48006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Image by Gerd Altmann from Pixabay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First,</a:t>
            </a:r>
            <a:r>
              <a:rPr/>
              <a:t> </a:t>
            </a:r>
            <a:r>
              <a:rPr/>
              <a:t>get</a:t>
            </a:r>
            <a:r>
              <a:rPr/>
              <a:t> </a:t>
            </a:r>
            <a:r>
              <a:rPr/>
              <a:t>some</a:t>
            </a:r>
            <a:r>
              <a:rPr/>
              <a:t> </a:t>
            </a:r>
            <a:r>
              <a:rPr/>
              <a:t>data..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We can use the CO heat-related ER visits dataset. This dataset contains information about the number and rate of visits for heat-related illness to ERs in Colorado from 2011-2022, adjusted for age.</a:t>
            </a:r>
          </a:p>
          <a:p>
            <a:pPr lvl="0" indent="0">
              <a:buNone/>
            </a:pPr>
            <a:r>
              <a:rPr>
                <a:latin typeface="Courier"/>
              </a:rPr>
              <a:t>er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read_csv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"https://daseh.org/data/CO_ER_heat_visits.csv"</a:t>
            </a:r>
            <a:r>
              <a:rPr>
                <a:latin typeface="Courier"/>
              </a:rPr>
              <a:t>)</a:t>
            </a:r>
            <a:br/>
            <a:br/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(er)</a:t>
            </a:r>
          </a:p>
          <a:p>
            <a:pPr lvl="0" indent="0">
              <a:buNone/>
            </a:pPr>
            <a:r>
              <a:rPr>
                <a:latin typeface="Courier"/>
              </a:rPr>
              <a:t>## # A tibble: 6 × 6
##   county  rate lower95cl upper95cl visits  year
##   &lt;chr&gt;  &lt;dbl&gt;     &lt;dbl&gt;     &lt;dbl&gt;  &lt;dbl&gt; &lt;dbl&gt;
## 1 Adams   6.73     NA         9.24     29  2011
## 2 Adams   4.84      2.85     NA        23  2012
## 3 Adams   6.84      4.36      9.31     31  2013
## 4 Adams   3.08      1.71      4.85     15  2014
## 5 Adams   3.36      1.89      5.23     16  2015
## 6 Adams   8.85      6.12     11.6      42  2016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Starting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Using the </a:t>
            </a:r>
            <a:r>
              <a:rPr>
                <a:latin typeface="Courier"/>
              </a:rPr>
              <a:t>esquisser()</a:t>
            </a:r>
            <a:r>
              <a:rPr/>
              <a:t> function you can start creating a plot for a </a:t>
            </a:r>
            <a:r>
              <a:rPr>
                <a:latin typeface="Courier"/>
              </a:rPr>
              <a:t>data.frame</a:t>
            </a:r>
            <a:r>
              <a:rPr/>
              <a:t> or </a:t>
            </a:r>
            <a:r>
              <a:rPr>
                <a:latin typeface="Courier"/>
              </a:rPr>
              <a:t>tibble</a:t>
            </a:r>
            <a:r>
              <a:rPr/>
              <a:t>. That’s it!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esquisser</a:t>
            </a:r>
            <a:r>
              <a:rPr>
                <a:latin typeface="Courier"/>
              </a:rPr>
              <a:t>(er)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start_a_pl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55800" y="1193800"/>
            <a:ext cx="52197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Show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plot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esquisse</a:t>
            </a:r>
            <a:r>
              <a:rPr>
                <a:solidFill>
                  <a:srgbClr val="4070A0"/>
                </a:solidFill>
                <a:latin typeface="Courier"/>
              </a:rPr>
              <a:t>::</a:t>
            </a:r>
            <a:r>
              <a:rPr>
                <a:solidFill>
                  <a:srgbClr val="06287E"/>
                </a:solidFill>
                <a:latin typeface="Courier"/>
              </a:rPr>
              <a:t>esquisser</a:t>
            </a:r>
            <a:r>
              <a:rPr>
                <a:latin typeface="Courier"/>
              </a:rPr>
              <a:t>(er, </a:t>
            </a:r>
            <a:r>
              <a:rPr>
                <a:solidFill>
                  <a:srgbClr val="7D9029"/>
                </a:solidFill>
                <a:latin typeface="Courier"/>
              </a:rPr>
              <a:t>viewer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"browser"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Select</a:t>
            </a:r>
            <a:r>
              <a:rPr/>
              <a:t> </a:t>
            </a:r>
            <a:r>
              <a:rPr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To select variables you can drag and drop variables to the respective axis that you would like the variable to be plotted on.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variables.gif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68500" y="1193800"/>
            <a:ext cx="52197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Macintosh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Lato</vt:lpstr>
      <vt:lpstr>Montserrat</vt:lpstr>
      <vt:lpstr>Wingdings</vt:lpstr>
      <vt:lpstr>Office Theme</vt:lpstr>
      <vt:lpstr>Basic 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 with Esquisse</dc:title>
  <dc:creator/>
  <cp:keywords/>
  <dcterms:created xsi:type="dcterms:W3CDTF">2026-05-12T20:09:41Z</dcterms:created>
  <dcterms:modified xsi:type="dcterms:W3CDTF">2026-05-12T20:09:41Z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utput">
    <vt:lpwstr/>
  </property>
</Properties>
</file>