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gif" ContentType="image/gif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2100"/>
    <p:restoredTop autoAdjust="0" sz="94752"/>
  </p:normalViewPr>
  <p:slideViewPr>
    <p:cSldViewPr snapToGrid="0" snapToObjects="1">
      <p:cViewPr varScale="1">
        <p:scale>
          <a:sx d="100" n="198"/>
          <a:sy d="100" n="198"/>
        </p:scale>
        <p:origin x="1208" y="184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0" Type="http://schemas.openxmlformats.org/officeDocument/2006/relationships/slide" Target="slides/slide59.xml" /><Relationship Id="rId61" Type="http://schemas.openxmlformats.org/officeDocument/2006/relationships/slide" Target="slides/slide60.xml" /><Relationship Id="rId62" Type="http://schemas.openxmlformats.org/officeDocument/2006/relationships/slide" Target="slides/slide61.xml" /><Relationship Id="rId63" Type="http://schemas.openxmlformats.org/officeDocument/2006/relationships/slide" Target="slides/slide62.xml" /><Relationship Id="rId64" Type="http://schemas.openxmlformats.org/officeDocument/2006/relationships/slide" Target="slides/slide63.xml" /><Relationship Id="rId65" Type="http://schemas.openxmlformats.org/officeDocument/2006/relationships/slide" Target="slides/slide64.xml" /><Relationship Id="rId66" Type="http://schemas.openxmlformats.org/officeDocument/2006/relationships/slide" Target="slides/slide65.xml" /><Relationship Id="rId67" Type="http://schemas.openxmlformats.org/officeDocument/2006/relationships/slide" Target="slides/slide66.xml" /><Relationship Id="rId68" Type="http://schemas.openxmlformats.org/officeDocument/2006/relationships/slide" Target="slides/slide67.xml" /><Relationship Id="rId69" Type="http://schemas.openxmlformats.org/officeDocument/2006/relationships/slide" Target="slides/slide68.xml" /><Relationship Id="rId70" Type="http://schemas.openxmlformats.org/officeDocument/2006/relationships/slide" Target="slides/slide69.xml" /><Relationship Id="rId71" Type="http://schemas.openxmlformats.org/officeDocument/2006/relationships/slide" Target="slides/slide70.xml" /><Relationship Id="rId72" Type="http://schemas.openxmlformats.org/officeDocument/2006/relationships/slide" Target="slides/slide71.xml" /><Relationship Id="rId73" Type="http://schemas.openxmlformats.org/officeDocument/2006/relationships/slide" Target="slides/slide72.xml" /><Relationship Id="rId74" Type="http://schemas.openxmlformats.org/officeDocument/2006/relationships/slide" Target="slides/slide73.xml" /><Relationship Id="rId75" Type="http://schemas.openxmlformats.org/officeDocument/2006/relationships/slide" Target="slides/slide74.xml" /><Relationship Id="rId76" Type="http://schemas.openxmlformats.org/officeDocument/2006/relationships/slide" Target="slides/slide75.xml" /><Relationship Id="rId77" Type="http://schemas.openxmlformats.org/officeDocument/2006/relationships/slide" Target="slides/slide76.xml" /><Relationship Id="rId78" Type="http://schemas.openxmlformats.org/officeDocument/2006/relationships/slide" Target="slides/slide77.xml" /><Relationship Id="rId79" Type="http://schemas.openxmlformats.org/officeDocument/2006/relationships/slide" Target="slides/slide78.xml" /><Relationship Id="rId80" Type="http://schemas.openxmlformats.org/officeDocument/2006/relationships/slide" Target="slides/slide79.xml" /><Relationship Id="rId81" Type="http://schemas.openxmlformats.org/officeDocument/2006/relationships/slide" Target="slides/slide80.xml" /><Relationship Id="rId82" Type="http://schemas.openxmlformats.org/officeDocument/2006/relationships/slide" Target="slides/slide81.xml" /><Relationship Id="rId83" Type="http://schemas.openxmlformats.org/officeDocument/2006/relationships/slide" Target="slides/slide82.xml" /><Relationship Id="rId84" Type="http://schemas.openxmlformats.org/officeDocument/2006/relationships/slide" Target="slides/slide83.xml" /><Relationship Id="rId85" Type="http://schemas.openxmlformats.org/officeDocument/2006/relationships/slide" Target="slides/slide84.xml" /><Relationship Id="rId86" Type="http://schemas.openxmlformats.org/officeDocument/2006/relationships/slide" Target="slides/slide85.xml" /><Relationship Id="rId87" Type="http://schemas.openxmlformats.org/officeDocument/2006/relationships/slide" Target="slides/slide86.xml" /><Relationship Id="rId88" Type="http://schemas.openxmlformats.org/officeDocument/2006/relationships/slide" Target="slides/slide87.xml" /><Relationship Id="rId89" Type="http://schemas.openxmlformats.org/officeDocument/2006/relationships/slide" Target="slides/slide88.xml" /><Relationship Id="rId90" Type="http://schemas.openxmlformats.org/officeDocument/2006/relationships/slide" Target="slides/slide89.xml" /><Relationship Id="rId91" Type="http://schemas.openxmlformats.org/officeDocument/2006/relationships/slide" Target="slides/slide90.xml" /><Relationship Id="rId92" Type="http://schemas.openxmlformats.org/officeDocument/2006/relationships/slide" Target="slides/slide91.xml" /><Relationship Id="rId93" Type="http://schemas.openxmlformats.org/officeDocument/2006/relationships/slide" Target="slides/slide92.xml" /><Relationship Id="rId94" Type="http://schemas.openxmlformats.org/officeDocument/2006/relationships/slide" Target="slides/slide93.xml" /><Relationship Id="rId95" Type="http://schemas.openxmlformats.org/officeDocument/2006/relationships/slide" Target="slides/slide94.xml" /><Relationship Id="rId96" Type="http://schemas.openxmlformats.org/officeDocument/2006/relationships/slide" Target="slides/slide95.xml" /><Relationship Id="rId97" Type="http://schemas.openxmlformats.org/officeDocument/2006/relationships/slide" Target="slides/slide96.xml" /><Relationship Id="rId98" Type="http://schemas.openxmlformats.org/officeDocument/2006/relationships/slide" Target="slides/slide97.xml" /><Relationship Id="rId99" Type="http://schemas.openxmlformats.org/officeDocument/2006/relationships/slide" Target="slides/slide98.xml" /><Relationship Id="rId100" Type="http://schemas.openxmlformats.org/officeDocument/2006/relationships/slide" Target="slides/slide99.xml" /><Relationship Id="rId101" Type="http://schemas.openxmlformats.org/officeDocument/2006/relationships/slide" Target="slides/slide100.xml" /><Relationship Id="rId102" Type="http://schemas.openxmlformats.org/officeDocument/2006/relationships/slide" Target="slides/slide101.xml" /><Relationship Id="rId103" Type="http://schemas.openxmlformats.org/officeDocument/2006/relationships/slide" Target="slides/slide102.xml" /><Relationship Id="rId104" Type="http://schemas.openxmlformats.org/officeDocument/2006/relationships/slide" Target="slides/slide103.xml" /><Relationship Id="rId105" Type="http://schemas.openxmlformats.org/officeDocument/2006/relationships/slide" Target="slides/slide104.xml" /><Relationship Id="rId106" Type="http://schemas.openxmlformats.org/officeDocument/2006/relationships/slide" Target="slides/slide105.xml" /><Relationship Id="rId107" Type="http://schemas.openxmlformats.org/officeDocument/2006/relationships/slide" Target="slides/slide106.xml" /><Relationship Id="rId108" Type="http://schemas.openxmlformats.org/officeDocument/2006/relationships/slide" Target="slides/slide107.xml" /><Relationship Id="rId109" Type="http://schemas.openxmlformats.org/officeDocument/2006/relationships/slide" Target="slides/slide108.xml" /><Relationship Id="rId110" Type="http://schemas.openxmlformats.org/officeDocument/2006/relationships/slide" Target="slides/slide109.xml" /><Relationship Id="rId111" Type="http://schemas.openxmlformats.org/officeDocument/2006/relationships/slide" Target="slides/slide110.xml" /><Relationship Id="rId112" Type="http://schemas.openxmlformats.org/officeDocument/2006/relationships/slide" Target="slides/slide111.xml" /><Relationship Id="rId113" Type="http://schemas.openxmlformats.org/officeDocument/2006/relationships/slide" Target="slides/slide112.xml" /><Relationship Id="rId114" Type="http://schemas.openxmlformats.org/officeDocument/2006/relationships/slide" Target="slides/slide113.xml" /><Relationship Id="rId115" Type="http://schemas.openxmlformats.org/officeDocument/2006/relationships/slide" Target="slides/slide114.xml" /><Relationship Id="rId116" Type="http://schemas.openxmlformats.org/officeDocument/2006/relationships/slide" Target="slides/slide115.xml" /><Relationship Id="rId117" Type="http://schemas.openxmlformats.org/officeDocument/2006/relationships/slide" Target="slides/slide116.xml" /><Relationship Id="rId118" Type="http://schemas.openxmlformats.org/officeDocument/2006/relationships/slide" Target="slides/slide117.xml" /><Relationship Id="rId119" Type="http://schemas.openxmlformats.org/officeDocument/2006/relationships/slide" Target="slides/slide118.xml" /><Relationship Id="rId120" Type="http://schemas.openxmlformats.org/officeDocument/2006/relationships/slide" Target="slides/slide119.xml" /><Relationship Id="rId121" Type="http://schemas.openxmlformats.org/officeDocument/2006/relationships/slide" Target="slides/slide120.xml" /><Relationship Id="rId122" Type="http://schemas.openxmlformats.org/officeDocument/2006/relationships/slide" Target="slides/slide121.xml" /><Relationship Id="rId123" Type="http://schemas.openxmlformats.org/officeDocument/2006/relationships/slide" Target="slides/slide122.xml" /><Relationship Id="rId124" Type="http://schemas.openxmlformats.org/officeDocument/2006/relationships/slide" Target="slides/slide123.xml" /><Relationship Id="rId125" Type="http://schemas.openxmlformats.org/officeDocument/2006/relationships/slide" Target="slides/slide124.xml" /><Relationship Id="rId126" Type="http://schemas.openxmlformats.org/officeDocument/2006/relationships/slide" Target="slides/slide125.xml" /><Relationship Id="rId127" Type="http://schemas.openxmlformats.org/officeDocument/2006/relationships/slide" Target="slides/slide126.xml" /><Relationship Id="rId128" Type="http://schemas.openxmlformats.org/officeDocument/2006/relationships/slide" Target="slides/slide127.xml" /><Relationship Id="rId129" Type="http://schemas.openxmlformats.org/officeDocument/2006/relationships/slide" Target="slides/slide128.xml" /><Relationship Id="rId130" Type="http://schemas.openxmlformats.org/officeDocument/2006/relationships/slide" Target="slides/slide129.xml" /><Relationship Id="rId131" Type="http://schemas.openxmlformats.org/officeDocument/2006/relationships/slide" Target="slides/slide130.xml" /><Relationship Id="rId132" Type="http://schemas.openxmlformats.org/officeDocument/2006/relationships/slide" Target="slides/slide131.xml" /><Relationship Id="rId133" Type="http://schemas.openxmlformats.org/officeDocument/2006/relationships/slide" Target="slides/slide132.xml" /><Relationship Id="rId134" Type="http://schemas.openxmlformats.org/officeDocument/2006/relationships/slide" Target="slides/slide133.xml" /><Relationship Id="rId135" Type="http://schemas.openxmlformats.org/officeDocument/2006/relationships/slide" Target="slides/slide134.xml" /><Relationship Id="rId136" Type="http://schemas.openxmlformats.org/officeDocument/2006/relationships/slide" Target="slides/slide135.xml" /><Relationship Id="rId137" Type="http://schemas.openxmlformats.org/officeDocument/2006/relationships/slide" Target="slides/slide136.xml" /><Relationship Id="rId138" Type="http://schemas.openxmlformats.org/officeDocument/2006/relationships/slide" Target="slides/slide137.xml" /><Relationship Id="rId139" Type="http://schemas.openxmlformats.org/officeDocument/2006/relationships/slide" Target="slides/slide138.xml" /><Relationship Id="rId140" Type="http://schemas.openxmlformats.org/officeDocument/2006/relationships/slide" Target="slides/slide139.xml" /><Relationship Id="rId141" Type="http://schemas.openxmlformats.org/officeDocument/2006/relationships/slide" Target="slides/slide140.xml" /><Relationship Id="rId142" Type="http://schemas.openxmlformats.org/officeDocument/2006/relationships/slide" Target="slides/slide141.xml" /><Relationship Id="rId143" Type="http://schemas.openxmlformats.org/officeDocument/2006/relationships/slide" Target="slides/slide142.xml" /><Relationship Id="rId144" Type="http://schemas.openxmlformats.org/officeDocument/2006/relationships/slide" Target="slides/slide143.xml" /><Relationship Id="rId145" Type="http://schemas.openxmlformats.org/officeDocument/2006/relationships/slide" Target="slides/slide144.xml" /><Relationship Id="rId146" Type="http://schemas.openxmlformats.org/officeDocument/2006/relationships/slide" Target="slides/slide145.xml" /><Relationship Id="rId147" Type="http://schemas.openxmlformats.org/officeDocument/2006/relationships/slide" Target="slides/slide146.xml" /><Relationship Id="rId148" Type="http://schemas.openxmlformats.org/officeDocument/2006/relationships/slide" Target="slides/slide147.xml" /><Relationship Id="rId149" Type="http://schemas.openxmlformats.org/officeDocument/2006/relationships/slide" Target="slides/slide148.xml" /><Relationship Id="rId15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153" Type="http://schemas.openxmlformats.org/officeDocument/2006/relationships/tableStyles" Target="tableStyles.xml" /><Relationship Id="rId152" Type="http://schemas.openxmlformats.org/officeDocument/2006/relationships/theme" Target="theme/theme1.xml" /><Relationship Id="rId151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1730"/>
            <a:ext cx="6400800" cy="347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918C2E-CA3D-3E7E-792D-7E5EF1245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96" y="289937"/>
            <a:ext cx="4638608" cy="25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 baseline="0">
          <a:solidFill>
            <a:schemeClr val="tx1"/>
          </a:solidFill>
          <a:latin typeface="Montserrat" panose="00000500000000000000" pitchFamily="2" charset="77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13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png" /></Relationships>
</file>

<file path=ppt/slides/_rels/slide10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png" /></Relationships>
</file>

<file path=ppt/slides/_rels/slide10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rdocumentation.org/packages/ggiraph/versions/0.6.1" TargetMode="External" /><Relationship Id="rId3" Type="http://schemas.openxmlformats.org/officeDocument/2006/relationships/hyperlink" Target="https://www.rdocumentation.org/packages/ggiraph/versions/0.6.1" TargetMode="External" /></Relationships>
</file>

<file path=ppt/slides/_rels/slide10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patchwork.data-imaginist.com/" TargetMode="External" /><Relationship Id="rId3" Type="http://schemas.openxmlformats.org/officeDocument/2006/relationships/hyperlink" Target="https://patchwork.data-imaginist.com/" TargetMode="External" /></Relationships>
</file>

<file path=ppt/slides/_rels/slide10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png" /></Relationships>
</file>

<file path=ppt/slides/_rels/slide10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r-graph-gallery.com/ggplot2-package.html" TargetMode="External" /></Relationships>
</file>

<file path=ppt/slides/_rels/slide1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jhudatascience.org/tidyversecourse/dataviz.html#making-good-plots" TargetMode="External" /></Relationships>
</file>

<file path=ppt/slides/_rels/slide1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" TargetMode="External" /><Relationship Id="rId3" Type="http://schemas.openxmlformats.org/officeDocument/2006/relationships/hyperlink" Target="https://daseh.org/modules//Data_Visualization/lab/Data_Visualization_Lab.Rmd" TargetMode="External" /><Relationship Id="rId4" Type="http://schemas.openxmlformats.org/officeDocument/2006/relationships/hyperlink" Target="https://daseh.org/modules/cheatsheets/Day-6.pdf" TargetMode="External" /><Relationship Id="rId5" Type="http://schemas.openxmlformats.org/officeDocument/2006/relationships/hyperlink" Target="https://github.com/claragranell/ggplot2/blob/main/ggplot_theme_system_cheatsheet.pdf" TargetMode="External" /></Relationships>
</file>

<file path=ppt/slides/_rels/slide1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g" /></Relationships>
</file>

<file path=ppt/slides/_rels/slide1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png" /></Relationships>
</file>

<file path=ppt/slides/_rels/slide1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www.cookbook-r.com/Graphs/Fonts/" TargetMode="External" /><Relationship Id="rId3" Type="http://schemas.openxmlformats.org/officeDocument/2006/relationships/hyperlink" Target="https://blog.revolutionanalytics.com/2012/09/how-to-use-your-favorite-fonts-in-r-charts.html" TargetMode="External" /></Relationships>
</file>

<file path=ppt/slides/_rels/slide1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png" /></Relationships>
</file>

<file path=ppt/slides/_rels/slide1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png" /></Relationships>
</file>

<file path=ppt/slides/_rels/slide1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png" /></Relationships>
</file>

<file path=ppt/slides/_rels/slide1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png" /></Relationships>
</file>

<file path=ppt/slides/_rels/slide1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1.png" /></Relationships>
</file>

<file path=ppt/slides/_rels/slide1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png" /></Relationships>
</file>

<file path=ppt/slides/_rels/slide1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www.cookbook-r.com/Graphs/Shapes_and_line_types/figure/line_types-1.png" TargetMode="External" /></Relationships>
</file>

<file path=ppt/slides/_rels/slide1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3.png" /></Relationships>
</file>

<file path=ppt/slides/_rels/slide1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png" /></Relationships>
</file>

<file path=ppt/slides/_rels/slide1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www.cookbook-r.com/Graphs/Shapes_and_line_types/figure/unnamed-chunk-2-1.png" TargetMode="External" /></Relationships>
</file>

<file path=ppt/slides/_rels/slide1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png" /></Relationships>
</file>

<file path=ppt/slides/_rels/slide1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pubs.com/mclaire19/ggplot2-custom-themes" TargetMode="Externa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6.png" /></Relationships>
</file>

<file path=ppt/slides/_rels/slide1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7.png" /></Relationships>
</file>

<file path=ppt/slides/_rels/slide1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8.png" /></Relationships>
</file>

<file path=ppt/slides/_rels/slide1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9.png" /></Relationships>
</file>

<file path=ppt/slides/_rels/slide1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opencasestudies.org/ocs-bp-co2-emissions/" TargetMode="External" /></Relationships>
</file>

<file path=ppt/slides/_rels/slide1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0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vita.had.co.nz/papers/tidy-data.pdf" TargetMode="Externa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modules/cheatsheets/Day-6.pdf" TargetMode="Externa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modules/cheatsheets/Day-6.pdf" TargetMode="Externa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gplot2.tidyverse.org/reference/ggtheme.html" TargetMode="External" /><Relationship Id="rId3" Type="http://schemas.openxmlformats.org/officeDocument/2006/relationships/hyperlink" Target="https://ggplot2.tidyverse.org/reference/ggtheme.html" TargetMode="Externa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jrnold.github.io/ggthemes/" TargetMode="External" /><Relationship Id="rId3" Type="http://schemas.openxmlformats.org/officeDocument/2006/relationships/hyperlink" Target="https://github.com/MatthewBJane/ThemePark" TargetMode="External" /><Relationship Id="rId4" Type="http://schemas.openxmlformats.org/officeDocument/2006/relationships/hyperlink" Target="https://github.com/hrbrmstr/hrbrthemes" TargetMode="Externa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/Relationships>
</file>

<file path=ppt/slides/_rels/slide5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/Relationships>
</file>

<file path=ppt/slides/_rels/slide5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gplot2.tidyverse.org/reference/ggtheme.html" TargetMode="External" /><Relationship Id="rId3" Type="http://schemas.openxmlformats.org/officeDocument/2006/relationships/hyperlink" Target="https://ggplot2.tidyverse.org/reference/ggtheme.html" TargetMode="External" /></Relationships>
</file>

<file path=ppt/slides/_rels/slide5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" TargetMode="External" /><Relationship Id="rId3" Type="http://schemas.openxmlformats.org/officeDocument/2006/relationships/hyperlink" Target="https://daseh.org/modules//Data_Visualization/lab/Data_Visualization_Lab.Rmd" TargetMode="External" /><Relationship Id="rId4" Type="http://schemas.openxmlformats.org/officeDocument/2006/relationships/hyperlink" Target="https://daseh.org/modules/cheatsheets/Day-6.pdf" TargetMode="Externa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png" /></Relationships>
</file>

<file path=ppt/slides/_rels/slide6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/Relationships>
</file>

<file path=ppt/slides/_rels/slide6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png" /></Relationships>
</file>

<file path=ppt/slides/_rels/slide6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ithub.com/claragranell/ggplot2/blob/main/ggplot_theme_system_cheatsheet.pdf" TargetMode="External" /></Relationships>
</file>

<file path=ppt/slides/_rels/slide6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/Relationships>
</file>

<file path=ppt/slides/_rels/slide6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gplot2-book.org/" TargetMode="External" /><Relationship Id="rId3" Type="http://schemas.openxmlformats.org/officeDocument/2006/relationships/hyperlink" Target="https://www.opencasestudies.org/" TargetMode="External" /></Relationships>
</file>

<file path=ppt/slides/_rels/slide7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png" /></Relationships>
</file>

<file path=ppt/slides/_rels/slide7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gif" /></Relationships>
</file>

<file path=ppt/slides/_rels/slide7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png" /></Relationships>
</file>

<file path=ppt/slides/_rels/slide7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png" /></Relationships>
</file>

<file path=ppt/slides/_rels/slide7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png" /></Relationships>
</file>

<file path=ppt/slides/_rels/slide7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png" /></Relationships>
</file>

<file path=ppt/slides/_rels/slide8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png" /></Relationships>
</file>

<file path=ppt/slides/_rels/slide8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png" /></Relationships>
</file>

<file path=ppt/slides/_rels/slide8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/Relationships>
</file>

<file path=ppt/slides/_rels/slide8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9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png" /></Relationships>
</file>

<file path=ppt/slides/_rels/slide9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png" /></Relationships>
</file>

<file path=ppt/slides/_rels/slide9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png" /></Relationships>
</file>

<file path=ppt/slides/_rels/slide9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png" /></Relationships>
</file>

<file path=ppt/slides/_rels/slide9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Visualization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1730"/>
            <a:ext cx="6400800" cy="347370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Slide Credit: Tanya Shapiro</a:t>
            </a:r>
          </a:p>
        </p:txBody>
      </p:sp>
    </p:spTree>
  </p:cSld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facet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help</a:t>
            </a:r>
            <a:r>
              <a:rPr/>
              <a:t> </a:t>
            </a:r>
            <a:r>
              <a:rPr/>
              <a:t>make</a:t>
            </a:r>
            <a:r>
              <a:rPr/>
              <a:t> </a:t>
            </a:r>
            <a:r>
              <a:rPr/>
              <a:t>it</a:t>
            </a:r>
            <a:r>
              <a:rPr/>
              <a:t> </a:t>
            </a:r>
            <a:r>
              <a:rPr/>
              <a:t>easier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see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lots_of_lines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solidFill>
                  <a:srgbClr val="06287E"/>
                </a:solidFill>
                <a:latin typeface="Courier"/>
              </a:rPr>
              <a:t>facet_grid</a:t>
            </a:r>
            <a:r>
              <a:rPr>
                <a:latin typeface="Courier"/>
              </a:rPr>
              <a:t>(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county)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legend.position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"none"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axis.text.x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element_text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angle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90</a:t>
            </a:r>
            <a:r>
              <a:rPr>
                <a:latin typeface="Courier"/>
              </a:rPr>
              <a:t>))</a:t>
            </a:r>
          </a:p>
        </p:txBody>
      </p:sp>
    </p:spTree>
  </p:cSld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4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244600"/>
            <a:ext cx="8229600" cy="3289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facet_wrap()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more flexible - arguments </a:t>
            </a:r>
            <a:r>
              <a:rPr>
                <a:latin typeface="Courier"/>
              </a:rPr>
              <a:t>ncol</a:t>
            </a:r>
            <a:r>
              <a:rPr/>
              <a:t> and </a:t>
            </a:r>
            <a:r>
              <a:rPr>
                <a:latin typeface="Courier"/>
              </a:rPr>
              <a:t>nrow</a:t>
            </a:r>
            <a:r>
              <a:rPr/>
              <a:t> can specify layout</a:t>
            </a:r>
          </a:p>
          <a:p>
            <a:pPr lvl="1"/>
            <a:r>
              <a:rPr/>
              <a:t>can have different scales for axes using </a:t>
            </a:r>
            <a:r>
              <a:rPr>
                <a:latin typeface="Courier"/>
              </a:rPr>
              <a:t>scales = "free"</a:t>
            </a:r>
          </a:p>
          <a:p>
            <a:pPr lvl="0" indent="0">
              <a:buNone/>
            </a:pPr>
            <a:r>
              <a:rPr>
                <a:latin typeface="Courier"/>
              </a:rPr>
              <a:t>rp_fac_plot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lots_of_lines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   </a:t>
            </a:r>
            <a:r>
              <a:rPr>
                <a:solidFill>
                  <a:srgbClr val="06287E"/>
                </a:solidFill>
                <a:latin typeface="Courier"/>
              </a:rPr>
              <a:t>facet_wrap</a:t>
            </a:r>
            <a:r>
              <a:rPr>
                <a:latin typeface="Courier"/>
              </a:rPr>
              <a:t>(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county, </a:t>
            </a:r>
            <a:r>
              <a:rPr>
                <a:solidFill>
                  <a:srgbClr val="7D9029"/>
                </a:solidFill>
                <a:latin typeface="Courier"/>
              </a:rPr>
              <a:t>ncol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scales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"free"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 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legend.position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"none"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rp_fac_plot</a:t>
            </a:r>
          </a:p>
        </p:txBody>
      </p:sp>
    </p:spTree>
  </p:cSld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5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447800"/>
            <a:ext cx="82296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plotly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#install.packages("plotly")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(plotly) </a:t>
            </a:r>
            <a:r>
              <a:rPr i="1">
                <a:solidFill>
                  <a:srgbClr val="60A0B0"/>
                </a:solidFill>
                <a:latin typeface="Courier"/>
              </a:rPr>
              <a:t># creates interactive plots!</a:t>
            </a:r>
            <a:br/>
            <a:r>
              <a:rPr>
                <a:solidFill>
                  <a:srgbClr val="06287E"/>
                </a:solidFill>
                <a:latin typeface="Courier"/>
              </a:rPr>
              <a:t>ggplotly</a:t>
            </a:r>
            <a:r>
              <a:rPr>
                <a:latin typeface="Courier"/>
              </a:rPr>
              <a:t>(lots_of_lines)</a:t>
            </a:r>
          </a:p>
          <a:p>
            <a:pPr lvl="0" marL="0" indent="0">
              <a:buNone/>
            </a:pPr>
            <a:r>
              <a:rPr/>
              <a:t>Also check out the </a:t>
            </a:r>
            <a:r>
              <a:rPr>
                <a:hlinkClick r:id="rId2"/>
                <a:latin typeface="Courier"/>
              </a:rPr>
              <a:t>ggiraph</a:t>
            </a:r>
            <a:r>
              <a:rPr>
                <a:hlinkClick r:id="rId3"/>
              </a:rPr>
              <a:t> package</a:t>
            </a:r>
          </a:p>
        </p:txBody>
      </p:sp>
    </p:spTree>
  </p:cSld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patchwork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Great for combining plots together</a:t>
            </a:r>
          </a:p>
          <a:p>
            <a:pPr lvl="0" marL="0" indent="0">
              <a:buNone/>
            </a:pPr>
            <a:r>
              <a:rPr/>
              <a:t>Also check out the </a:t>
            </a:r>
            <a:r>
              <a:rPr>
                <a:hlinkClick r:id="rId2"/>
                <a:latin typeface="Courier"/>
              </a:rPr>
              <a:t>patchwork</a:t>
            </a:r>
            <a:r>
              <a:rPr>
                <a:hlinkClick r:id="rId3"/>
              </a:rPr>
              <a:t> package</a:t>
            </a:r>
          </a:p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#install.packages("patchwork")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(patchwork)</a:t>
            </a:r>
            <a:br/>
            <a:r>
              <a:rPr>
                <a:latin typeface="Courier"/>
              </a:rPr>
              <a:t>lots_of_lines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er_bar</a:t>
            </a:r>
          </a:p>
        </p:txBody>
      </p:sp>
    </p:spTree>
  </p:cSld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5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Saving</a:t>
            </a:r>
            <a:r>
              <a:rPr/>
              <a:t> </a:t>
            </a:r>
            <a:r>
              <a:rPr/>
              <a:t>plots</a:t>
            </a:r>
          </a:p>
        </p:txBody>
      </p:sp>
    </p:spTree>
  </p:cSld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Saving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ggplot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 few options:</a:t>
            </a:r>
          </a:p>
          <a:p>
            <a:pPr lvl="1"/>
            <a:r>
              <a:rPr/>
              <a:t>RStudio &gt; Plots &gt; Export &gt; Save as image / Save as PDF</a:t>
            </a:r>
          </a:p>
          <a:p>
            <a:pPr lvl="1"/>
            <a:r>
              <a:rPr/>
              <a:t>RStudio &gt; Plots &gt; Zoom &gt; [right mouse click on the plot] &gt; Save image as</a:t>
            </a:r>
          </a:p>
          <a:p>
            <a:pPr lvl="1"/>
            <a:r>
              <a:rPr/>
              <a:t>In the code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ggsave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filename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"saved_plot.png"</a:t>
            </a:r>
            <a:r>
              <a:rPr>
                <a:latin typeface="Courier"/>
              </a:rPr>
              <a:t>,  </a:t>
            </a:r>
            <a:r>
              <a:rPr i="1">
                <a:solidFill>
                  <a:srgbClr val="60A0B0"/>
                </a:solidFill>
                <a:latin typeface="Courier"/>
              </a:rPr>
              <a:t># will save in working directory</a:t>
            </a:r>
            <a:br/>
            <a:r>
              <a:rPr>
                <a:latin typeface="Courier"/>
              </a:rPr>
              <a:t>       </a:t>
            </a:r>
            <a:r>
              <a:rPr>
                <a:solidFill>
                  <a:srgbClr val="7D9029"/>
                </a:solidFill>
                <a:latin typeface="Courier"/>
              </a:rPr>
              <a:t>plot =</a:t>
            </a:r>
            <a:r>
              <a:rPr>
                <a:latin typeface="Courier"/>
              </a:rPr>
              <a:t> rp_fac_plot,</a:t>
            </a:r>
            <a:br/>
            <a:r>
              <a:rPr>
                <a:latin typeface="Courier"/>
              </a:rPr>
              <a:t>       </a:t>
            </a:r>
            <a:r>
              <a:rPr>
                <a:solidFill>
                  <a:srgbClr val="7D9029"/>
                </a:solidFill>
                <a:latin typeface="Courier"/>
              </a:rPr>
              <a:t>width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6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height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3.5</a:t>
            </a:r>
            <a:r>
              <a:rPr>
                <a:latin typeface="Courier"/>
              </a:rPr>
              <a:t>)               </a:t>
            </a:r>
            <a:r>
              <a:rPr i="1">
                <a:solidFill>
                  <a:srgbClr val="60A0B0"/>
                </a:solidFill>
                <a:latin typeface="Courier"/>
              </a:rPr>
              <a:t># by default in inches</a:t>
            </a:r>
          </a:p>
        </p:txBody>
      </p:sp>
    </p:spTree>
  </p:cSld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How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make</a:t>
            </a:r>
            <a:r>
              <a:rPr/>
              <a:t> </a:t>
            </a:r>
            <a:r>
              <a:rPr/>
              <a:t>sure</a:t>
            </a:r>
            <a:r>
              <a:rPr/>
              <a:t> </a:t>
            </a:r>
            <a:r>
              <a:rPr/>
              <a:t>that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boxplots</a:t>
            </a:r>
            <a:r>
              <a:rPr/>
              <a:t> </a:t>
            </a:r>
            <a:r>
              <a:rPr/>
              <a:t>are</a:t>
            </a:r>
            <a:r>
              <a:rPr/>
              <a:t> </a:t>
            </a:r>
            <a:r>
              <a:rPr/>
              <a:t>filled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color</a:t>
            </a:r>
            <a:r>
              <a:rPr/>
              <a:t> </a:t>
            </a:r>
            <a:r>
              <a:rPr/>
              <a:t>instead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just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outside</a:t>
            </a:r>
            <a:r>
              <a:rPr/>
              <a:t> </a:t>
            </a:r>
            <a:r>
              <a:rPr/>
              <a:t>boarder?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Use the </a:t>
            </a:r>
            <a:r>
              <a:rPr>
                <a:latin typeface="Courier"/>
              </a:rPr>
              <a:t>fill</a:t>
            </a:r>
            <a:r>
              <a:rPr/>
              <a:t> argument in the </a:t>
            </a:r>
            <a:r>
              <a:rPr>
                <a:latin typeface="Courier"/>
              </a:rPr>
              <a:t>aes</a:t>
            </a:r>
            <a:r>
              <a:rPr/>
              <a:t> specification</a:t>
            </a:r>
          </a:p>
          <a:p>
            <a:pPr lvl="0" marL="0" indent="0">
              <a:buNone/>
            </a:pPr>
            <a:r>
              <a:rPr/>
              <a:t>B. Use </a:t>
            </a:r>
            <a:r>
              <a:rPr>
                <a:latin typeface="Courier"/>
              </a:rPr>
              <a:t>color</a:t>
            </a:r>
            <a:r>
              <a:rPr/>
              <a:t> argument in </a:t>
            </a:r>
            <a:r>
              <a:rPr>
                <a:latin typeface="Courier"/>
              </a:rPr>
              <a:t>geom_boxplot()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ggplot2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Pros: extremely powerful/flexible – allows combining multiple plot elements together, allows high customization of a look, many resources online</a:t>
            </a:r>
          </a:p>
          <a:p>
            <a:pPr lvl="1"/>
            <a:r>
              <a:rPr/>
              <a:t>Cons: ggplot2-specific “grammar of graphic” of constructing a plot</a:t>
            </a:r>
          </a:p>
          <a:p>
            <a:pPr lvl="1"/>
            <a:r>
              <a:rPr>
                <a:hlinkClick r:id="rId2"/>
              </a:rPr>
              <a:t>ggplot2 gallery</a:t>
            </a:r>
          </a:p>
        </p:txBody>
      </p:sp>
    </p:spTree>
  </p:cSld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If</a:t>
            </a:r>
            <a:r>
              <a:rPr/>
              <a:t> </a:t>
            </a:r>
            <a:r>
              <a:rPr/>
              <a:t>our</a:t>
            </a:r>
            <a:r>
              <a:rPr/>
              <a:t> </a:t>
            </a:r>
            <a:r>
              <a:rPr/>
              <a:t>plot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too</a:t>
            </a:r>
            <a:r>
              <a:rPr/>
              <a:t> </a:t>
            </a:r>
            <a:r>
              <a:rPr/>
              <a:t>complicated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read,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might</a:t>
            </a:r>
            <a:r>
              <a:rPr/>
              <a:t> </a:t>
            </a:r>
            <a:r>
              <a:rPr/>
              <a:t>be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good</a:t>
            </a:r>
            <a:r>
              <a:rPr/>
              <a:t> </a:t>
            </a:r>
            <a:r>
              <a:rPr/>
              <a:t>option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fix</a:t>
            </a:r>
            <a:r>
              <a:rPr/>
              <a:t> </a:t>
            </a:r>
            <a:r>
              <a:rPr/>
              <a:t>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add more </a:t>
            </a:r>
            <a:r>
              <a:rPr>
                <a:latin typeface="Courier"/>
              </a:rPr>
              <a:t>theme()</a:t>
            </a:r>
            <a:r>
              <a:rPr/>
              <a:t> layers</a:t>
            </a:r>
          </a:p>
          <a:p>
            <a:pPr lvl="0" marL="0" indent="0">
              <a:buNone/>
            </a:pPr>
            <a:r>
              <a:rPr/>
              <a:t>B. Use </a:t>
            </a:r>
            <a:r>
              <a:rPr>
                <a:latin typeface="Courier"/>
              </a:rPr>
              <a:t>facet_grid()</a:t>
            </a:r>
            <a:r>
              <a:rPr/>
              <a:t> to split the plot up</a:t>
            </a:r>
          </a:p>
        </p:txBody>
      </p:sp>
    </p:spTree>
  </p:cSld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The </a:t>
            </a:r>
            <a:r>
              <a:rPr>
                <a:latin typeface="Courier"/>
              </a:rPr>
              <a:t>theme()</a:t>
            </a:r>
            <a:r>
              <a:rPr/>
              <a:t> function helps you specify aspects about your plot</a:t>
            </a:r>
          </a:p>
          <a:p>
            <a:pPr lvl="2"/>
            <a:r>
              <a:rPr/>
              <a:t>move or remove a legend with </a:t>
            </a:r>
            <a:r>
              <a:rPr>
                <a:latin typeface="Courier"/>
              </a:rPr>
              <a:t>theme(legend.position = "none")</a:t>
            </a:r>
          </a:p>
          <a:p>
            <a:pPr lvl="2"/>
            <a:r>
              <a:rPr/>
              <a:t>change font aspects of individual text elements </a:t>
            </a:r>
            <a:r>
              <a:rPr>
                <a:latin typeface="Courier"/>
              </a:rPr>
              <a:t>theme(plot.title = element_text(size = 20))</a:t>
            </a:r>
          </a:p>
          <a:p>
            <a:pPr lvl="2"/>
            <a:r>
              <a:rPr/>
              <a:t>center a title: </a:t>
            </a:r>
            <a:r>
              <a:rPr>
                <a:latin typeface="Courier"/>
              </a:rPr>
              <a:t>theme(plot.title = element_text(hjust = 0.5))</a:t>
            </a:r>
          </a:p>
          <a:p>
            <a:pPr lvl="1"/>
            <a:r>
              <a:rPr/>
              <a:t>sometimes you need to add a </a:t>
            </a:r>
            <a:r>
              <a:rPr>
                <a:latin typeface="Courier"/>
              </a:rPr>
              <a:t>group</a:t>
            </a:r>
            <a:r>
              <a:rPr/>
              <a:t> element to </a:t>
            </a:r>
            <a:r>
              <a:rPr>
                <a:latin typeface="Courier"/>
              </a:rPr>
              <a:t>aes()</a:t>
            </a:r>
            <a:r>
              <a:rPr/>
              <a:t> if your plot looks strange</a:t>
            </a:r>
          </a:p>
          <a:p>
            <a:pPr lvl="1"/>
            <a:r>
              <a:rPr/>
              <a:t>make sure you are plotting what you think you are by checking the numbers!</a:t>
            </a:r>
          </a:p>
          <a:p>
            <a:pPr lvl="1"/>
            <a:r>
              <a:rPr>
                <a:latin typeface="Courier"/>
              </a:rPr>
              <a:t>facet_grid(~ variable)</a:t>
            </a:r>
            <a:r>
              <a:rPr/>
              <a:t> and </a:t>
            </a:r>
            <a:r>
              <a:rPr>
                <a:latin typeface="Courier"/>
              </a:rPr>
              <a:t>facet_wrap(~variable)</a:t>
            </a:r>
            <a:r>
              <a:rPr/>
              <a:t> can be helpful to quickly split up your plot</a:t>
            </a:r>
          </a:p>
          <a:p>
            <a:pPr lvl="2"/>
            <a:r>
              <a:rPr>
                <a:latin typeface="Courier"/>
              </a:rPr>
              <a:t>facet_wrap()</a:t>
            </a:r>
            <a:r>
              <a:rPr/>
              <a:t> allows for a </a:t>
            </a:r>
            <a:r>
              <a:rPr>
                <a:latin typeface="Courier"/>
              </a:rPr>
              <a:t>scales = "free"</a:t>
            </a:r>
            <a:r>
              <a:rPr/>
              <a:t> argument so that you can have a different axis scale for different plots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fill</a:t>
            </a:r>
            <a:r>
              <a:rPr/>
              <a:t> to fill in boxplots</a:t>
            </a:r>
          </a:p>
        </p:txBody>
      </p:sp>
    </p:spTree>
  </p:cSld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Good</a:t>
            </a:r>
            <a:r>
              <a:rPr/>
              <a:t> </a:t>
            </a:r>
            <a:r>
              <a:rPr/>
              <a:t>practices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Check out this </a:t>
            </a:r>
            <a:r>
              <a:rPr>
                <a:hlinkClick r:id="rId2"/>
              </a:rPr>
              <a:t>guide</a:t>
            </a:r>
            <a:r>
              <a:rPr/>
              <a:t> for more information!</a:t>
            </a:r>
          </a:p>
        </p:txBody>
      </p:sp>
    </p:spTree>
  </p:cSld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Lab</a:t>
            </a:r>
            <a:r>
              <a:rPr/>
              <a:t> </a:t>
            </a:r>
            <a:r>
              <a:rPr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🏠 </a:t>
            </a:r>
            <a:r>
              <a:rPr>
                <a:hlinkClick r:id="rId2"/>
              </a:rPr>
              <a:t>Class Website</a:t>
            </a:r>
          </a:p>
          <a:p>
            <a:pPr lvl="0" marL="0" indent="0">
              <a:buNone/>
            </a:pPr>
            <a:r>
              <a:rPr/>
              <a:t>💻 </a:t>
            </a:r>
            <a:r>
              <a:rPr>
                <a:hlinkClick r:id="rId3"/>
              </a:rPr>
              <a:t>Lab</a:t>
            </a:r>
          </a:p>
          <a:p>
            <a:pPr lvl="0" marL="0" indent="0">
              <a:buNone/>
            </a:pPr>
            <a:r>
              <a:rPr/>
              <a:t>📃</a:t>
            </a:r>
            <a:r>
              <a:rPr>
                <a:hlinkClick r:id="rId4"/>
              </a:rPr>
              <a:t>Day 6 Cheatsheet</a:t>
            </a:r>
          </a:p>
          <a:p>
            <a:pPr lvl="0" marL="0" indent="0">
              <a:buNone/>
            </a:pPr>
            <a:r>
              <a:rPr/>
              <a:t>📃</a:t>
            </a:r>
            <a:r>
              <a:rPr>
                <a:hlinkClick r:id="rId5"/>
              </a:rPr>
              <a:t>Posit’s theme cheatsheet</a:t>
            </a:r>
          </a:p>
        </p:txBody>
      </p:sp>
    </p:spTree>
  </p:cSld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../images/the-end-g23b994289_1280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71700" y="1193800"/>
            <a:ext cx="4800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Image by Gerd Altmann from Pixabay</a:t>
            </a:r>
          </a:p>
        </p:txBody>
      </p:sp>
    </p:spTree>
  </p:cSld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Extra</a:t>
            </a:r>
            <a:r>
              <a:rPr/>
              <a:t> </a:t>
            </a:r>
            <a:r>
              <a:rPr/>
              <a:t>Slides</a:t>
            </a:r>
          </a:p>
        </p:txBody>
      </p:sp>
    </p:spTree>
  </p:cSld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Adding</a:t>
            </a:r>
            <a:r>
              <a:rPr/>
              <a:t> </a:t>
            </a:r>
            <a:r>
              <a:rPr/>
              <a:t>color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or</a:t>
            </a:r>
            <a:r>
              <a:rPr/>
              <a:t> </a:t>
            </a:r>
            <a:r>
              <a:rPr/>
              <a:t>change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color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each</a:t>
            </a:r>
            <a:r>
              <a:rPr/>
              <a:t> </a:t>
            </a:r>
            <a:r>
              <a:rPr/>
              <a:t>plot</a:t>
            </a:r>
            <a:r>
              <a:rPr/>
              <a:t> </a:t>
            </a:r>
            <a:r>
              <a:rPr/>
              <a:t>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change look of each layer separately. Note the arguments like </a:t>
            </a:r>
            <a:r>
              <a:rPr>
                <a:latin typeface="Courier"/>
              </a:rPr>
              <a:t>linetype</a:t>
            </a:r>
            <a:r>
              <a:rPr/>
              <a:t> and </a:t>
            </a:r>
            <a:r>
              <a:rPr>
                <a:latin typeface="Courier"/>
              </a:rPr>
              <a:t>alpha</a:t>
            </a:r>
            <a:r>
              <a:rPr/>
              <a:t> that allow us to change the opacity of the points and style of the line respectively.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"red"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"black"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5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linetype</a:t>
            </a:r>
            <a:r>
              <a:rPr/>
              <a:t> can be given as a number. See the docs for what numbers correspond to what </a:t>
            </a:r>
            <a:r>
              <a:rPr>
                <a:latin typeface="Courier"/>
              </a:rPr>
              <a:t>linetype</a:t>
            </a:r>
            <a:r>
              <a:rPr/>
              <a:t>!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Tidy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 make graphics using </a:t>
            </a:r>
            <a:r>
              <a:rPr>
                <a:latin typeface="Courier"/>
              </a:rPr>
              <a:t>ggplot2</a:t>
            </a:r>
            <a:r>
              <a:rPr/>
              <a:t>, our data needs to be in a </a:t>
            </a:r>
            <a:r>
              <a:rPr b="1"/>
              <a:t>tidy</a:t>
            </a:r>
            <a:r>
              <a:rPr/>
              <a:t> format</a:t>
            </a:r>
          </a:p>
          <a:p>
            <a:pPr lvl="0" marL="0" indent="0">
              <a:buNone/>
            </a:pPr>
            <a:r>
              <a:rPr b="1"/>
              <a:t>Tidy data</a:t>
            </a:r>
            <a:r>
              <a:rPr/>
              <a:t>:</a:t>
            </a:r>
          </a:p>
          <a:p>
            <a:pPr lvl="1">
              <a:buAutoNum type="arabicPeriod"/>
            </a:pPr>
            <a:r>
              <a:rPr/>
              <a:t>Each variable forms a column.</a:t>
            </a:r>
          </a:p>
          <a:p>
            <a:pPr lvl="1">
              <a:buAutoNum type="arabicPeriod"/>
            </a:pPr>
            <a:r>
              <a:rPr/>
              <a:t>Each observation forms a row.</a:t>
            </a:r>
          </a:p>
          <a:p>
            <a:pPr lvl="0" marL="0" indent="0">
              <a:buNone/>
            </a:pPr>
            <a:r>
              <a:rPr/>
              <a:t>Messy data:</a:t>
            </a:r>
          </a:p>
          <a:p>
            <a:pPr lvl="1"/>
            <a:r>
              <a:rPr/>
              <a:t>Column headers are values, not variable names.</a:t>
            </a:r>
          </a:p>
          <a:p>
            <a:pPr lvl="1"/>
            <a:r>
              <a:rPr/>
              <a:t>Multiple variables are stored in one column.</a:t>
            </a:r>
          </a:p>
          <a:p>
            <a:pPr lvl="1"/>
            <a:r>
              <a:rPr/>
              <a:t>Variables are stored in both rows and columns.</a:t>
            </a:r>
          </a:p>
        </p:txBody>
      </p:sp>
    </p:spTree>
  </p:cSld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Customize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look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change the look of whole plot - </a:t>
            </a:r>
            <a:r>
              <a:rPr b="1"/>
              <a:t>specific elements, too</a:t>
            </a:r>
            <a:r>
              <a:rPr/>
              <a:t> - like changing </a:t>
            </a:r>
            <a:r>
              <a:rPr>
                <a:hlinkClick r:id="rId2"/>
              </a:rPr>
              <a:t>font</a:t>
            </a:r>
            <a:r>
              <a:rPr/>
              <a:t> and font size - or even more </a:t>
            </a:r>
            <a:r>
              <a:rPr>
                <a:hlinkClick r:id="rId3"/>
              </a:rPr>
              <a:t>fonts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"green"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"blue"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theme_bw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text=</a:t>
            </a:r>
            <a:r>
              <a:rPr>
                <a:solidFill>
                  <a:srgbClr val="06287E"/>
                </a:solidFill>
                <a:latin typeface="Courier"/>
              </a:rPr>
              <a:t>element_text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size=</a:t>
            </a:r>
            <a:r>
              <a:rPr>
                <a:solidFill>
                  <a:srgbClr val="40A070"/>
                </a:solidFill>
                <a:latin typeface="Courier"/>
              </a:rPr>
              <a:t>16</a:t>
            </a:r>
            <a:r>
              <a:rPr>
                <a:latin typeface="Courier"/>
              </a:rPr>
              <a:t>,  </a:t>
            </a:r>
            <a:r>
              <a:rPr>
                <a:solidFill>
                  <a:srgbClr val="7D9029"/>
                </a:solidFill>
                <a:latin typeface="Courier"/>
              </a:rPr>
              <a:t>family=</a:t>
            </a:r>
            <a:r>
              <a:rPr>
                <a:solidFill>
                  <a:srgbClr val="4070A0"/>
                </a:solidFill>
                <a:latin typeface="Courier"/>
              </a:rPr>
              <a:t>"Comic Sans MS"</a:t>
            </a:r>
            <a:r>
              <a:rPr>
                <a:latin typeface="Courier"/>
              </a:rPr>
              <a:t>))</a:t>
            </a:r>
          </a:p>
        </p:txBody>
      </p:sp>
    </p:spTree>
  </p:cSld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5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63700" y="1193800"/>
            <a:ext cx="5816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Adding</a:t>
            </a:r>
            <a:r>
              <a:rPr/>
              <a:t> </a:t>
            </a:r>
            <a:r>
              <a:rPr/>
              <a:t>labels</a:t>
            </a:r>
            <a:r>
              <a:rPr/>
              <a:t> </a:t>
            </a:r>
            <a:r>
              <a:rPr/>
              <a:t>line</a:t>
            </a:r>
            <a:r>
              <a:rPr/>
              <a:t> </a:t>
            </a:r>
            <a:r>
              <a:rPr/>
              <a:t>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 breaks can be specified using </a:t>
            </a:r>
            <a:r>
              <a:rPr>
                <a:latin typeface="Courier"/>
              </a:rPr>
              <a:t>\n</a:t>
            </a:r>
            <a:r>
              <a:rPr/>
              <a:t> within the </a:t>
            </a:r>
            <a:r>
              <a:rPr>
                <a:latin typeface="Courier"/>
              </a:rPr>
              <a:t>labs()</a:t>
            </a:r>
            <a:r>
              <a:rPr/>
              <a:t> function to have a label with multiple lines.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"red"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"brown"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labs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"Heat-Related ER Visits in Boulder Co.: \n age-adjusted visit rate by year"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"Year"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"Age-adjusted Visit Rate"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5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200" y="1193800"/>
            <a:ext cx="5422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Changing</a:t>
            </a:r>
            <a:r>
              <a:rPr/>
              <a:t> </a:t>
            </a:r>
            <a:r>
              <a:rPr/>
              <a:t>axis:</a:t>
            </a:r>
            <a:r>
              <a:rPr/>
              <a:t> </a:t>
            </a:r>
            <a:r>
              <a:rPr/>
              <a:t>specifying</a:t>
            </a:r>
            <a:r>
              <a:rPr/>
              <a:t> </a:t>
            </a:r>
            <a:r>
              <a:rPr/>
              <a:t>axis</a:t>
            </a:r>
            <a:r>
              <a:rPr/>
              <a:t> </a:t>
            </a:r>
            <a:r>
              <a:rPr/>
              <a:t>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xlim()</a:t>
            </a:r>
            <a:r>
              <a:rPr/>
              <a:t> and </a:t>
            </a:r>
            <a:r>
              <a:rPr>
                <a:latin typeface="Courier"/>
              </a:rPr>
              <a:t>ylim()</a:t>
            </a:r>
            <a:r>
              <a:rPr/>
              <a:t> can specify the limits for each axis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"green"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"blue"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labs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"Heat-Related ER Visits in Boulder Co."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"Year"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"Age-adjusted Visit Rate"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ylim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06287E"/>
                </a:solidFill>
                <a:latin typeface="Courier"/>
              </a:rPr>
              <a:t>max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pull</a:t>
            </a:r>
            <a:r>
              <a:rPr>
                <a:latin typeface="Courier"/>
              </a:rPr>
              <a:t>(er_visits_4, rate)))</a:t>
            </a:r>
          </a:p>
        </p:txBody>
      </p:sp>
    </p:spTree>
  </p:cSld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5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theme()</a:t>
            </a:r>
            <a:r>
              <a:rPr/>
              <a:t> </a:t>
            </a:r>
            <a:r>
              <a:rPr/>
              <a:t>function:</a:t>
            </a:r>
            <a:r>
              <a:rPr/>
              <a:t> </a:t>
            </a:r>
            <a:r>
              <a:rPr/>
              <a:t>moving</a:t>
            </a:r>
            <a:r>
              <a:rPr/>
              <a:t> </a:t>
            </a:r>
            <a:r>
              <a:rPr/>
              <a:t>(or</a:t>
            </a:r>
            <a:r>
              <a:rPr/>
              <a:t> </a:t>
            </a:r>
            <a:r>
              <a:rPr/>
              <a:t>removing)</a:t>
            </a:r>
            <a:r>
              <a:rPr/>
              <a:t> </a:t>
            </a:r>
            <a:r>
              <a:rPr/>
              <a:t>legend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 specifying position - use: “top”, “bottom”, “right”, “left”, “none”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()</a:t>
            </a:r>
            <a:br/>
            <a:br/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legend.position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"bottom"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5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59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Keys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linetype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Tidy</a:t>
            </a:r>
            <a:r>
              <a:rPr/>
              <a:t> </a:t>
            </a:r>
            <a:r>
              <a:rPr/>
              <a:t>data:</a:t>
            </a:r>
            <a:r>
              <a:rPr/>
              <a:t> </a:t>
            </a:r>
            <a:r>
              <a:rPr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Ideally we want each variable as a column and we want each observation in a row.</a:t>
            </a:r>
          </a:p>
          <a:p>
            <a:pPr lvl="0" marL="0" indent="0">
              <a:buNone/>
            </a:pPr>
            <a:r>
              <a:rPr/>
              <a:t>Column headers are values, not variable names:</a:t>
            </a:r>
          </a:p>
        </p:txBody>
      </p:sp>
    </p:spTree>
  </p:cSld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/line_type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hlinkClick r:id="rId2"/>
              </a:rPr>
              <a:t>source</a:t>
            </a:r>
          </a:p>
        </p:txBody>
      </p:sp>
    </p:spTree>
  </p:cSld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Linetype</a:t>
            </a:r>
            <a:r>
              <a:rPr/>
              <a:t> </a:t>
            </a:r>
            <a:r>
              <a:rPr/>
              <a:t>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i="1"/>
              <a:t>geoms</a:t>
            </a:r>
            <a:r>
              <a:rPr/>
              <a:t> that draw lines have a </a:t>
            </a:r>
            <a:r>
              <a:rPr>
                <a:latin typeface="Courier"/>
              </a:rPr>
              <a:t>linetype</a:t>
            </a:r>
            <a:r>
              <a:rPr/>
              <a:t> parameter</a:t>
            </a:r>
          </a:p>
          <a:p>
            <a:pPr lvl="1"/>
            <a:r>
              <a:rPr/>
              <a:t>these include values that are strings like “blank”, “solid”, “dashed”, “dotdash”, “longdash”, and “twodash”</a:t>
            </a:r>
          </a:p>
          <a:p>
            <a:pPr lvl="0" indent="0">
              <a:buNone/>
            </a:pPr>
            <a:r>
              <a:rPr>
                <a:latin typeface="Courier"/>
              </a:rPr>
              <a:t>er_Boulder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"twodash"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6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Keys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shape</a:t>
            </a:r>
          </a:p>
        </p:txBody>
      </p:sp>
    </p:spTree>
  </p:cSld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/shap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70200" y="1193800"/>
            <a:ext cx="339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hlinkClick r:id="rId2"/>
              </a:rPr>
              <a:t>source</a:t>
            </a:r>
          </a:p>
        </p:txBody>
      </p:sp>
    </p:spTree>
  </p:cSld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shape</a:t>
            </a:r>
            <a:r>
              <a:rPr/>
              <a:t> </a:t>
            </a:r>
            <a:r>
              <a:rPr/>
              <a:t>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i="1"/>
              <a:t>geoms</a:t>
            </a:r>
            <a:r>
              <a:rPr/>
              <a:t> that draw have points have a </a:t>
            </a:r>
            <a:r>
              <a:rPr>
                <a:latin typeface="Courier"/>
              </a:rPr>
              <a:t>shape</a:t>
            </a:r>
            <a:r>
              <a:rPr/>
              <a:t> parameter</a:t>
            </a:r>
          </a:p>
          <a:p>
            <a:pPr lvl="1"/>
            <a:r>
              <a:rPr/>
              <a:t>these include numeric values (don’t need quotes for these) and some characters values (need quotes for these)</a:t>
            </a:r>
          </a:p>
          <a:p>
            <a:pPr lvl="0" indent="0">
              <a:buNone/>
            </a:pPr>
            <a:r>
              <a:rPr>
                <a:latin typeface="Courier"/>
              </a:rPr>
              <a:t>er_Boulder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shape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12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6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</a:t>
            </a:r>
            <a:r>
              <a:rPr/>
              <a:t> </a:t>
            </a:r>
            <a:r>
              <a:rPr/>
              <a:t>make</a:t>
            </a:r>
            <a:r>
              <a:rPr/>
              <a:t> </a:t>
            </a:r>
            <a:r>
              <a:rPr/>
              <a:t>your</a:t>
            </a:r>
            <a:r>
              <a:rPr/>
              <a:t> </a:t>
            </a:r>
            <a:r>
              <a:rPr/>
              <a:t>own</a:t>
            </a:r>
            <a:r>
              <a:rPr/>
              <a:t> </a:t>
            </a:r>
            <a:r>
              <a:rPr/>
              <a:t>theme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use</a:t>
            </a:r>
            <a:r>
              <a:rPr/>
              <a:t> </a:t>
            </a:r>
            <a:r>
              <a:rPr/>
              <a:t>on</a:t>
            </a:r>
            <a:r>
              <a:rPr/>
              <a:t> </a:t>
            </a:r>
            <a:r>
              <a:rPr/>
              <a:t>plots!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Guide on how to: </a:t>
            </a:r>
            <a:r>
              <a:rPr>
                <a:hlinkClick r:id="rId2"/>
              </a:rPr>
              <a:t>https://rpubs.com/mclaire19/ggplot2-custom-themes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/messy_data_ex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193800"/>
            <a:ext cx="7480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Tip-</a:t>
            </a:r>
            <a:r>
              <a:rPr/>
              <a:t> </a:t>
            </a:r>
            <a:r>
              <a:rPr/>
              <a:t>if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need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remove</a:t>
            </a:r>
            <a:r>
              <a:rPr/>
              <a:t> </a:t>
            </a:r>
            <a:r>
              <a:rPr/>
              <a:t>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Set </a:t>
            </a:r>
            <a:r>
              <a:rPr>
                <a:latin typeface="Courier"/>
              </a:rPr>
              <a:t>outlier.shape = NA</a:t>
            </a:r>
            <a:r>
              <a:rPr/>
              <a:t> to get ride of outliers. Be careful about if you really should remove these!</a:t>
            </a:r>
          </a:p>
          <a:p>
            <a:pPr lvl="0" marL="0" indent="0">
              <a:buNone/>
            </a:pPr>
            <a:r>
              <a:rPr/>
              <a:t>However, if can be helpful if your plot is getting stretched to accommodate plotting an outlier. You can always say in the figure legend what you removed.</a:t>
            </a:r>
          </a:p>
          <a:p>
            <a:pPr lvl="0" indent="0">
              <a:buNone/>
            </a:pPr>
            <a:r>
              <a:rPr>
                <a:latin typeface="Courier"/>
              </a:rPr>
              <a:t>er_no_out1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visits, 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geom_boxplot</a:t>
            </a:r>
            <a:r>
              <a:rPr>
                <a:latin typeface="Courier"/>
              </a:rPr>
              <a:t>()</a:t>
            </a:r>
            <a:br/>
            <a:br/>
            <a:r>
              <a:rPr>
                <a:latin typeface="Courier"/>
              </a:rPr>
              <a:t>er_no_out2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visits, 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geom_boxplot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outlier.shape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NA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ylim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40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6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65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NA</a:t>
            </a:r>
            <a:r>
              <a:rPr/>
              <a:t> </a:t>
            </a:r>
            <a:r>
              <a:rPr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if it is a numeric value it will just get dropped from the graph and you will see a warning</a:t>
            </a:r>
          </a:p>
          <a:p>
            <a:pPr lvl="1"/>
            <a:r>
              <a:rPr/>
              <a:t>it is categorical you will see it on the graph and will need to filter to remove the NA category</a:t>
            </a:r>
          </a:p>
          <a:p>
            <a:pPr lvl="0" indent="0">
              <a:buNone/>
            </a:pPr>
            <a:r>
              <a:rPr>
                <a:latin typeface="Courier"/>
              </a:rPr>
              <a:t>icecream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solidFill>
                  <a:srgbClr val="06287E"/>
                </a:solidFill>
                <a:latin typeface="Courier"/>
              </a:rPr>
              <a:t>tibble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flavor =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rep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"chocolate"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"vanilla"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880000"/>
                </a:solidFill>
                <a:latin typeface="Courier"/>
              </a:rPr>
              <a:t>NA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70A0"/>
                </a:solidFill>
                <a:latin typeface="Courier"/>
              </a:rPr>
              <a:t>"chocolate"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"vanilla"</a:t>
            </a:r>
            <a:r>
              <a:rPr>
                <a:latin typeface="Courier"/>
              </a:rPr>
              <a:t>), </a:t>
            </a:r>
            <a:r>
              <a:rPr>
                <a:solidFill>
                  <a:srgbClr val="40A070"/>
                </a:solidFill>
                <a:latin typeface="Courier"/>
              </a:rPr>
              <a:t>8</a:t>
            </a:r>
            <a:r>
              <a:rPr>
                <a:latin typeface="Courier"/>
              </a:rPr>
              <a:t>))</a:t>
            </a:r>
            <a:br/>
            <a:br/>
            <a:r>
              <a:rPr>
                <a:latin typeface="Courier"/>
              </a:rPr>
              <a:t>icecream1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(icecream,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flavor))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geom_bar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text=</a:t>
            </a:r>
            <a:r>
              <a:rPr>
                <a:solidFill>
                  <a:srgbClr val="06287E"/>
                </a:solidFill>
                <a:latin typeface="Courier"/>
              </a:rPr>
              <a:t>element_text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size=</a:t>
            </a:r>
            <a:r>
              <a:rPr>
                <a:solidFill>
                  <a:srgbClr val="40A070"/>
                </a:solidFill>
                <a:latin typeface="Courier"/>
              </a:rPr>
              <a:t>24</a:t>
            </a:r>
            <a:r>
              <a:rPr>
                <a:latin typeface="Courier"/>
              </a:rPr>
              <a:t>))</a:t>
            </a:r>
            <a:br/>
            <a:br/>
            <a:r>
              <a:rPr>
                <a:latin typeface="Courier"/>
              </a:rPr>
              <a:t>icecream2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icecream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drop_na</a:t>
            </a:r>
            <a:r>
              <a:rPr>
                <a:latin typeface="Courier"/>
              </a:rPr>
              <a:t>(flavor) 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             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flavor))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geom_bar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    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text=</a:t>
            </a:r>
            <a:r>
              <a:rPr>
                <a:solidFill>
                  <a:srgbClr val="06287E"/>
                </a:solidFill>
                <a:latin typeface="Courier"/>
              </a:rPr>
              <a:t>element_text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size=</a:t>
            </a:r>
            <a:r>
              <a:rPr>
                <a:solidFill>
                  <a:srgbClr val="40A070"/>
                </a:solidFill>
                <a:latin typeface="Courier"/>
              </a:rPr>
              <a:t>24</a:t>
            </a:r>
            <a:r>
              <a:rPr>
                <a:latin typeface="Courier"/>
              </a:rPr>
              <a:t>))</a:t>
            </a:r>
          </a:p>
        </p:txBody>
      </p:sp>
    </p:spTree>
  </p:cSld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6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67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Extensions</a:t>
            </a:r>
          </a:p>
        </p:txBody>
      </p:sp>
    </p:spTree>
  </p:cSld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directlabels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Great for adding labels directly onto plots </a:t>
            </a:r>
            <a:r>
              <a:rPr>
                <a:hlinkClick r:id="rId2"/>
              </a:rPr>
              <a:t>https://www.opencasestudies.org/ocs-bp-co2-emissions/</a:t>
            </a:r>
          </a:p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#install.packages("directlabels")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(directlabels)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direct.label</a:t>
            </a:r>
            <a:r>
              <a:rPr>
                <a:latin typeface="Courier"/>
              </a:rPr>
              <a:t>(lots_of_lines, </a:t>
            </a:r>
            <a:r>
              <a:rPr>
                <a:solidFill>
                  <a:srgbClr val="7D9029"/>
                </a:solidFill>
                <a:latin typeface="Courier"/>
              </a:rPr>
              <a:t>method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list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"angled.boxes"</a:t>
            </a:r>
            <a:r>
              <a:rPr>
                <a:latin typeface="Courier"/>
              </a:rPr>
              <a:t>))</a:t>
            </a:r>
          </a:p>
        </p:txBody>
      </p:sp>
    </p:spTree>
  </p:cSld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6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Now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“</a:t>
            </a:r>
            <a:r>
              <a:rPr/>
              <a:t>tidy</a:t>
            </a:r>
            <a:r>
              <a:rPr/>
              <a:t>”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long</a:t>
            </a:r>
            <a:r>
              <a:rPr/>
              <a:t> </a:t>
            </a:r>
            <a:r>
              <a:rPr/>
              <a:t>format</a:t>
            </a:r>
          </a:p>
        </p:txBody>
      </p:sp>
      <p:pic>
        <p:nvPicPr>
          <p:cNvPr descr="img/tidy_data_ex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78100" y="1193800"/>
            <a:ext cx="3987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Read more about tidy data and see other examples: </a:t>
            </a:r>
            <a:r>
              <a:rPr>
                <a:hlinkClick r:id="rId2"/>
              </a:rPr>
              <a:t>Tidy Data</a:t>
            </a:r>
            <a:r>
              <a:rPr/>
              <a:t> tutorial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plot the CO heat-related ER visits dataset we’ve been working with. First, we’ll only consider data from Boulder county.</a:t>
            </a:r>
          </a:p>
          <a:p>
            <a:pPr lvl="0" marL="0" indent="0">
              <a:buNone/>
            </a:pPr>
            <a:r>
              <a:rPr/>
              <a:t>Is the data in tidy? Is it in long format?</a:t>
            </a:r>
          </a:p>
          <a:p>
            <a:pPr lvl="0" indent="0">
              <a:buNone/>
            </a:pPr>
            <a:r>
              <a:rPr>
                <a:latin typeface="Courier"/>
              </a:rPr>
              <a:t>er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read_csv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"https://daseh.org/data/CO_ER_heat_visits.csv"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er_Boulder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filter</a:t>
            </a:r>
            <a:r>
              <a:rPr>
                <a:latin typeface="Courier"/>
              </a:rPr>
              <a:t>(county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"Boulder"</a:t>
            </a:r>
            <a:r>
              <a:rPr>
                <a:latin typeface="Courier"/>
              </a:rPr>
              <a:t>)</a:t>
            </a:r>
            <a:br/>
            <a:br/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(er_Boulder)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6
  county   rate lower95cl upper95cl visits  year
  &lt;chr&gt;   &lt;dbl&gt;     &lt;dbl&gt;     &lt;dbl&gt;  &lt;dbl&gt; &lt;dbl&gt;
1 Boulder  4.03      2.05      6.67     12  2011
2 Boulder  4.08      2.15      6.62     13  2012
3 Boulder  3.79      1.90      6.32     12  2013
4 Boulder  6.29      3.71      9.54     19  2014
5 Boulder  4.76      2.57      7.61     14  2015
6 Boulder  5.68      3.31      8.67     18  2016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First</a:t>
            </a:r>
            <a:r>
              <a:rPr/>
              <a:t> </a:t>
            </a:r>
            <a:r>
              <a:rPr/>
              <a:t>plot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ggplot2</a:t>
            </a:r>
            <a:r>
              <a:rPr/>
              <a:t> </a:t>
            </a:r>
            <a:r>
              <a:rPr/>
              <a:t>package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First</a:t>
            </a:r>
            <a:r>
              <a:rPr/>
              <a:t> </a:t>
            </a:r>
            <a:r>
              <a:rPr/>
              <a:t>layer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code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ggplot2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Will set up the plot - it will be empty!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pivot_longer()</a:t>
            </a:r>
            <a:r>
              <a:rPr/>
              <a:t> helps us take our data from wide to long format</a:t>
            </a:r>
          </a:p>
          <a:p>
            <a:pPr lvl="2"/>
            <a:r>
              <a:rPr>
                <a:latin typeface="Courier"/>
              </a:rPr>
              <a:t>names_to =</a:t>
            </a:r>
            <a:r>
              <a:rPr/>
              <a:t> gives a new name to the pivoted columns</a:t>
            </a:r>
            <a:br/>
          </a:p>
          <a:p>
            <a:pPr lvl="2"/>
            <a:r>
              <a:rPr>
                <a:latin typeface="Courier"/>
              </a:rPr>
              <a:t>values_to =</a:t>
            </a:r>
            <a:r>
              <a:rPr/>
              <a:t> gives a new name to the values that used to be in those columns</a:t>
            </a:r>
            <a:br/>
          </a:p>
          <a:p>
            <a:pPr lvl="1"/>
            <a:r>
              <a:rPr>
                <a:latin typeface="Courier"/>
              </a:rPr>
              <a:t>pivot_wider()</a:t>
            </a:r>
            <a:r>
              <a:rPr/>
              <a:t> helps us take our data from long to wide format</a:t>
            </a:r>
          </a:p>
          <a:p>
            <a:pPr lvl="2"/>
            <a:r>
              <a:rPr>
                <a:latin typeface="Courier"/>
              </a:rPr>
              <a:t>names_from</a:t>
            </a:r>
            <a:r>
              <a:rPr/>
              <a:t> specifies the old column name that contains the new column names</a:t>
            </a:r>
            <a:br/>
          </a:p>
          <a:p>
            <a:pPr lvl="2"/>
            <a:r>
              <a:rPr>
                <a:latin typeface="Courier"/>
              </a:rPr>
              <a:t>values_from</a:t>
            </a:r>
            <a:r>
              <a:rPr/>
              <a:t> specifies the old column name that contains new cell values</a:t>
            </a:r>
            <a:br/>
          </a:p>
          <a:p>
            <a:pPr lvl="1"/>
            <a:r>
              <a:rPr/>
              <a:t>to merge/join data sets together need a variable in common - usually “id”</a:t>
            </a:r>
          </a:p>
          <a:p>
            <a:pPr lvl="0" marL="0" indent="0">
              <a:buNone/>
            </a:pPr>
            <a:r>
              <a:rPr/>
              <a:t>📃</a:t>
            </a:r>
            <a:r>
              <a:rPr>
                <a:hlinkClick r:id="rId2"/>
              </a:rPr>
              <a:t>Cheatsheet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/ing_and_bas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8229600" cy="2717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First</a:t>
            </a:r>
            <a:r>
              <a:rPr/>
              <a:t> </a:t>
            </a:r>
            <a:r>
              <a:rPr/>
              <a:t>layer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code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ggplot2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b="1"/>
              <a:t>Aesthetic mapping</a:t>
            </a:r>
            <a:r>
              <a:rPr/>
              <a:t> </a:t>
            </a:r>
            <a:r>
              <a:rPr>
                <a:latin typeface="Courier"/>
              </a:rPr>
              <a:t>aes(x= , y =)</a:t>
            </a:r>
            <a:r>
              <a:rPr/>
              <a:t> describes how variables in our data are mapped to elements of the plot - Note you don’t need to use </a:t>
            </a:r>
            <a:r>
              <a:rPr>
                <a:latin typeface="Courier"/>
              </a:rPr>
              <a:t>mapping</a:t>
            </a:r>
            <a:r>
              <a:rPr/>
              <a:t> but it is helpful to know what we are doing.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(ggplot2) </a:t>
            </a:r>
            <a:r>
              <a:rPr i="1">
                <a:solidFill>
                  <a:srgbClr val="60A0B0"/>
                </a:solidFill>
                <a:latin typeface="Courier"/>
              </a:rPr>
              <a:t># don't forget to load ggplot2</a:t>
            </a:r>
            <a:br/>
            <a:r>
              <a:rPr i="1">
                <a:solidFill>
                  <a:srgbClr val="60A0B0"/>
                </a:solidFill>
                <a:latin typeface="Courier"/>
              </a:rPr>
              <a:t># This is not code but shows the general format</a:t>
            </a:r>
            <a:br/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({data_to plot},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{var </a:t>
            </a:r>
            <a:r>
              <a:rPr b="1">
                <a:solidFill>
                  <a:srgbClr val="007020"/>
                </a:solidFill>
                <a:latin typeface="Courier"/>
              </a:rPr>
              <a:t>in</a:t>
            </a:r>
            <a:r>
              <a:rPr>
                <a:latin typeface="Courier"/>
              </a:rPr>
              <a:t> data to plot},</a:t>
            </a:r>
            <a:br/>
            <a:r>
              <a:rPr>
                <a:latin typeface="Courier"/>
              </a:rPr>
              <a:t>           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{var </a:t>
            </a:r>
            <a:r>
              <a:rPr b="1">
                <a:solidFill>
                  <a:srgbClr val="007020"/>
                </a:solidFill>
                <a:latin typeface="Courier"/>
              </a:rPr>
              <a:t>in</a:t>
            </a:r>
            <a:r>
              <a:rPr>
                <a:latin typeface="Courier"/>
              </a:rPr>
              <a:t> data to plot}))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40000" y="1193800"/>
            <a:ext cx="40640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Next</a:t>
            </a:r>
            <a:r>
              <a:rPr/>
              <a:t> </a:t>
            </a:r>
            <a:r>
              <a:rPr/>
              <a:t>layer</a:t>
            </a:r>
            <a:r>
              <a:rPr/>
              <a:t> </a:t>
            </a:r>
            <a:r>
              <a:rPr/>
              <a:t>code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ggplot2</a:t>
            </a:r>
            <a:r>
              <a:rPr/>
              <a:t> </a:t>
            </a:r>
            <a:r>
              <a:rPr/>
              <a:t>package</a:t>
            </a:r>
          </a:p>
        </p:txBody>
      </p:sp>
      <p:pic>
        <p:nvPicPr>
          <p:cNvPr descr="img/the_geom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1900" y="1193800"/>
            <a:ext cx="6680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There are many to choose from, to list just a few:</a:t>
            </a:r>
          </a:p>
          <a:p>
            <a:pPr lvl="1"/>
            <a:r>
              <a:rPr>
                <a:latin typeface="Courier"/>
              </a:rPr>
              <a:t>geom_point()</a:t>
            </a:r>
            <a:r>
              <a:rPr/>
              <a:t> – points (we have seen)</a:t>
            </a:r>
          </a:p>
          <a:p>
            <a:pPr lvl="1"/>
            <a:r>
              <a:rPr>
                <a:latin typeface="Courier"/>
              </a:rPr>
              <a:t>geom_line()</a:t>
            </a:r>
            <a:r>
              <a:rPr/>
              <a:t> – lines to connect observations</a:t>
            </a:r>
          </a:p>
          <a:p>
            <a:pPr lvl="1"/>
            <a:r>
              <a:rPr>
                <a:latin typeface="Courier"/>
              </a:rPr>
              <a:t>geom_boxplot()</a:t>
            </a:r>
            <a:r>
              <a:rPr/>
              <a:t> – boxplots</a:t>
            </a:r>
          </a:p>
          <a:p>
            <a:pPr lvl="1"/>
            <a:r>
              <a:rPr>
                <a:latin typeface="Courier"/>
              </a:rPr>
              <a:t>geom_histogram()</a:t>
            </a:r>
            <a:r>
              <a:rPr/>
              <a:t> – histogram</a:t>
            </a:r>
          </a:p>
          <a:p>
            <a:pPr lvl="1"/>
            <a:r>
              <a:rPr>
                <a:latin typeface="Courier"/>
              </a:rPr>
              <a:t>geom_bar()</a:t>
            </a:r>
            <a:r>
              <a:rPr/>
              <a:t> – bar plot</a:t>
            </a:r>
          </a:p>
          <a:p>
            <a:pPr lvl="1"/>
            <a:r>
              <a:rPr>
                <a:latin typeface="Courier"/>
              </a:rPr>
              <a:t>geom_col()</a:t>
            </a:r>
            <a:r>
              <a:rPr/>
              <a:t> – column plot</a:t>
            </a:r>
          </a:p>
          <a:p>
            <a:pPr lvl="1"/>
            <a:r>
              <a:rPr>
                <a:latin typeface="Courier"/>
              </a:rPr>
              <a:t>geom_tile()</a:t>
            </a:r>
            <a:r>
              <a:rPr/>
              <a:t> – blocks filled with color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Next</a:t>
            </a:r>
            <a:r>
              <a:rPr/>
              <a:t> </a:t>
            </a:r>
            <a:r>
              <a:rPr/>
              <a:t>layer</a:t>
            </a:r>
            <a:r>
              <a:rPr/>
              <a:t> </a:t>
            </a:r>
            <a:r>
              <a:rPr/>
              <a:t>code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ggplot2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When to use what plot? A few examples:</a:t>
            </a:r>
          </a:p>
          <a:p>
            <a:pPr lvl="1"/>
            <a:r>
              <a:rPr/>
              <a:t>a scatterplot (</a:t>
            </a:r>
            <a:r>
              <a:rPr>
                <a:latin typeface="Courier"/>
              </a:rPr>
              <a:t>geom_point()</a:t>
            </a:r>
            <a:r>
              <a:rPr/>
              <a:t>): to examine the relationship between two sets of continuous numeric data</a:t>
            </a:r>
          </a:p>
          <a:p>
            <a:pPr lvl="1"/>
            <a:r>
              <a:rPr/>
              <a:t>a barplot (</a:t>
            </a:r>
            <a:r>
              <a:rPr>
                <a:latin typeface="Courier"/>
              </a:rPr>
              <a:t>geom_bar()</a:t>
            </a:r>
            <a:r>
              <a:rPr/>
              <a:t>): to compare the distribution of a quantitative variable (numeric) between groups or categories</a:t>
            </a:r>
          </a:p>
          <a:p>
            <a:pPr lvl="1"/>
            <a:r>
              <a:rPr/>
              <a:t>a histogram (</a:t>
            </a:r>
            <a:r>
              <a:rPr>
                <a:latin typeface="Courier"/>
              </a:rPr>
              <a:t>geom_hist()</a:t>
            </a:r>
            <a:r>
              <a:rPr/>
              <a:t>): to observe the overall distribution of numeric data</a:t>
            </a:r>
          </a:p>
          <a:p>
            <a:pPr lvl="1"/>
            <a:r>
              <a:rPr/>
              <a:t>a boxplot (</a:t>
            </a:r>
            <a:r>
              <a:rPr>
                <a:latin typeface="Courier"/>
              </a:rPr>
              <a:t>geom_boxplot()</a:t>
            </a:r>
            <a:r>
              <a:rPr/>
              <a:t>): to compare values between different factor levels or categories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Next</a:t>
            </a:r>
            <a:r>
              <a:rPr/>
              <a:t> </a:t>
            </a:r>
            <a:r>
              <a:rPr/>
              <a:t>layer</a:t>
            </a:r>
            <a:r>
              <a:rPr/>
              <a:t> </a:t>
            </a:r>
            <a:r>
              <a:rPr/>
              <a:t>code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ggplot2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Need the </a:t>
            </a:r>
            <a:r>
              <a:rPr>
                <a:latin typeface="Courier"/>
              </a:rPr>
              <a:t>+</a:t>
            </a:r>
            <a:r>
              <a:rPr/>
              <a:t> sign to add the next layer to specify the type of plot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({data_to plot},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{var </a:t>
            </a:r>
            <a:r>
              <a:rPr b="1">
                <a:solidFill>
                  <a:srgbClr val="007020"/>
                </a:solidFill>
                <a:latin typeface="Courier"/>
              </a:rPr>
              <a:t>in</a:t>
            </a:r>
            <a:r>
              <a:rPr>
                <a:latin typeface="Courier"/>
              </a:rPr>
              <a:t> data to plot},</a:t>
            </a:r>
            <a:br/>
            <a:r>
              <a:rPr>
                <a:latin typeface="Courier"/>
              </a:rPr>
              <a:t>           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{var </a:t>
            </a:r>
            <a:r>
              <a:rPr b="1">
                <a:solidFill>
                  <a:srgbClr val="007020"/>
                </a:solidFill>
                <a:latin typeface="Courier"/>
              </a:rPr>
              <a:t>in</a:t>
            </a:r>
            <a:r>
              <a:rPr>
                <a:latin typeface="Courier"/>
              </a:rPr>
              <a:t> data to plot}))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geom_{type of plot}</a:t>
            </a:r>
            <a:r>
              <a:rPr>
                <a:solidFill>
                  <a:srgbClr val="4070A0"/>
                </a:solidFill>
                <a:latin typeface="Courier"/>
              </a:rPr>
              <a:t>&lt;</a:t>
            </a:r>
            <a:r>
              <a:rPr b="1">
                <a:solidFill>
                  <a:srgbClr val="FF0000"/>
                </a:solidFill>
                <a:latin typeface="Courier"/>
              </a:rPr>
              <a:t>/</a:t>
            </a:r>
            <a:r>
              <a:rPr>
                <a:latin typeface="Courier"/>
              </a:rPr>
              <a:t>div</a:t>
            </a:r>
            <a:r>
              <a:rPr>
                <a:solidFill>
                  <a:srgbClr val="4070A0"/>
                </a:solidFill>
                <a:latin typeface="Courier"/>
              </a:rPr>
              <a:t>&gt;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1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11400" y="1193800"/>
            <a:ext cx="4521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Read as: </a:t>
            </a:r>
            <a:r>
              <a:rPr i="1"/>
              <a:t>using CO statewide ER heat visits data, and provided aesthetic mapping, add points to the plot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plus</a:t>
            </a:r>
            <a:r>
              <a:rPr/>
              <a:t> </a:t>
            </a:r>
            <a:r>
              <a:rPr/>
              <a:t>sign</a:t>
            </a:r>
            <a:r>
              <a:rPr/>
              <a:t> </a:t>
            </a:r>
            <a:r>
              <a:rPr>
                <a:latin typeface="Courier"/>
              </a:rPr>
              <a:t>+</a:t>
            </a:r>
            <a:r>
              <a:rPr/>
              <a:t> </a:t>
            </a:r>
            <a:r>
              <a:rPr/>
              <a:t>must</a:t>
            </a:r>
            <a:r>
              <a:rPr/>
              <a:t> </a:t>
            </a:r>
            <a:r>
              <a:rPr/>
              <a:t>come</a:t>
            </a:r>
            <a:r>
              <a:rPr/>
              <a:t> </a:t>
            </a:r>
            <a:r>
              <a:rPr/>
              <a:t>at</a:t>
            </a:r>
            <a:r>
              <a:rPr/>
              <a:t> </a:t>
            </a:r>
            <a:r>
              <a:rPr/>
              <a:t>end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Having the + sign at the beginning of a line will not work!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fill =</a:t>
            </a:r>
            <a:r>
              <a:rPr>
                <a:latin typeface="Courier"/>
              </a:rPr>
              <a:t> item_categ))  </a:t>
            </a:r>
            <a:br/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geom_boxplot</a:t>
            </a:r>
            <a:r>
              <a:rPr>
                <a:latin typeface="Courier"/>
              </a:rPr>
              <a:t>()</a:t>
            </a:r>
          </a:p>
          <a:p>
            <a:pPr lvl="0" marL="0" indent="0">
              <a:buNone/>
            </a:pPr>
            <a:r>
              <a:rPr/>
              <a:t>Pipes will also not work in place of </a:t>
            </a:r>
            <a:r>
              <a:rPr>
                <a:latin typeface="Courier"/>
              </a:rPr>
              <a:t>+</a:t>
            </a:r>
            <a:r>
              <a:rPr/>
              <a:t>!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fill =</a:t>
            </a:r>
            <a:r>
              <a:rPr>
                <a:latin typeface="Courier"/>
              </a:rPr>
              <a:t> item_categ)) 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solidFill>
                  <a:srgbClr val="06287E"/>
                </a:solidFill>
                <a:latin typeface="Courier"/>
              </a:rPr>
              <a:t>geom_boxplot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Recap</a:t>
            </a:r>
            <a:r>
              <a:rPr/>
              <a:t> </a:t>
            </a:r>
            <a:r>
              <a:rPr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to merge/join data sets together need a variable in common - usually “id”</a:t>
            </a:r>
          </a:p>
          <a:p>
            <a:pPr lvl="1"/>
            <a:r>
              <a:rPr>
                <a:latin typeface="Courier"/>
              </a:rPr>
              <a:t>?join</a:t>
            </a:r>
            <a:r>
              <a:rPr/>
              <a:t> - see different types of joining for </a:t>
            </a:r>
            <a:r>
              <a:rPr>
                <a:latin typeface="Courier"/>
              </a:rPr>
              <a:t>dplyr</a:t>
            </a:r>
          </a:p>
          <a:p>
            <a:pPr lvl="1"/>
            <a:r>
              <a:rPr>
                <a:latin typeface="Courier"/>
              </a:rPr>
              <a:t>inner_join(x, y)</a:t>
            </a:r>
            <a:r>
              <a:rPr/>
              <a:t> - only rows that match for </a:t>
            </a:r>
            <a:r>
              <a:rPr>
                <a:latin typeface="Courier"/>
              </a:rPr>
              <a:t>x</a:t>
            </a:r>
            <a:r>
              <a:rPr/>
              <a:t> and </a:t>
            </a:r>
            <a:r>
              <a:rPr>
                <a:latin typeface="Courier"/>
              </a:rPr>
              <a:t>y</a:t>
            </a:r>
            <a:r>
              <a:rPr/>
              <a:t> are kept</a:t>
            </a:r>
          </a:p>
          <a:p>
            <a:pPr lvl="1"/>
            <a:r>
              <a:rPr>
                <a:latin typeface="Courier"/>
              </a:rPr>
              <a:t>full_join(x, y)</a:t>
            </a:r>
            <a:r>
              <a:rPr/>
              <a:t> - all rows of </a:t>
            </a:r>
            <a:r>
              <a:rPr>
                <a:latin typeface="Courier"/>
              </a:rPr>
              <a:t>x</a:t>
            </a:r>
            <a:r>
              <a:rPr/>
              <a:t> and </a:t>
            </a:r>
            <a:r>
              <a:rPr>
                <a:latin typeface="Courier"/>
              </a:rPr>
              <a:t>y</a:t>
            </a:r>
            <a:r>
              <a:rPr/>
              <a:t> are kept</a:t>
            </a:r>
          </a:p>
          <a:p>
            <a:pPr lvl="1"/>
            <a:r>
              <a:rPr>
                <a:latin typeface="Courier"/>
              </a:rPr>
              <a:t>left_join(x, y)</a:t>
            </a:r>
            <a:r>
              <a:rPr/>
              <a:t> - all rows of </a:t>
            </a:r>
            <a:r>
              <a:rPr>
                <a:latin typeface="Courier"/>
              </a:rPr>
              <a:t>x</a:t>
            </a:r>
            <a:r>
              <a:rPr/>
              <a:t> are kept even if not merged with </a:t>
            </a:r>
            <a:r>
              <a:rPr>
                <a:latin typeface="Courier"/>
              </a:rPr>
              <a:t>y</a:t>
            </a:r>
          </a:p>
          <a:p>
            <a:pPr lvl="1"/>
            <a:r>
              <a:rPr>
                <a:latin typeface="Courier"/>
              </a:rPr>
              <a:t>right_join(x, y)</a:t>
            </a:r>
            <a:r>
              <a:rPr/>
              <a:t> - all rows of </a:t>
            </a:r>
            <a:r>
              <a:rPr>
                <a:latin typeface="Courier"/>
              </a:rPr>
              <a:t>y</a:t>
            </a:r>
            <a:r>
              <a:rPr/>
              <a:t> are kept even if not merged with </a:t>
            </a:r>
            <a:r>
              <a:rPr>
                <a:latin typeface="Courier"/>
              </a:rPr>
              <a:t>x</a:t>
            </a:r>
          </a:p>
          <a:p>
            <a:pPr lvl="1"/>
            <a:r>
              <a:rPr>
                <a:latin typeface="Courier"/>
              </a:rPr>
              <a:t>anti_join(x, y)</a:t>
            </a:r>
            <a:r>
              <a:rPr/>
              <a:t> - all rows from </a:t>
            </a:r>
            <a:r>
              <a:rPr>
                <a:latin typeface="Courier"/>
              </a:rPr>
              <a:t>x</a:t>
            </a:r>
            <a:r>
              <a:rPr/>
              <a:t> not in </a:t>
            </a:r>
            <a:r>
              <a:rPr>
                <a:latin typeface="Courier"/>
              </a:rPr>
              <a:t>y</a:t>
            </a:r>
            <a:r>
              <a:rPr/>
              <a:t> keeping just columns from </a:t>
            </a:r>
            <a:r>
              <a:rPr>
                <a:latin typeface="Courier"/>
              </a:rPr>
              <a:t>x</a:t>
            </a:r>
            <a:r>
              <a:rPr/>
              <a:t>.</a:t>
            </a:r>
          </a:p>
          <a:p>
            <a:pPr lvl="1"/>
            <a:r>
              <a:rPr>
                <a:latin typeface="Courier"/>
              </a:rPr>
              <a:t>esquisser()</a:t>
            </a:r>
            <a:r>
              <a:rPr/>
              <a:t> function of the </a:t>
            </a:r>
            <a:r>
              <a:rPr>
                <a:latin typeface="Courier"/>
              </a:rPr>
              <a:t>esquisse</a:t>
            </a:r>
            <a:r>
              <a:rPr/>
              <a:t> package can help make plot sketches</a:t>
            </a:r>
          </a:p>
          <a:p>
            <a:pPr lvl="0" marL="0" indent="0">
              <a:buNone/>
            </a:pPr>
            <a:r>
              <a:rPr/>
              <a:t>📃</a:t>
            </a:r>
            <a:r>
              <a:rPr>
                <a:hlinkClick r:id="rId2"/>
              </a:rPr>
              <a:t>Cheatsheet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Plots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be</a:t>
            </a:r>
            <a:r>
              <a:rPr/>
              <a:t> </a:t>
            </a:r>
            <a:r>
              <a:rPr/>
              <a:t>assigned</a:t>
            </a:r>
            <a:r>
              <a:rPr/>
              <a:t> </a:t>
            </a:r>
            <a:r>
              <a:rPr/>
              <a:t>as</a:t>
            </a:r>
            <a:r>
              <a:rPr/>
              <a:t> </a:t>
            </a:r>
            <a:r>
              <a:rPr/>
              <a:t>an</a:t>
            </a:r>
            <a:r>
              <a:rPr/>
              <a:t> </a:t>
            </a:r>
            <a:r>
              <a:rPr/>
              <a:t>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plt1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()</a:t>
            </a:r>
            <a:br/>
            <a:br/>
            <a:r>
              <a:rPr>
                <a:latin typeface="Courier"/>
              </a:rPr>
              <a:t>plt1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1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11400" y="1193800"/>
            <a:ext cx="4521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Examples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different</a:t>
            </a:r>
            <a:r>
              <a:rPr/>
              <a:t> </a:t>
            </a:r>
            <a:r>
              <a:rPr/>
              <a:t>geoms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plt1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()</a:t>
            </a:r>
            <a:br/>
            <a:br/>
            <a:r>
              <a:rPr>
                <a:latin typeface="Courier"/>
              </a:rPr>
              <a:t>plt2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()</a:t>
            </a:r>
            <a:br/>
            <a:br/>
            <a:r>
              <a:rPr>
                <a:latin typeface="Courier"/>
              </a:rPr>
              <a:t>plt1 </a:t>
            </a:r>
            <a:r>
              <a:rPr i="1">
                <a:solidFill>
                  <a:srgbClr val="60A0B0"/>
                </a:solidFill>
                <a:latin typeface="Courier"/>
              </a:rPr>
              <a:t># fig.show = "hold" makes plots appear</a:t>
            </a:r>
            <a:br/>
            <a:r>
              <a:rPr>
                <a:latin typeface="Courier"/>
              </a:rPr>
              <a:t>plt2 </a:t>
            </a:r>
            <a:r>
              <a:rPr i="1">
                <a:solidFill>
                  <a:srgbClr val="60A0B0"/>
                </a:solidFill>
                <a:latin typeface="Courier"/>
              </a:rPr>
              <a:t># next to one another in the chunk settings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1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16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Specifying</a:t>
            </a:r>
            <a:r>
              <a:rPr/>
              <a:t> </a:t>
            </a:r>
            <a:r>
              <a:rPr/>
              <a:t>plot</a:t>
            </a:r>
            <a:r>
              <a:rPr/>
              <a:t> </a:t>
            </a:r>
            <a:r>
              <a:rPr/>
              <a:t>layers:</a:t>
            </a:r>
            <a:r>
              <a:rPr/>
              <a:t> </a:t>
            </a:r>
            <a:r>
              <a:rPr/>
              <a:t>combining</a:t>
            </a:r>
            <a:r>
              <a:rPr/>
              <a:t> </a:t>
            </a:r>
            <a:r>
              <a:rPr/>
              <a:t>multiple</a:t>
            </a:r>
            <a:r>
              <a:rPr/>
              <a:t> </a:t>
            </a:r>
            <a:r>
              <a:rPr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Layer a plot on top of another plot with </a:t>
            </a:r>
            <a:r>
              <a:rPr>
                <a:latin typeface="Courier"/>
              </a:rPr>
              <a:t>+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1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11400" y="1193800"/>
            <a:ext cx="4521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Adding</a:t>
            </a:r>
            <a:r>
              <a:rPr/>
              <a:t> </a:t>
            </a:r>
            <a:r>
              <a:rPr/>
              <a:t>color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map</a:t>
            </a:r>
            <a:r>
              <a:rPr/>
              <a:t> </a:t>
            </a:r>
            <a:r>
              <a:rPr/>
              <a:t>color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map ER visit rates for four CO counties on the same plot</a:t>
            </a:r>
          </a:p>
          <a:p>
            <a:pPr lvl="0" indent="0">
              <a:buNone/>
            </a:pPr>
            <a:r>
              <a:rPr>
                <a:latin typeface="Courier"/>
              </a:rPr>
              <a:t>er_visits_4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filter</a:t>
            </a:r>
            <a:r>
              <a:rPr>
                <a:latin typeface="Courier"/>
              </a:rPr>
              <a:t>(county </a:t>
            </a:r>
            <a:r>
              <a:rPr>
                <a:solidFill>
                  <a:srgbClr val="4070A0"/>
                </a:solidFill>
                <a:latin typeface="Courier"/>
              </a:rPr>
              <a:t>%in%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"Denver"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"Weld"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"Pueblo"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"Jackson"</a:t>
            </a:r>
            <a:r>
              <a:rPr>
                <a:latin typeface="Courier"/>
              </a:rPr>
              <a:t>))</a:t>
            </a:r>
            <a:br/>
            <a:br/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1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11400" y="1193800"/>
            <a:ext cx="4521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Customize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look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plot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esquisse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>
                <a:latin typeface="Courier"/>
              </a:rPr>
              <a:t>ggplot2</a:t>
            </a:r>
          </a:p>
        </p:txBody>
      </p:sp>
      <p:pic>
        <p:nvPicPr>
          <p:cNvPr descr="https://pbs.twimg.com/media/DoaBCAwWsAEaz-y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05100" y="1193800"/>
            <a:ext cx="37211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/frosting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193800"/>
            <a:ext cx="6540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Customize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look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change the look of whole plot using </a:t>
            </a:r>
            <a:r>
              <a:rPr>
                <a:hlinkClick r:id="rId2"/>
                <a:latin typeface="Courier"/>
              </a:rPr>
              <a:t>theme_*()</a:t>
            </a:r>
            <a:r>
              <a:rPr>
                <a:hlinkClick r:id="rId3"/>
              </a:rPr>
              <a:t> functions</a:t>
            </a:r>
            <a:r>
              <a:rPr/>
              <a:t>.</a:t>
            </a:r>
          </a:p>
          <a:p>
            <a:pPr lvl="0" marL="0" indent="0">
              <a:buNone/>
            </a:pPr>
            <a:r>
              <a:rPr/>
              <a:t>There are also </a:t>
            </a:r>
            <a:r>
              <a:rPr>
                <a:latin typeface="Courier"/>
              </a:rPr>
              <a:t>size</a:t>
            </a:r>
            <a:r>
              <a:rPr/>
              <a:t>, </a:t>
            </a:r>
            <a:r>
              <a:rPr>
                <a:latin typeface="Courier"/>
              </a:rPr>
              <a:t>color</a:t>
            </a:r>
            <a:r>
              <a:rPr/>
              <a:t>, </a:t>
            </a:r>
            <a:r>
              <a:rPr>
                <a:latin typeface="Courier"/>
              </a:rPr>
              <a:t>alpha</a:t>
            </a:r>
            <a:r>
              <a:rPr/>
              <a:t>, and </a:t>
            </a:r>
            <a:r>
              <a:rPr>
                <a:latin typeface="Courier"/>
              </a:rPr>
              <a:t>linetype</a:t>
            </a:r>
            <a:r>
              <a:rPr/>
              <a:t> arguments.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"green"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"blue"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theme_dark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2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More</a:t>
            </a:r>
            <a:r>
              <a:rPr/>
              <a:t> </a:t>
            </a:r>
            <a:r>
              <a:rPr/>
              <a:t>themes!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There’s not only the built in ggplot2 themes but all kinds of themes from other packages! - </a:t>
            </a:r>
            <a:r>
              <a:rPr>
                <a:hlinkClick r:id="rId2"/>
              </a:rPr>
              <a:t>ggthemes</a:t>
            </a:r>
            <a:r>
              <a:rPr/>
              <a:t> - </a:t>
            </a:r>
            <a:r>
              <a:rPr>
                <a:hlinkClick r:id="rId3"/>
              </a:rPr>
              <a:t>ThemePark package</a:t>
            </a:r>
            <a:r>
              <a:rPr/>
              <a:t> - </a:t>
            </a:r>
            <a:r>
              <a:rPr>
                <a:hlinkClick r:id="rId4"/>
              </a:rPr>
              <a:t>hrbr themes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Adding</a:t>
            </a:r>
            <a:r>
              <a:rPr/>
              <a:t> </a:t>
            </a:r>
            <a:r>
              <a:rPr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labs()</a:t>
            </a:r>
            <a:r>
              <a:rPr/>
              <a:t> function can help you add or modify titles on your plot. The </a:t>
            </a:r>
            <a:r>
              <a:rPr>
                <a:latin typeface="Courier"/>
              </a:rPr>
              <a:t>title</a:t>
            </a:r>
            <a:r>
              <a:rPr/>
              <a:t> argument specifies the title. The </a:t>
            </a:r>
            <a:r>
              <a:rPr>
                <a:latin typeface="Courier"/>
              </a:rPr>
              <a:t>x</a:t>
            </a:r>
            <a:r>
              <a:rPr/>
              <a:t> argument specifies the x axis label. The </a:t>
            </a:r>
            <a:r>
              <a:rPr>
                <a:latin typeface="Courier"/>
              </a:rPr>
              <a:t>y</a:t>
            </a:r>
            <a:r>
              <a:rPr/>
              <a:t> argument specifies the y axis label.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"red"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"brown"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labs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"Heat-Related ER Visits:Boulder"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"Year"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"Age-adjusted Visit Rate"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2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200" y="1193800"/>
            <a:ext cx="5422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Changing</a:t>
            </a:r>
            <a:r>
              <a:rPr/>
              <a:t> </a:t>
            </a:r>
            <a:r>
              <a:rPr/>
              <a:t>axis:</a:t>
            </a:r>
            <a:r>
              <a:rPr/>
              <a:t> </a:t>
            </a:r>
            <a:r>
              <a:rPr/>
              <a:t>specifying</a:t>
            </a:r>
            <a:r>
              <a:rPr/>
              <a:t> </a:t>
            </a:r>
            <a:r>
              <a:rPr/>
              <a:t>axis</a:t>
            </a:r>
            <a:r>
              <a:rPr/>
              <a:t> </a:t>
            </a:r>
            <a:r>
              <a:rPr/>
              <a:t>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scale_x_continuous()</a:t>
            </a:r>
            <a:r>
              <a:rPr/>
              <a:t> and </a:t>
            </a:r>
            <a:r>
              <a:rPr>
                <a:latin typeface="Courier"/>
              </a:rPr>
              <a:t>scale_y_continuous()</a:t>
            </a:r>
            <a:r>
              <a:rPr/>
              <a:t> can change how the axis is plotted. Can use the </a:t>
            </a:r>
            <a:r>
              <a:rPr>
                <a:latin typeface="Courier"/>
              </a:rPr>
              <a:t>breaks</a:t>
            </a:r>
            <a:r>
              <a:rPr/>
              <a:t> argument to specify how you want the axis ticks.</a:t>
            </a:r>
          </a:p>
          <a:p>
            <a:pPr lvl="0" indent="0">
              <a:buNone/>
            </a:pPr>
            <a:r>
              <a:rPr>
                <a:latin typeface="Courier"/>
              </a:rPr>
              <a:t>plot_scale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            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"green"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            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"blue"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    </a:t>
            </a:r>
            <a:r>
              <a:rPr>
                <a:solidFill>
                  <a:srgbClr val="06287E"/>
                </a:solidFill>
                <a:latin typeface="Courier"/>
              </a:rPr>
              <a:t>scale_x_continuous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breaks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seq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from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2011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to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2022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by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))</a:t>
            </a:r>
            <a:br/>
            <a:r>
              <a:rPr>
                <a:latin typeface="Courier"/>
              </a:rPr>
              <a:t>plot_scale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2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422400"/>
            <a:ext cx="8229600" cy="2933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Modifying</a:t>
            </a:r>
            <a:r>
              <a:rPr/>
              <a:t> </a:t>
            </a:r>
            <a:r>
              <a:rPr/>
              <a:t>plot</a:t>
            </a:r>
            <a:r>
              <a:rPr/>
              <a:t> </a:t>
            </a:r>
            <a:r>
              <a:rPr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add to a plot object to make changes! Note that we can save our plots as an object like </a:t>
            </a:r>
            <a:r>
              <a:rPr>
                <a:latin typeface="Courier"/>
              </a:rPr>
              <a:t>plt1</a:t>
            </a:r>
            <a:r>
              <a:rPr/>
              <a:t> below. And now if we reference </a:t>
            </a:r>
            <a:r>
              <a:rPr>
                <a:latin typeface="Courier"/>
              </a:rPr>
              <a:t>plt1</a:t>
            </a:r>
            <a:r>
              <a:rPr/>
              <a:t> again our plot will print out!</a:t>
            </a:r>
          </a:p>
          <a:p>
            <a:pPr lvl="0" indent="0">
              <a:buNone/>
            </a:pPr>
            <a:r>
              <a:rPr>
                <a:latin typeface="Courier"/>
              </a:rPr>
              <a:t>plt1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"green"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"blue"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labs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"Heat-Related ER Visits:Boulder"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"Year"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"Age-adjusted Visit Rate"</a:t>
            </a:r>
            <a:r>
              <a:rPr>
                <a:latin typeface="Courier"/>
              </a:rPr>
              <a:t>)</a:t>
            </a:r>
            <a:br/>
            <a:br/>
            <a:r>
              <a:rPr>
                <a:latin typeface="Courier"/>
              </a:rPr>
              <a:t>plt1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theme_minimal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2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33wubrfki0l68.cloudfront.net/2c6239d311be6d037c251c71c3902792f8c4ddd2/12f67/css/images/hex/ggplot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11500" y="1193800"/>
            <a:ext cx="29210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Removing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legend</a:t>
            </a:r>
            <a:r>
              <a:rPr/>
              <a:t> </a:t>
            </a:r>
            <a:r>
              <a:rPr/>
              <a:t>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use </a:t>
            </a:r>
            <a:r>
              <a:rPr>
                <a:latin typeface="Courier"/>
              </a:rPr>
              <a:t>theme(legend.position = "none")</a:t>
            </a:r>
            <a:r>
              <a:rPr/>
              <a:t> to remove the legend.</a:t>
            </a:r>
          </a:p>
          <a:p>
            <a:pPr lvl="0" indent="0">
              <a:buNone/>
            </a:pPr>
            <a:r>
              <a:rPr>
                <a:latin typeface="Courier"/>
              </a:rPr>
              <a:t>er_visits_4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legend.position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"none"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2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Overwriting</a:t>
            </a:r>
            <a:r>
              <a:rPr/>
              <a:t> </a:t>
            </a:r>
            <a:r>
              <a:rPr/>
              <a:t>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It’s possible to go in and change specifications with newer layers. Here is our original plot.</a:t>
            </a:r>
          </a:p>
          <a:p>
            <a:pPr lvl="0" indent="0">
              <a:buNone/>
            </a:pPr>
            <a:r>
              <a:rPr>
                <a:latin typeface="Courier"/>
              </a:rPr>
              <a:t>er_visits_4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2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Overwriting</a:t>
            </a:r>
            <a:r>
              <a:rPr/>
              <a:t> </a:t>
            </a:r>
            <a:r>
              <a:rPr/>
              <a:t>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It’s possible to go in and change specifications with newer layers.</a:t>
            </a:r>
          </a:p>
          <a:p>
            <a:pPr lvl="0" indent="0">
              <a:buNone/>
            </a:pPr>
            <a:r>
              <a:rPr>
                <a:latin typeface="Courier"/>
              </a:rPr>
              <a:t>er_visits_4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"black"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2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If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get</a:t>
            </a:r>
            <a:r>
              <a:rPr/>
              <a:t> </a:t>
            </a:r>
            <a:r>
              <a:rPr/>
              <a:t>an</a:t>
            </a:r>
            <a:r>
              <a:rPr/>
              <a:t> </a:t>
            </a:r>
            <a:r>
              <a:rPr/>
              <a:t>empty</a:t>
            </a:r>
            <a:r>
              <a:rPr/>
              <a:t> </a:t>
            </a:r>
            <a:r>
              <a:rPr/>
              <a:t>plot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might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need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Add a </a:t>
            </a:r>
            <a:r>
              <a:rPr>
                <a:latin typeface="Courier"/>
              </a:rPr>
              <a:t>plot_</a:t>
            </a:r>
            <a:r>
              <a:rPr/>
              <a:t> layer like </a:t>
            </a:r>
            <a:r>
              <a:rPr>
                <a:latin typeface="Courier"/>
              </a:rPr>
              <a:t>plot_point()</a:t>
            </a:r>
          </a:p>
          <a:p>
            <a:pPr lvl="0" marL="0" indent="0">
              <a:buNone/>
            </a:pPr>
            <a:r>
              <a:rPr/>
              <a:t>B. Add a </a:t>
            </a:r>
            <a:r>
              <a:rPr>
                <a:latin typeface="Courier"/>
              </a:rPr>
              <a:t>geom_</a:t>
            </a:r>
            <a:r>
              <a:rPr/>
              <a:t> layer like </a:t>
            </a:r>
            <a:r>
              <a:rPr>
                <a:latin typeface="Courier"/>
              </a:rPr>
              <a:t>geom_point()</a:t>
            </a:r>
          </a:p>
        </p:txBody>
      </p:sp>
    </p:spTree>
  </p:cSld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How</a:t>
            </a:r>
            <a:r>
              <a:rPr/>
              <a:t> </a:t>
            </a:r>
            <a:r>
              <a:rPr/>
              <a:t>do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add</a:t>
            </a:r>
            <a:r>
              <a:rPr/>
              <a:t> </a:t>
            </a:r>
            <a:r>
              <a:rPr/>
              <a:t>more</a:t>
            </a:r>
            <a:r>
              <a:rPr/>
              <a:t> </a:t>
            </a:r>
            <a:r>
              <a:rPr/>
              <a:t>layers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ggplot2</a:t>
            </a:r>
            <a:r>
              <a:rPr/>
              <a:t> </a:t>
            </a:r>
            <a:r>
              <a:rPr/>
              <a:t>plots?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</a:t>
            </a:r>
            <a:r>
              <a:rPr>
                <a:latin typeface="Courier"/>
              </a:rPr>
              <a:t>|&gt;</a:t>
            </a:r>
          </a:p>
          <a:p>
            <a:pPr lvl="0" marL="0" indent="0">
              <a:buNone/>
            </a:pPr>
            <a:r>
              <a:rPr/>
              <a:t>B. </a:t>
            </a:r>
            <a:r>
              <a:rPr>
                <a:latin typeface="Courier"/>
              </a:rPr>
              <a:t>&amp;</a:t>
            </a:r>
          </a:p>
          <a:p>
            <a:pPr lvl="0" marL="0" indent="0">
              <a:buNone/>
            </a:pPr>
            <a:r>
              <a:rPr/>
              <a:t>C. </a:t>
            </a:r>
            <a:r>
              <a:rPr>
                <a:latin typeface="Courier"/>
              </a:rPr>
              <a:t>+</a:t>
            </a:r>
          </a:p>
        </p:txBody>
      </p:sp>
    </p:spTree>
  </p:cSld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ggplot()</a:t>
            </a:r>
            <a:r>
              <a:rPr/>
              <a:t> specifies what data use and what variables will be mapped to where</a:t>
            </a:r>
          </a:p>
          <a:p>
            <a:pPr lvl="1"/>
            <a:r>
              <a:rPr/>
              <a:t>inside </a:t>
            </a:r>
            <a:r>
              <a:rPr>
                <a:latin typeface="Courier"/>
              </a:rPr>
              <a:t>ggplot()</a:t>
            </a:r>
            <a:r>
              <a:rPr/>
              <a:t>, </a:t>
            </a:r>
            <a:r>
              <a:rPr>
                <a:latin typeface="Courier"/>
              </a:rPr>
              <a:t>aes(x = , y = , color =)</a:t>
            </a:r>
            <a:r>
              <a:rPr/>
              <a:t> specify what variables correspond to what aspects of the plot in general</a:t>
            </a:r>
          </a:p>
          <a:p>
            <a:pPr lvl="1"/>
            <a:r>
              <a:rPr/>
              <a:t>layers of plots can be combined using the </a:t>
            </a:r>
            <a:r>
              <a:rPr>
                <a:latin typeface="Courier"/>
              </a:rPr>
              <a:t>+</a:t>
            </a:r>
            <a:r>
              <a:rPr/>
              <a:t> at the </a:t>
            </a:r>
            <a:r>
              <a:rPr b="1"/>
              <a:t>end</a:t>
            </a:r>
            <a:r>
              <a:rPr/>
              <a:t> of lines</a:t>
            </a:r>
          </a:p>
          <a:p>
            <a:pPr lvl="1"/>
            <a:r>
              <a:rPr/>
              <a:t>special </a:t>
            </a:r>
            <a:r>
              <a:rPr>
                <a:hlinkClick r:id="rId2"/>
                <a:latin typeface="Courier"/>
              </a:rPr>
              <a:t>theme_*()</a:t>
            </a:r>
            <a:r>
              <a:rPr>
                <a:hlinkClick r:id="rId3"/>
              </a:rPr>
              <a:t> functions</a:t>
            </a:r>
            <a:r>
              <a:rPr/>
              <a:t> can change the overall look</a:t>
            </a:r>
          </a:p>
          <a:p>
            <a:pPr lvl="1"/>
            <a:r>
              <a:rPr/>
              <a:t>individual layers can be customized using arguments like: </a:t>
            </a:r>
            <a:r>
              <a:rPr>
                <a:latin typeface="Courier"/>
              </a:rPr>
              <a:t>size</a:t>
            </a:r>
            <a:r>
              <a:rPr/>
              <a:t>, </a:t>
            </a:r>
            <a:r>
              <a:rPr>
                <a:latin typeface="Courier"/>
              </a:rPr>
              <a:t>color</a:t>
            </a:r>
            <a:r>
              <a:rPr/>
              <a:t> </a:t>
            </a:r>
            <a:r>
              <a:rPr>
                <a:latin typeface="Courier"/>
              </a:rPr>
              <a:t>alpha</a:t>
            </a:r>
            <a:r>
              <a:rPr/>
              <a:t> (more transparent is closer to 0), and </a:t>
            </a:r>
            <a:r>
              <a:rPr>
                <a:latin typeface="Courier"/>
              </a:rPr>
              <a:t>linetype</a:t>
            </a:r>
          </a:p>
          <a:p>
            <a:pPr lvl="1"/>
            <a:r>
              <a:rPr/>
              <a:t>labels can be added with the </a:t>
            </a:r>
            <a:r>
              <a:rPr>
                <a:latin typeface="Courier"/>
              </a:rPr>
              <a:t>labs()</a:t>
            </a:r>
            <a:r>
              <a:rPr/>
              <a:t> function and </a:t>
            </a:r>
            <a:r>
              <a:rPr>
                <a:latin typeface="Courier"/>
              </a:rPr>
              <a:t>x</a:t>
            </a:r>
            <a:r>
              <a:rPr/>
              <a:t>, </a:t>
            </a:r>
            <a:r>
              <a:rPr>
                <a:latin typeface="Courier"/>
              </a:rPr>
              <a:t>y</a:t>
            </a:r>
            <a:r>
              <a:rPr/>
              <a:t>, </a:t>
            </a:r>
            <a:r>
              <a:rPr>
                <a:latin typeface="Courier"/>
              </a:rPr>
              <a:t>title</a:t>
            </a:r>
            <a:r>
              <a:rPr/>
              <a:t> arguments  </a:t>
            </a:r>
          </a:p>
          <a:p>
            <a:pPr lvl="1"/>
            <a:r>
              <a:rPr>
                <a:latin typeface="Courier"/>
              </a:rPr>
              <a:t>scale_x_continuous()</a:t>
            </a:r>
            <a:r>
              <a:rPr/>
              <a:t> and </a:t>
            </a:r>
            <a:r>
              <a:rPr>
                <a:latin typeface="Courier"/>
              </a:rPr>
              <a:t>scale_y_continuous()</a:t>
            </a:r>
            <a:r>
              <a:rPr/>
              <a:t> can modify the scale of the axes</a:t>
            </a:r>
          </a:p>
          <a:p>
            <a:pPr lvl="1"/>
            <a:r>
              <a:rPr/>
              <a:t>by default, </a:t>
            </a:r>
            <a:r>
              <a:rPr>
                <a:latin typeface="Courier"/>
              </a:rPr>
              <a:t>ggplot()</a:t>
            </a:r>
            <a:r>
              <a:rPr/>
              <a:t> removes points with missing values from plots.</a:t>
            </a:r>
          </a:p>
        </p:txBody>
      </p:sp>
    </p:spTree>
  </p:cSld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Lab</a:t>
            </a:r>
            <a:r>
              <a:rPr/>
              <a:t> </a:t>
            </a:r>
            <a:r>
              <a:rPr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🏠 </a:t>
            </a:r>
            <a:r>
              <a:rPr>
                <a:hlinkClick r:id="rId2"/>
              </a:rPr>
              <a:t>Class Website</a:t>
            </a:r>
          </a:p>
          <a:p>
            <a:pPr lvl="0" marL="0" indent="0">
              <a:buNone/>
            </a:pPr>
            <a:r>
              <a:rPr/>
              <a:t>💻 </a:t>
            </a:r>
            <a:r>
              <a:rPr>
                <a:hlinkClick r:id="rId3"/>
              </a:rPr>
              <a:t>Lab</a:t>
            </a:r>
          </a:p>
          <a:p>
            <a:pPr lvl="0" marL="0" indent="0">
              <a:buNone/>
            </a:pPr>
            <a:r>
              <a:rPr/>
              <a:t>📃</a:t>
            </a:r>
            <a:r>
              <a:rPr>
                <a:hlinkClick r:id="rId4"/>
              </a:rPr>
              <a:t>Day 6 Cheatsheet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Why</a:t>
            </a:r>
            <a:r>
              <a:rPr/>
              <a:t> </a:t>
            </a:r>
            <a:r>
              <a:rPr/>
              <a:t>learn</a:t>
            </a:r>
            <a:r>
              <a:rPr/>
              <a:t> </a:t>
            </a:r>
            <a:r>
              <a:rPr/>
              <a:t>ggplot2?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More customization:</a:t>
            </a:r>
          </a:p>
          <a:p>
            <a:pPr lvl="1"/>
            <a:r>
              <a:rPr/>
              <a:t>branding</a:t>
            </a:r>
          </a:p>
          <a:p>
            <a:pPr lvl="1"/>
            <a:r>
              <a:rPr/>
              <a:t>making plots interactive</a:t>
            </a:r>
          </a:p>
          <a:p>
            <a:pPr lvl="1"/>
            <a:r>
              <a:rPr/>
              <a:t>combining plots</a:t>
            </a:r>
          </a:p>
          <a:p>
            <a:pPr lvl="0" marL="0" indent="0">
              <a:buNone/>
            </a:pPr>
            <a:r>
              <a:rPr/>
              <a:t>Easier plot automation (creating plots in scripts)</a:t>
            </a:r>
          </a:p>
          <a:p>
            <a:pPr lvl="0" marL="0" indent="0">
              <a:buNone/>
            </a:pPr>
            <a:r>
              <a:rPr/>
              <a:t>Faster (eventually)</a:t>
            </a:r>
          </a:p>
        </p:txBody>
      </p:sp>
    </p:spTree>
  </p:cSld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theme()</a:t>
            </a:r>
            <a:r>
              <a:rPr/>
              <a:t> </a:t>
            </a:r>
            <a:r>
              <a:rPr/>
              <a:t>function: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theme()</a:t>
            </a:r>
            <a:r>
              <a:rPr/>
              <a:t> function can help you modify various elements of your plot. Here we will adjust the font size of the plot title.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"green"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"blue"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labs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"Heat-Related ER Visits:Boulder"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plot.title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element_text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20</a:t>
            </a:r>
            <a:r>
              <a:rPr>
                <a:latin typeface="Courier"/>
              </a:rPr>
              <a:t>))</a:t>
            </a:r>
          </a:p>
        </p:txBody>
      </p:sp>
    </p:spTree>
  </p:cSld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2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theme()</a:t>
            </a:r>
            <a:r>
              <a:rPr/>
              <a:t> </a:t>
            </a:r>
            <a:r>
              <a:rPr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theme()</a:t>
            </a:r>
            <a:r>
              <a:rPr/>
              <a:t> function always takes:</a:t>
            </a:r>
          </a:p>
          <a:p>
            <a:pPr lvl="1">
              <a:buAutoNum type="arabicPeriod"/>
            </a:pPr>
            <a:r>
              <a:rPr/>
              <a:t>an object to change (use </a:t>
            </a:r>
            <a:r>
              <a:rPr>
                <a:latin typeface="Courier"/>
              </a:rPr>
              <a:t>?theme()</a:t>
            </a:r>
            <a:r>
              <a:rPr/>
              <a:t> to see - </a:t>
            </a:r>
            <a:r>
              <a:rPr>
                <a:latin typeface="Courier"/>
              </a:rPr>
              <a:t>plot.title</a:t>
            </a:r>
            <a:r>
              <a:rPr/>
              <a:t>, </a:t>
            </a:r>
            <a:r>
              <a:rPr>
                <a:latin typeface="Courier"/>
              </a:rPr>
              <a:t>axis.title</a:t>
            </a:r>
            <a:r>
              <a:rPr/>
              <a:t>, </a:t>
            </a:r>
            <a:r>
              <a:rPr>
                <a:latin typeface="Courier"/>
              </a:rPr>
              <a:t>axis.ticks</a:t>
            </a:r>
            <a:r>
              <a:rPr/>
              <a:t> etc.)</a:t>
            </a:r>
          </a:p>
          <a:p>
            <a:pPr lvl="1">
              <a:buAutoNum type="arabicPeriod"/>
            </a:pPr>
            <a:r>
              <a:rPr/>
              <a:t>the aspect you are changing about this: </a:t>
            </a:r>
            <a:r>
              <a:rPr>
                <a:latin typeface="Courier"/>
              </a:rPr>
              <a:t>element_text()</a:t>
            </a:r>
            <a:r>
              <a:rPr/>
              <a:t>, </a:t>
            </a:r>
            <a:r>
              <a:rPr>
                <a:latin typeface="Courier"/>
              </a:rPr>
              <a:t>element_line()</a:t>
            </a:r>
            <a:r>
              <a:rPr/>
              <a:t>, </a:t>
            </a:r>
            <a:r>
              <a:rPr>
                <a:latin typeface="Courier"/>
              </a:rPr>
              <a:t>element_rect()</a:t>
            </a:r>
            <a:r>
              <a:rPr/>
              <a:t>, </a:t>
            </a:r>
            <a:r>
              <a:rPr>
                <a:latin typeface="Courier"/>
              </a:rPr>
              <a:t>element_blank()</a:t>
            </a:r>
          </a:p>
          <a:p>
            <a:pPr lvl="1">
              <a:buAutoNum type="arabicPeriod"/>
            </a:pPr>
            <a:r>
              <a:rPr/>
              <a:t>what you are changing:</a:t>
            </a:r>
          </a:p>
          <a:p>
            <a:pPr lvl="2"/>
            <a:r>
              <a:rPr/>
              <a:t>text: </a:t>
            </a:r>
            <a:r>
              <a:rPr>
                <a:latin typeface="Courier"/>
              </a:rPr>
              <a:t>size</a:t>
            </a:r>
            <a:r>
              <a:rPr/>
              <a:t>, </a:t>
            </a:r>
            <a:r>
              <a:rPr>
                <a:latin typeface="Courier"/>
              </a:rPr>
              <a:t>color</a:t>
            </a:r>
            <a:r>
              <a:rPr/>
              <a:t>, </a:t>
            </a:r>
            <a:r>
              <a:rPr>
                <a:latin typeface="Courier"/>
              </a:rPr>
              <a:t>fill</a:t>
            </a:r>
            <a:r>
              <a:rPr/>
              <a:t>, </a:t>
            </a:r>
            <a:r>
              <a:rPr>
                <a:latin typeface="Courier"/>
              </a:rPr>
              <a:t>face</a:t>
            </a:r>
            <a:r>
              <a:rPr/>
              <a:t>, </a:t>
            </a:r>
            <a:r>
              <a:rPr>
                <a:latin typeface="Courier"/>
              </a:rPr>
              <a:t>alpha</a:t>
            </a:r>
            <a:r>
              <a:rPr/>
              <a:t>, </a:t>
            </a:r>
            <a:r>
              <a:rPr>
                <a:latin typeface="Courier"/>
              </a:rPr>
              <a:t>angle</a:t>
            </a:r>
          </a:p>
          <a:p>
            <a:pPr lvl="2"/>
            <a:r>
              <a:rPr/>
              <a:t>position: </a:t>
            </a:r>
            <a:r>
              <a:rPr>
                <a:latin typeface="Courier"/>
              </a:rPr>
              <a:t>"top"</a:t>
            </a:r>
            <a:r>
              <a:rPr/>
              <a:t>, </a:t>
            </a:r>
            <a:r>
              <a:rPr>
                <a:latin typeface="Courier"/>
              </a:rPr>
              <a:t>"bottom"</a:t>
            </a:r>
            <a:r>
              <a:rPr/>
              <a:t>, </a:t>
            </a:r>
            <a:r>
              <a:rPr>
                <a:latin typeface="Courier"/>
              </a:rPr>
              <a:t>"right"</a:t>
            </a:r>
            <a:r>
              <a:rPr/>
              <a:t>, </a:t>
            </a:r>
            <a:r>
              <a:rPr>
                <a:latin typeface="Courier"/>
              </a:rPr>
              <a:t>"left"</a:t>
            </a:r>
            <a:r>
              <a:rPr/>
              <a:t>, </a:t>
            </a:r>
            <a:r>
              <a:rPr>
                <a:latin typeface="Courier"/>
              </a:rPr>
              <a:t>"none"</a:t>
            </a:r>
          </a:p>
          <a:p>
            <a:pPr lvl="2"/>
            <a:r>
              <a:rPr/>
              <a:t>rectangle: </a:t>
            </a:r>
            <a:r>
              <a:rPr>
                <a:latin typeface="Courier"/>
              </a:rPr>
              <a:t>size</a:t>
            </a:r>
            <a:r>
              <a:rPr/>
              <a:t>, </a:t>
            </a:r>
            <a:r>
              <a:rPr>
                <a:latin typeface="Courier"/>
              </a:rPr>
              <a:t>color</a:t>
            </a:r>
            <a:r>
              <a:rPr/>
              <a:t>, </a:t>
            </a:r>
            <a:r>
              <a:rPr>
                <a:latin typeface="Courier"/>
              </a:rPr>
              <a:t>fill</a:t>
            </a:r>
            <a:r>
              <a:rPr/>
              <a:t>, </a:t>
            </a:r>
            <a:r>
              <a:rPr>
                <a:latin typeface="Courier"/>
              </a:rPr>
              <a:t>linetype</a:t>
            </a:r>
          </a:p>
          <a:p>
            <a:pPr lvl="2"/>
            <a:r>
              <a:rPr/>
              <a:t>line: </a:t>
            </a:r>
            <a:r>
              <a:rPr>
                <a:latin typeface="Courier"/>
              </a:rPr>
              <a:t>size</a:t>
            </a:r>
            <a:r>
              <a:rPr/>
              <a:t>, </a:t>
            </a:r>
            <a:r>
              <a:rPr>
                <a:latin typeface="Courier"/>
              </a:rPr>
              <a:t>color</a:t>
            </a:r>
            <a:r>
              <a:rPr/>
              <a:t>, </a:t>
            </a:r>
            <a:r>
              <a:rPr>
                <a:latin typeface="Courier"/>
              </a:rPr>
              <a:t>linetype</a:t>
            </a:r>
          </a:p>
        </p:txBody>
      </p:sp>
    </p:spTree>
  </p:cSld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theme()</a:t>
            </a:r>
            <a:r>
              <a:rPr/>
              <a:t> </a:t>
            </a:r>
            <a:r>
              <a:rPr/>
              <a:t>function:</a:t>
            </a:r>
            <a:r>
              <a:rPr/>
              <a:t> </a:t>
            </a:r>
            <a:r>
              <a:rPr/>
              <a:t>center</a:t>
            </a:r>
            <a:r>
              <a:rPr/>
              <a:t> </a:t>
            </a:r>
            <a:r>
              <a:rPr/>
              <a:t>title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change</a:t>
            </a:r>
            <a:r>
              <a:rPr/>
              <a:t> </a:t>
            </a:r>
            <a:r>
              <a:rPr/>
              <a:t>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theme()</a:t>
            </a:r>
            <a:r>
              <a:rPr/>
              <a:t> function can help you modify various elements of your plot. Here we will adjust the horizontal justification (</a:t>
            </a:r>
            <a:r>
              <a:rPr>
                <a:latin typeface="Courier"/>
              </a:rPr>
              <a:t>hjust</a:t>
            </a:r>
            <a:r>
              <a:rPr/>
              <a:t>) of the plot title.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"green"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"blue"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labs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"Heat-Related ER Visits:Boulder"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plot.title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element_text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hjust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20</a:t>
            </a:r>
            <a:r>
              <a:rPr>
                <a:latin typeface="Courier"/>
              </a:rPr>
              <a:t>))</a:t>
            </a:r>
          </a:p>
        </p:txBody>
      </p:sp>
    </p:spTree>
  </p:cSld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2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theme()</a:t>
            </a:r>
            <a:r>
              <a:rPr/>
              <a:t> </a:t>
            </a:r>
            <a:r>
              <a:rPr/>
              <a:t>function:</a:t>
            </a:r>
            <a:r>
              <a:rPr/>
              <a:t> </a:t>
            </a:r>
            <a:r>
              <a:rPr/>
              <a:t>change</a:t>
            </a:r>
            <a:r>
              <a:rPr/>
              <a:t> </a:t>
            </a:r>
            <a:r>
              <a:rPr/>
              <a:t>title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axis</a:t>
            </a:r>
            <a:r>
              <a:rPr/>
              <a:t> </a:t>
            </a:r>
            <a:r>
              <a:rPr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(er_Boulder,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"green"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0.8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"blue"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linetype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labs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"Heat-Related ER Visits: Boulder"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plot.title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element_text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hjust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20</a:t>
            </a:r>
            <a:r>
              <a:rPr>
                <a:latin typeface="Courier"/>
              </a:rPr>
              <a:t>),</a:t>
            </a:r>
            <a:br/>
            <a:r>
              <a:rPr>
                <a:latin typeface="Courier"/>
              </a:rPr>
              <a:t>        </a:t>
            </a:r>
            <a:r>
              <a:rPr>
                <a:solidFill>
                  <a:srgbClr val="7D9029"/>
                </a:solidFill>
                <a:latin typeface="Courier"/>
              </a:rPr>
              <a:t>axis.title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element_text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16</a:t>
            </a:r>
            <a:r>
              <a:rPr>
                <a:latin typeface="Courier"/>
              </a:rPr>
              <a:t>))</a:t>
            </a:r>
          </a:p>
        </p:txBody>
      </p:sp>
    </p:spTree>
  </p:cSld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2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Cheatsheet</a:t>
            </a:r>
            <a:r>
              <a:rPr/>
              <a:t> </a:t>
            </a:r>
            <a:r>
              <a:rPr/>
              <a:t>about</a:t>
            </a:r>
            <a:r>
              <a:rPr/>
              <a:t> </a:t>
            </a:r>
            <a:r>
              <a:rPr/>
              <a:t>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hlinkClick r:id="rId2"/>
              </a:rPr>
              <a:t>https://github.com/claragranell/ggplot2/blob/main/ggplot_theme_system_cheatsheet.pdf</a:t>
            </a:r>
          </a:p>
        </p:txBody>
      </p:sp>
    </p:spTree>
  </p:cSld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/theme_shee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78100" y="1193800"/>
            <a:ext cx="3987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Starting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start with </a:t>
            </a:r>
            <a:r>
              <a:rPr>
                <a:latin typeface="Courier"/>
              </a:rPr>
              <a:t>er_visits_4</a:t>
            </a:r>
            <a:r>
              <a:rPr/>
              <a:t>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ggplot2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A package for producing graphics - gg = </a:t>
            </a:r>
            <a:r>
              <a:rPr i="1"/>
              <a:t>Grammar of Graphics</a:t>
            </a:r>
          </a:p>
          <a:p>
            <a:pPr lvl="1"/>
            <a:r>
              <a:rPr/>
              <a:t>Created by Hadley Wickham in 2005</a:t>
            </a:r>
          </a:p>
          <a:p>
            <a:pPr lvl="1"/>
            <a:r>
              <a:rPr/>
              <a:t>Belongs to “Tidyverse” family of packages</a:t>
            </a:r>
          </a:p>
          <a:p>
            <a:pPr lvl="1"/>
            <a:r>
              <a:rPr i="1"/>
              <a:t>“Make a ggplot”</a:t>
            </a:r>
            <a:r>
              <a:rPr/>
              <a:t> = Make a plot with the use of ggplot2 package</a:t>
            </a:r>
          </a:p>
          <a:p>
            <a:pPr lvl="0" marL="0" indent="0">
              <a:buNone/>
            </a:pPr>
            <a:r>
              <a:rPr/>
              <a:t>Resources:</a:t>
            </a:r>
          </a:p>
          <a:p>
            <a:pPr lvl="1"/>
            <a:r>
              <a:rPr>
                <a:hlinkClick r:id="rId2"/>
              </a:rPr>
              <a:t>https://ggplot2-book.org/</a:t>
            </a:r>
          </a:p>
          <a:p>
            <a:pPr lvl="1"/>
            <a:r>
              <a:rPr>
                <a:hlinkClick r:id="rId3"/>
              </a:rPr>
              <a:t>https://www.opencasestudies.org/</a:t>
            </a:r>
          </a:p>
        </p:txBody>
      </p:sp>
    </p:spTree>
  </p:cSld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3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</a:t>
            </a:r>
            <a:r>
              <a:rPr/>
              <a:t> </a:t>
            </a:r>
            <a:r>
              <a:rPr/>
              <a:t>it</a:t>
            </a:r>
            <a:r>
              <a:rPr/>
              <a:t> </a:t>
            </a:r>
            <a:r>
              <a:rPr/>
              <a:t>looks</a:t>
            </a:r>
            <a:r>
              <a:rPr/>
              <a:t> </a:t>
            </a:r>
            <a:r>
              <a:rPr/>
              <a:t>confusing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you,</a:t>
            </a:r>
            <a:r>
              <a:rPr/>
              <a:t> </a:t>
            </a:r>
            <a:r>
              <a:rPr/>
              <a:t>try</a:t>
            </a:r>
            <a:r>
              <a:rPr/>
              <a:t> </a:t>
            </a:r>
            <a:r>
              <a:rPr/>
              <a:t>again</a:t>
            </a:r>
          </a:p>
        </p:txBody>
      </p:sp>
      <p:pic>
        <p:nvPicPr>
          <p:cNvPr descr="https://media.giphy.com/media/xT0xeuOy2Fcl9vDGiA/giphy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70200" y="1193800"/>
            <a:ext cx="339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Using</a:t>
            </a:r>
            <a:r>
              <a:rPr/>
              <a:t> </a:t>
            </a:r>
            <a:r>
              <a:rPr>
                <a:latin typeface="Courier"/>
              </a:rPr>
              <a:t>group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use </a:t>
            </a:r>
            <a:r>
              <a:rPr>
                <a:latin typeface="Courier"/>
              </a:rPr>
              <a:t>group</a:t>
            </a:r>
            <a:r>
              <a:rPr/>
              <a:t> element in a mapping to indicate that each </a:t>
            </a:r>
            <a:r>
              <a:rPr>
                <a:latin typeface="Courier"/>
              </a:rPr>
              <a:t>county</a:t>
            </a:r>
            <a:r>
              <a:rPr/>
              <a:t> will have a rate line.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group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3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Adding</a:t>
            </a:r>
            <a:r>
              <a:rPr/>
              <a:t> </a:t>
            </a:r>
            <a:r>
              <a:rPr/>
              <a:t>color</a:t>
            </a:r>
            <a:r>
              <a:rPr/>
              <a:t> </a:t>
            </a:r>
            <a:r>
              <a:rPr/>
              <a:t>will</a:t>
            </a:r>
            <a:r>
              <a:rPr/>
              <a:t> </a:t>
            </a:r>
            <a:r>
              <a:rPr/>
              <a:t>automatically</a:t>
            </a:r>
            <a:r>
              <a:rPr/>
              <a:t> </a:t>
            </a:r>
            <a:r>
              <a:rPr/>
              <a:t>group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()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legend.position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"bottom"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3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talk additional tricks and tips for making ggplots!</a:t>
            </a:r>
          </a:p>
        </p:txBody>
      </p:sp>
    </p:spTree>
  </p:cSld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Tips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Color</a:t>
            </a:r>
            <a:r>
              <a:rPr/>
              <a:t> </a:t>
            </a:r>
            <a:r>
              <a:rPr/>
              <a:t>vs</a:t>
            </a:r>
            <a:r>
              <a:rPr/>
              <a:t> </a:t>
            </a:r>
            <a:r>
              <a:rPr/>
              <a:t>Fill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color</a:t>
            </a:r>
            <a:r>
              <a:rPr/>
              <a:t> is needed for points and lines</a:t>
            </a:r>
          </a:p>
          <a:p>
            <a:pPr lvl="1"/>
            <a:r>
              <a:rPr>
                <a:latin typeface="Courier"/>
              </a:rPr>
              <a:t>fill</a:t>
            </a:r>
            <a:r>
              <a:rPr/>
              <a:t> is generally needed for boxes and bars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county,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visits,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 i="1">
                <a:solidFill>
                  <a:srgbClr val="60A0B0"/>
                </a:solidFill>
                <a:latin typeface="Courier"/>
              </a:rPr>
              <a:t>#color creates an outline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geom_boxplot</a:t>
            </a:r>
            <a:r>
              <a:rPr>
                <a:latin typeface="Courier"/>
              </a:rPr>
              <a:t>()</a:t>
            </a:r>
            <a:br/>
            <a:br/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county,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fill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 i="1">
                <a:solidFill>
                  <a:srgbClr val="60A0B0"/>
                </a:solidFill>
                <a:latin typeface="Courier"/>
              </a:rPr>
              <a:t># fills the boxplot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geom_boxplot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3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35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ggplot2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Based on the idea of:</a:t>
            </a:r>
          </a:p>
          <a:p>
            <a:pPr lvl="0" marL="0" indent="0">
              <a:buNone/>
            </a:pPr>
            <a:r>
              <a:rPr/>
              <a:t>layering</a:t>
            </a:r>
          </a:p>
          <a:p>
            <a:pPr lvl="0" marL="0" indent="0">
              <a:buNone/>
            </a:pPr>
            <a:r>
              <a:rPr/>
              <a:t>plot objects are placed on top of each other with </a:t>
            </a:r>
            <a:r>
              <a:rPr>
                <a:latin typeface="Courier"/>
              </a:rPr>
              <a:t>+</a:t>
            </a:r>
          </a:p>
          <a:p>
            <a:pPr lvl="0" marL="0" indent="0">
              <a:buNone/>
            </a:pPr>
            <a:r>
              <a:rPr/>
              <a:t>📉 +</a:t>
            </a:r>
            <a:br/>
            <a:r>
              <a:rPr/>
              <a:t>📈</a:t>
            </a:r>
          </a:p>
        </p:txBody>
      </p:sp>
    </p:spTree>
  </p:cSld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Good</a:t>
            </a:r>
            <a:r>
              <a:rPr/>
              <a:t> </a:t>
            </a:r>
            <a:r>
              <a:rPr/>
              <a:t>idea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add</a:t>
            </a:r>
            <a:r>
              <a:rPr/>
              <a:t> </a:t>
            </a:r>
            <a:r>
              <a:rPr/>
              <a:t>jitter</a:t>
            </a:r>
            <a:r>
              <a:rPr/>
              <a:t> </a:t>
            </a:r>
            <a:r>
              <a:rPr/>
              <a:t>layer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top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box</a:t>
            </a:r>
            <a:r>
              <a:rPr/>
              <a:t> </a:t>
            </a:r>
            <a:r>
              <a:rPr/>
              <a:t>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 add </a:t>
            </a:r>
            <a:r>
              <a:rPr>
                <a:latin typeface="Courier"/>
              </a:rPr>
              <a:t>width</a:t>
            </a:r>
            <a:r>
              <a:rPr/>
              <a:t> argument to make the jitter more narrow.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county,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fill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geom_boxplot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geom_jitter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width =</a:t>
            </a:r>
            <a:r>
              <a:rPr>
                <a:latin typeface="Courier"/>
              </a:rPr>
              <a:t> .</a:t>
            </a:r>
            <a:r>
              <a:rPr>
                <a:solidFill>
                  <a:srgbClr val="40A070"/>
                </a:solidFill>
                <a:latin typeface="Courier"/>
              </a:rPr>
              <a:t>06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3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be</a:t>
            </a:r>
            <a:r>
              <a:rPr/>
              <a:t> </a:t>
            </a:r>
            <a:r>
              <a:rPr/>
              <a:t>careful</a:t>
            </a:r>
            <a:r>
              <a:rPr/>
              <a:t> </a:t>
            </a:r>
            <a:r>
              <a:rPr/>
              <a:t>about</a:t>
            </a:r>
            <a:r>
              <a:rPr/>
              <a:t> </a:t>
            </a:r>
            <a:r>
              <a:rPr/>
              <a:t>colors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color</a:t>
            </a:r>
            <a:r>
              <a:rPr/>
              <a:t> </a:t>
            </a:r>
            <a:r>
              <a:rPr/>
              <a:t>vision</a:t>
            </a:r>
            <a:r>
              <a:rPr/>
              <a:t> </a:t>
            </a:r>
            <a:r>
              <a:rPr/>
              <a:t>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scale_fill_viridis_d()</a:t>
            </a:r>
            <a:r>
              <a:rPr/>
              <a:t> for discrete /categorical data </a:t>
            </a:r>
            <a:r>
              <a:rPr>
                <a:latin typeface="Courier"/>
              </a:rPr>
              <a:t>scale_fill_viridis_c()</a:t>
            </a:r>
            <a:r>
              <a:rPr/>
              <a:t> for continuous data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county,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fill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geom_boxplot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geom_jitter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width =</a:t>
            </a:r>
            <a:r>
              <a:rPr>
                <a:latin typeface="Courier"/>
              </a:rPr>
              <a:t> .</a:t>
            </a:r>
            <a:r>
              <a:rPr>
                <a:solidFill>
                  <a:srgbClr val="40A070"/>
                </a:solidFill>
                <a:latin typeface="Courier"/>
              </a:rPr>
              <a:t>06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scale_fill_viridis_d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3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pipe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after</a:t>
            </a:r>
            <a:r>
              <a:rPr/>
              <a:t> </a:t>
            </a:r>
            <a:r>
              <a:rPr/>
              <a:t>wrangling</a:t>
            </a:r>
            <a:r>
              <a:rPr/>
              <a:t> </a:t>
            </a:r>
            <a:r>
              <a:rPr/>
              <a:t>into</a:t>
            </a:r>
            <a:r>
              <a:rPr/>
              <a:t> </a:t>
            </a:r>
            <a:r>
              <a:rPr/>
              <a:t>ggplot()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er_bar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er_visits_4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group_by</a:t>
            </a:r>
            <a:r>
              <a:rPr>
                <a:latin typeface="Courier"/>
              </a:rPr>
              <a:t>(county)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summarize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"max_rate"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max</a:t>
            </a:r>
            <a:r>
              <a:rPr>
                <a:latin typeface="Courier"/>
              </a:rPr>
              <a:t>(rate, </a:t>
            </a:r>
            <a:r>
              <a:rPr>
                <a:solidFill>
                  <a:srgbClr val="7D9029"/>
                </a:solidFill>
                <a:latin typeface="Courier"/>
              </a:rPr>
              <a:t>na.rm=</a:t>
            </a:r>
            <a:r>
              <a:rPr>
                <a:latin typeface="Courier"/>
              </a:rPr>
              <a:t>T))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br/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county,</a:t>
            </a:r>
            <a:br/>
            <a:r>
              <a:rPr>
                <a:latin typeface="Courier"/>
              </a:rPr>
              <a:t>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max_rate,</a:t>
            </a:r>
            <a:br/>
            <a:r>
              <a:rPr>
                <a:latin typeface="Courier"/>
              </a:rPr>
              <a:t>           </a:t>
            </a:r>
            <a:r>
              <a:rPr>
                <a:solidFill>
                  <a:srgbClr val="7D9029"/>
                </a:solidFill>
                <a:latin typeface="Courier"/>
              </a:rPr>
              <a:t>fill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scale_fill_viridis_d</a:t>
            </a:r>
            <a:r>
              <a:rPr>
                <a:latin typeface="Courier"/>
              </a:rPr>
              <a:t>()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geom_col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legend.position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"none"</a:t>
            </a:r>
            <a:r>
              <a:rPr>
                <a:latin typeface="Courier"/>
              </a:rPr>
              <a:t>)</a:t>
            </a:r>
            <a:br/>
            <a:br/>
            <a:r>
              <a:rPr>
                <a:latin typeface="Courier"/>
              </a:rPr>
              <a:t>er_bar</a:t>
            </a:r>
          </a:p>
        </p:txBody>
      </p:sp>
    </p:spTree>
  </p:cSld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3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color</a:t>
            </a:r>
            <a:r>
              <a:rPr/>
              <a:t> </a:t>
            </a:r>
            <a:r>
              <a:rPr/>
              <a:t>outside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>
                <a:latin typeface="Courier"/>
              </a:rPr>
              <a:t>aes()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 be used to add an outline around column/bar plots.</a:t>
            </a:r>
          </a:p>
          <a:p>
            <a:pPr lvl="0" indent="0">
              <a:buNone/>
            </a:pPr>
            <a:r>
              <a:rPr>
                <a:latin typeface="Courier"/>
              </a:rPr>
              <a:t>er_bar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</a:t>
            </a:r>
            <a:r>
              <a:rPr>
                <a:solidFill>
                  <a:srgbClr val="06287E"/>
                </a:solidFill>
                <a:latin typeface="Courier"/>
              </a:rPr>
              <a:t>geom_col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"black"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3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col</a:t>
            </a:r>
            <a:r>
              <a:rPr/>
              <a:t> </a:t>
            </a:r>
            <a:r>
              <a:rPr/>
              <a:t>vs</a:t>
            </a:r>
            <a:r>
              <a:rPr/>
              <a:t> </a:t>
            </a:r>
            <a:r>
              <a:rPr/>
              <a:t>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geom_bar(x =)</a:t>
            </a:r>
            <a:r>
              <a:rPr/>
              <a:t> can only use one </a:t>
            </a:r>
            <a:r>
              <a:rPr>
                <a:latin typeface="Courier"/>
              </a:rPr>
              <a:t>aes</a:t>
            </a:r>
            <a:r>
              <a:rPr/>
              <a:t> mapping </a:t>
            </a:r>
            <a:r>
              <a:rPr>
                <a:latin typeface="Courier"/>
              </a:rPr>
              <a:t>geom_col(x = , y = )</a:t>
            </a:r>
            <a:r>
              <a:rPr/>
              <a:t> can have two</a:t>
            </a:r>
          </a:p>
        </p:txBody>
      </p:sp>
    </p:spTree>
  </p:cSld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Check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⚠️ May not be plotting what you think you are! ⚠️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county,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visits,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fill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geom_col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ggplot2</a:t>
            </a:r>
          </a:p>
        </p:txBody>
      </p:sp>
      <p:pic>
        <p:nvPicPr>
          <p:cNvPr descr="img/cak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62100" y="1193800"/>
            <a:ext cx="6032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4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plot?</a:t>
            </a:r>
            <a:r>
              <a:rPr/>
              <a:t> </a:t>
            </a:r>
            <a:r>
              <a:rPr/>
              <a:t>Always</a:t>
            </a:r>
            <a:r>
              <a:rPr/>
              <a:t> </a:t>
            </a:r>
            <a:r>
              <a:rPr/>
              <a:t>good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check</a:t>
            </a:r>
            <a:r>
              <a:rPr/>
              <a:t> </a:t>
            </a:r>
            <a:r>
              <a:rPr/>
              <a:t>it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correct!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(er_visits_4, </a:t>
            </a:r>
            <a:r>
              <a:rPr>
                <a:solidFill>
                  <a:srgbClr val="7D9029"/>
                </a:solidFill>
                <a:latin typeface="Courier"/>
              </a:rPr>
              <a:t>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 × 6
  county  rate lower95cl upper95cl visits  year
  &lt;chr&gt;  &lt;dbl&gt;     &lt;dbl&gt;     &lt;dbl&gt;  &lt;dbl&gt; &lt;dbl&gt;
1 Denver  7.11      4.89      9.34     42  2011
2 Denver  6.79      4.62      8.97     40  2012
3 Denver  2.95      1.75      4.46     19  2013</a:t>
            </a:r>
          </a:p>
          <a:p>
            <a:pPr lvl="0" indent="0">
              <a:buNone/>
            </a:pPr>
            <a:r>
              <a:rPr>
                <a:latin typeface="Courier"/>
              </a:rPr>
              <a:t>er_visits_4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group_by</a:t>
            </a:r>
            <a:r>
              <a:rPr>
                <a:latin typeface="Courier"/>
              </a:rPr>
              <a:t>(county)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summarize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sum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sum</a:t>
            </a:r>
            <a:r>
              <a:rPr>
                <a:latin typeface="Courier"/>
              </a:rPr>
              <a:t>(visits, </a:t>
            </a:r>
            <a:r>
              <a:rPr>
                <a:solidFill>
                  <a:srgbClr val="7D9029"/>
                </a:solidFill>
                <a:latin typeface="Courier"/>
              </a:rPr>
              <a:t>na.rm=</a:t>
            </a:r>
            <a:r>
              <a:rPr>
                <a:latin typeface="Courier"/>
              </a:rPr>
              <a:t>T))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4 × 2
  county    sum
  &lt;chr&gt;   &lt;dbl&gt;
1 Denver    402
2 Jackson     0
3 Pueblo    336
4 Weld      324</a:t>
            </a:r>
          </a:p>
        </p:txBody>
      </p:sp>
    </p:spTree>
  </p:cSld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Try</a:t>
            </a:r>
            <a:r>
              <a:rPr/>
              <a:t> </a:t>
            </a:r>
            <a:r>
              <a:rPr/>
              <a:t>that</a:t>
            </a:r>
            <a:r>
              <a:rPr/>
              <a:t> </a:t>
            </a:r>
            <a:r>
              <a:rPr/>
              <a:t>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er_visits_4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group_by</a:t>
            </a:r>
            <a:r>
              <a:rPr>
                <a:latin typeface="Courier"/>
              </a:rPr>
              <a:t>(county)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summarize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mean_visits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mean</a:t>
            </a:r>
            <a:r>
              <a:rPr>
                <a:latin typeface="Courier"/>
              </a:rPr>
              <a:t>(visits, </a:t>
            </a:r>
            <a:r>
              <a:rPr>
                <a:solidFill>
                  <a:srgbClr val="7D9029"/>
                </a:solidFill>
                <a:latin typeface="Courier"/>
              </a:rPr>
              <a:t>na.rm=</a:t>
            </a:r>
            <a:r>
              <a:rPr>
                <a:latin typeface="Courier"/>
              </a:rPr>
              <a:t>T))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4 × 2
  county  mean_visits
  &lt;chr&gt;         &lt;dbl&gt;
1 Denver         33.5
2 Jackson         0  
3 Pueblo         28  
4 Weld           27  </a:t>
            </a:r>
          </a:p>
        </p:txBody>
      </p:sp>
    </p:spTree>
  </p:cSld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Try</a:t>
            </a:r>
            <a:r>
              <a:rPr/>
              <a:t> </a:t>
            </a:r>
            <a:r>
              <a:rPr/>
              <a:t>that</a:t>
            </a:r>
            <a:r>
              <a:rPr/>
              <a:t> </a:t>
            </a:r>
            <a:r>
              <a:rPr/>
              <a:t>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er_visits_4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group_by</a:t>
            </a:r>
            <a:r>
              <a:rPr>
                <a:latin typeface="Courier"/>
              </a:rPr>
              <a:t>(county)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summarize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mean_visits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mean</a:t>
            </a:r>
            <a:r>
              <a:rPr>
                <a:latin typeface="Courier"/>
              </a:rPr>
              <a:t>(visits, </a:t>
            </a:r>
            <a:r>
              <a:rPr>
                <a:solidFill>
                  <a:srgbClr val="7D9029"/>
                </a:solidFill>
                <a:latin typeface="Courier"/>
              </a:rPr>
              <a:t>na.rm=</a:t>
            </a:r>
            <a:r>
              <a:rPr>
                <a:latin typeface="Courier"/>
              </a:rPr>
              <a:t>T))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br/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county,</a:t>
            </a:r>
            <a:br/>
            <a:r>
              <a:rPr>
                <a:latin typeface="Courier"/>
              </a:rPr>
              <a:t>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mean_visits,</a:t>
            </a:r>
            <a:br/>
            <a:r>
              <a:rPr>
                <a:latin typeface="Courier"/>
              </a:rPr>
              <a:t>           </a:t>
            </a:r>
            <a:r>
              <a:rPr>
                <a:solidFill>
                  <a:srgbClr val="7D9029"/>
                </a:solidFill>
                <a:latin typeface="Courier"/>
              </a:rPr>
              <a:t>fill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geom_col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4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make</a:t>
            </a:r>
            <a:r>
              <a:rPr/>
              <a:t> </a:t>
            </a:r>
            <a:r>
              <a:rPr/>
              <a:t>sure</a:t>
            </a:r>
            <a:r>
              <a:rPr/>
              <a:t> </a:t>
            </a:r>
            <a:r>
              <a:rPr/>
              <a:t>labels</a:t>
            </a:r>
            <a:r>
              <a:rPr/>
              <a:t> </a:t>
            </a:r>
            <a:r>
              <a:rPr/>
              <a:t>aren’t</a:t>
            </a:r>
            <a:r>
              <a:rPr/>
              <a:t> </a:t>
            </a:r>
            <a:r>
              <a:rPr/>
              <a:t>too</a:t>
            </a:r>
            <a:r>
              <a:rPr/>
              <a:t> </a:t>
            </a:r>
            <a:r>
              <a:rPr/>
              <a:t>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er_bar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text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element_text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20</a:t>
            </a:r>
            <a:r>
              <a:rPr>
                <a:latin typeface="Courier"/>
              </a:rPr>
              <a:t>))</a:t>
            </a:r>
          </a:p>
        </p:txBody>
      </p:sp>
    </p:spTree>
  </p:cSld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4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Sometimes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have</a:t>
            </a:r>
            <a:r>
              <a:rPr/>
              <a:t> </a:t>
            </a:r>
            <a:r>
              <a:rPr/>
              <a:t>many</a:t>
            </a:r>
            <a:r>
              <a:rPr/>
              <a:t> </a:t>
            </a:r>
            <a:r>
              <a:rPr/>
              <a:t>lines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it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hard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see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look at visit rates for 9 CO counties.</a:t>
            </a:r>
          </a:p>
          <a:p>
            <a:pPr lvl="0" indent="0">
              <a:buNone/>
            </a:pPr>
            <a:r>
              <a:rPr>
                <a:latin typeface="Courier"/>
              </a:rPr>
              <a:t>er_visits_9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filter</a:t>
            </a:r>
            <a:r>
              <a:rPr>
                <a:latin typeface="Courier"/>
              </a:rPr>
              <a:t>(county </a:t>
            </a:r>
            <a:r>
              <a:rPr>
                <a:solidFill>
                  <a:srgbClr val="4070A0"/>
                </a:solidFill>
                <a:latin typeface="Courier"/>
              </a:rPr>
              <a:t>%in%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"Denver"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"Weld"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"Pueblo"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"Jackson"</a:t>
            </a:r>
            <a:r>
              <a:rPr>
                <a:latin typeface="Courier"/>
              </a:rPr>
              <a:t>, </a:t>
            </a:r>
            <a:br/>
            <a:r>
              <a:rPr>
                <a:latin typeface="Courier"/>
              </a:rPr>
              <a:t>                       </a:t>
            </a:r>
            <a:r>
              <a:rPr>
                <a:solidFill>
                  <a:srgbClr val="4070A0"/>
                </a:solidFill>
                <a:latin typeface="Courier"/>
              </a:rPr>
              <a:t>"San Juan"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"Mesa"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"Jefferson"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"Larimer"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"Boulder"</a:t>
            </a:r>
            <a:r>
              <a:rPr>
                <a:latin typeface="Courier"/>
              </a:rPr>
              <a:t>))</a:t>
            </a:r>
            <a:br/>
            <a:br/>
            <a:r>
              <a:rPr>
                <a:latin typeface="Courier"/>
              </a:rPr>
              <a:t>lots_of_lines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(er_visits_9,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year,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rate,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06287E"/>
                </a:solidFill>
                <a:latin typeface="Courier"/>
              </a:rPr>
              <a:t>geom_line</a:t>
            </a:r>
            <a:r>
              <a:rPr>
                <a:latin typeface="Courier"/>
              </a:rPr>
              <a:t>()</a:t>
            </a:r>
            <a:br/>
            <a:r>
              <a:rPr>
                <a:latin typeface="Courier"/>
              </a:rPr>
              <a:t>lots_of_lines</a:t>
            </a:r>
          </a:p>
        </p:txBody>
      </p:sp>
    </p:spTree>
  </p:cSld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Visualization/Data_Visualization_files/figure-pptx/unnamed-chunk-4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51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facet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help</a:t>
            </a:r>
            <a:r>
              <a:rPr/>
              <a:t> </a:t>
            </a:r>
            <a:r>
              <a:rPr/>
              <a:t>make</a:t>
            </a:r>
            <a:r>
              <a:rPr/>
              <a:t> </a:t>
            </a:r>
            <a:r>
              <a:rPr/>
              <a:t>it</a:t>
            </a:r>
            <a:r>
              <a:rPr/>
              <a:t> </a:t>
            </a:r>
            <a:r>
              <a:rPr/>
              <a:t>easier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see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Sometimes we have two many lines and can git difficult to see what is happening, facets can help!</a:t>
            </a:r>
          </a:p>
          <a:p>
            <a:pPr lvl="0" marL="0" indent="0">
              <a:buNone/>
            </a:pPr>
            <a:r>
              <a:rPr/>
              <a:t>Two options: </a:t>
            </a:r>
            <a:r>
              <a:rPr>
                <a:latin typeface="Courier"/>
              </a:rPr>
              <a:t>facet_grid()</a:t>
            </a:r>
            <a:r>
              <a:rPr/>
              <a:t>- creates a grid shape </a:t>
            </a:r>
            <a:r>
              <a:rPr>
                <a:latin typeface="Courier"/>
              </a:rPr>
              <a:t>facet_wrap()</a:t>
            </a:r>
            <a:r>
              <a:rPr/>
              <a:t> -more flexible</a:t>
            </a:r>
          </a:p>
          <a:p>
            <a:pPr lvl="0" marL="0" indent="0">
              <a:buNone/>
            </a:pPr>
            <a:r>
              <a:rPr/>
              <a:t>Need to specify how you are faceting with the </a:t>
            </a:r>
            <a:r>
              <a:rPr>
                <a:latin typeface="Courier"/>
              </a:rPr>
              <a:t>~</a:t>
            </a:r>
            <a:r>
              <a:rPr/>
              <a:t> sign.</a:t>
            </a:r>
          </a:p>
          <a:p>
            <a:pPr lvl="0" indent="0">
              <a:buNone/>
            </a:pPr>
            <a:r>
              <a:rPr>
                <a:latin typeface="Courier"/>
              </a:rPr>
              <a:t>lots_of_lines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solidFill>
                  <a:srgbClr val="06287E"/>
                </a:solidFill>
                <a:latin typeface="Courier"/>
              </a:rPr>
              <a:t>facet_grid</a:t>
            </a:r>
            <a:r>
              <a:rPr>
                <a:latin typeface="Courier"/>
              </a:rPr>
              <a:t>(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county)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solidFill>
                  <a:srgbClr val="06287E"/>
                </a:solidFill>
                <a:latin typeface="Courier"/>
              </a:rPr>
              <a:t>theme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legend.position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"bottom"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Macintosh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Lato</vt:lpstr>
      <vt:lpstr>Montserrat</vt:lpstr>
      <vt:lpstr>Wingdings</vt:lpstr>
      <vt:lpstr>Office Theme</vt:lpstr>
      <vt:lpstr>Basic 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</dc:title>
  <dc:creator/>
  <cp:keywords/>
  <dcterms:created xsi:type="dcterms:W3CDTF">2026-05-12T20:09:35Z</dcterms:created>
  <dcterms:modified xsi:type="dcterms:W3CDTF">2026-05-12T20:09:35Z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