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g" ContentType="image/jpeg"/>
  <Default Extension="png" ContentType="image/png"/>
  <Override PartName="/docProps/app.xml" ContentType="application/vnd.openxmlformats-officedocument.extended-properti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viewProps.xml" ContentType="application/vnd.openxmlformats-officedocument.presentationml.viewPro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</Types>
</file>

<file path=_rels/.rels><?xml version="1.0" encoding="UTF-8"?><Relationships xmlns="http://schemas.openxmlformats.org/package/2006/relationships"><Relationship Id="rId1" Type="http://schemas.openxmlformats.org/officeDocument/2006/relationships/officeDocument" Target="ppt/presentation.xml" /><Relationship Id="rId2" Type="http://schemas.openxmlformats.org/package/2006/relationships/metadata/core-properties" Target="docProps/core.xml" /><Relationship Id="rId3" Type="http://schemas.openxmlformats.org/package/2006/relationships/metadata/extended-properties" Target="docProps/app.xml" /><Relationship Id="rId4" Type="http://schemas.openxmlformats.org/officeDocument/2006/relationships/custom-properties" Target="docProps/custom.xml" />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autoCompressPictures="0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  <p:sldId id="296" r:id="rId42"/>
    <p:sldId id="297" r:id="rId43"/>
  </p:sldIdLst>
  <p:sldSz cx="9144000" cy="5143500" type="screen16x9"/>
  <p:notesSz cx="6858000" cy="9144000"/>
  <p:defaultTextStyle>
    <a:defPPr>
      <a:defRPr lang="en-US"/>
    </a:defPPr>
    <a:lvl1pPr algn="l" defTabSz="4572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4572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4572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4572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4572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4572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4572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4572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4572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p="http://schemas.openxmlformats.org/presentationml/2006/main" xmlns:r="http://schemas.openxmlformats.org/officeDocument/2006/relationships">
  <p:normalViewPr>
    <p:restoredLeft autoAdjust="0" sz="12100"/>
    <p:restoredTop autoAdjust="0" sz="94752"/>
  </p:normalViewPr>
  <p:slideViewPr>
    <p:cSldViewPr snapToGrid="0" snapToObjects="1">
      <p:cViewPr varScale="1">
        <p:scale>
          <a:sx d="100" n="198"/>
          <a:sy d="100" n="198"/>
        </p:scale>
        <p:origin x="1208" y="184"/>
      </p:cViewPr>
      <p:guideLst>
        <p:guide orient="horz" pos="1620"/>
        <p:guide pos="2880"/>
      </p:guideLst>
    </p:cSldViewPr>
  </p:slideViewPr>
  <p:outlineViewPr>
    <p:cViewPr>
      <p:scale>
        <a:sx d="100" n="33"/>
        <a:sy d="100" n="33"/>
      </p:scale>
      <p:origin x="0" y="0"/>
    </p:cViewPr>
  </p:outlineViewPr>
  <p:notesTextViewPr>
    <p:cViewPr>
      <p:scale>
        <a:sx d="100" n="100"/>
        <a:sy d="100" n="100"/>
      </p:scale>
      <p:origin x="0" y="0"/>
    </p:cViewPr>
  </p:notesTextViewPr>
  <p:gridSpacing cx="76200" cy="76200"/>
</p:viewPr>
</file>

<file path=ppt/_rels/presentation.xml.rels><?xml version="1.0" encoding="UTF-8"?><Relationships xmlns="http://schemas.openxmlformats.org/package/2006/relationships"><Relationship Id="rId2" Type="http://schemas.openxmlformats.org/officeDocument/2006/relationships/slide" Target="slides/slide1.xml" /><Relationship Id="rId3" Type="http://schemas.openxmlformats.org/officeDocument/2006/relationships/slide" Target="slides/slide2.xml" /><Relationship Id="rId4" Type="http://schemas.openxmlformats.org/officeDocument/2006/relationships/slide" Target="slides/slide3.xml" /><Relationship Id="rId5" Type="http://schemas.openxmlformats.org/officeDocument/2006/relationships/slide" Target="slides/slide4.xml" /><Relationship Id="rId6" Type="http://schemas.openxmlformats.org/officeDocument/2006/relationships/slide" Target="slides/slide5.xml" /><Relationship Id="rId7" Type="http://schemas.openxmlformats.org/officeDocument/2006/relationships/slide" Target="slides/slide6.xml" /><Relationship Id="rId8" Type="http://schemas.openxmlformats.org/officeDocument/2006/relationships/slide" Target="slides/slide7.xml" /><Relationship Id="rId9" Type="http://schemas.openxmlformats.org/officeDocument/2006/relationships/slide" Target="slides/slide8.xml" /><Relationship Id="rId10" Type="http://schemas.openxmlformats.org/officeDocument/2006/relationships/slide" Target="slides/slide9.xml" /><Relationship Id="rId11" Type="http://schemas.openxmlformats.org/officeDocument/2006/relationships/slide" Target="slides/slide10.xml" /><Relationship Id="rId12" Type="http://schemas.openxmlformats.org/officeDocument/2006/relationships/slide" Target="slides/slide11.xml" /><Relationship Id="rId13" Type="http://schemas.openxmlformats.org/officeDocument/2006/relationships/slide" Target="slides/slide12.xml" /><Relationship Id="rId14" Type="http://schemas.openxmlformats.org/officeDocument/2006/relationships/slide" Target="slides/slide13.xml" /><Relationship Id="rId15" Type="http://schemas.openxmlformats.org/officeDocument/2006/relationships/slide" Target="slides/slide14.xml" /><Relationship Id="rId16" Type="http://schemas.openxmlformats.org/officeDocument/2006/relationships/slide" Target="slides/slide15.xml" /><Relationship Id="rId17" Type="http://schemas.openxmlformats.org/officeDocument/2006/relationships/slide" Target="slides/slide16.xml" /><Relationship Id="rId18" Type="http://schemas.openxmlformats.org/officeDocument/2006/relationships/slide" Target="slides/slide17.xml" /><Relationship Id="rId19" Type="http://schemas.openxmlformats.org/officeDocument/2006/relationships/slide" Target="slides/slide18.xml" /><Relationship Id="rId20" Type="http://schemas.openxmlformats.org/officeDocument/2006/relationships/slide" Target="slides/slide19.xml" /><Relationship Id="rId21" Type="http://schemas.openxmlformats.org/officeDocument/2006/relationships/slide" Target="slides/slide20.xml" /><Relationship Id="rId22" Type="http://schemas.openxmlformats.org/officeDocument/2006/relationships/slide" Target="slides/slide21.xml" /><Relationship Id="rId23" Type="http://schemas.openxmlformats.org/officeDocument/2006/relationships/slide" Target="slides/slide22.xml" /><Relationship Id="rId24" Type="http://schemas.openxmlformats.org/officeDocument/2006/relationships/slide" Target="slides/slide23.xml" /><Relationship Id="rId25" Type="http://schemas.openxmlformats.org/officeDocument/2006/relationships/slide" Target="slides/slide24.xml" /><Relationship Id="rId26" Type="http://schemas.openxmlformats.org/officeDocument/2006/relationships/slide" Target="slides/slide25.xml" /><Relationship Id="rId27" Type="http://schemas.openxmlformats.org/officeDocument/2006/relationships/slide" Target="slides/slide26.xml" /><Relationship Id="rId28" Type="http://schemas.openxmlformats.org/officeDocument/2006/relationships/slide" Target="slides/slide27.xml" /><Relationship Id="rId29" Type="http://schemas.openxmlformats.org/officeDocument/2006/relationships/slide" Target="slides/slide28.xml" /><Relationship Id="rId30" Type="http://schemas.openxmlformats.org/officeDocument/2006/relationships/slide" Target="slides/slide29.xml" /><Relationship Id="rId31" Type="http://schemas.openxmlformats.org/officeDocument/2006/relationships/slide" Target="slides/slide30.xml" /><Relationship Id="rId32" Type="http://schemas.openxmlformats.org/officeDocument/2006/relationships/slide" Target="slides/slide31.xml" /><Relationship Id="rId33" Type="http://schemas.openxmlformats.org/officeDocument/2006/relationships/slide" Target="slides/slide32.xml" /><Relationship Id="rId34" Type="http://schemas.openxmlformats.org/officeDocument/2006/relationships/slide" Target="slides/slide33.xml" /><Relationship Id="rId35" Type="http://schemas.openxmlformats.org/officeDocument/2006/relationships/slide" Target="slides/slide34.xml" /><Relationship Id="rId36" Type="http://schemas.openxmlformats.org/officeDocument/2006/relationships/slide" Target="slides/slide35.xml" /><Relationship Id="rId37" Type="http://schemas.openxmlformats.org/officeDocument/2006/relationships/slide" Target="slides/slide36.xml" /><Relationship Id="rId38" Type="http://schemas.openxmlformats.org/officeDocument/2006/relationships/slide" Target="slides/slide37.xml" /><Relationship Id="rId39" Type="http://schemas.openxmlformats.org/officeDocument/2006/relationships/slide" Target="slides/slide38.xml" /><Relationship Id="rId40" Type="http://schemas.openxmlformats.org/officeDocument/2006/relationships/slide" Target="slides/slide39.xml" /><Relationship Id="rId41" Type="http://schemas.openxmlformats.org/officeDocument/2006/relationships/slide" Target="slides/slide40.xml" /><Relationship Id="rId42" Type="http://schemas.openxmlformats.org/officeDocument/2006/relationships/slide" Target="slides/slide41.xml" /><Relationship Id="rId43" Type="http://schemas.openxmlformats.org/officeDocument/2006/relationships/slide" Target="slides/slide42.xml" /><Relationship Id="rId44" Type="http://schemas.openxmlformats.org/officeDocument/2006/relationships/presProps" Target="presProps.xml" /><Relationship Id="rId1" Type="http://schemas.openxmlformats.org/officeDocument/2006/relationships/slideMaster" Target="slideMasters/slideMaster1.xml" /><Relationship Id="rId47" Type="http://schemas.openxmlformats.org/officeDocument/2006/relationships/tableStyles" Target="tableStyles.xml" /><Relationship Id="rId46" Type="http://schemas.openxmlformats.org/officeDocument/2006/relationships/theme" Target="theme/theme1.xml" /><Relationship Id="rId45" Type="http://schemas.openxmlformats.org/officeDocument/2006/relationships/viewProps" Target="viewProps.xml" 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739774"/>
            <a:ext cx="7772400" cy="1102519"/>
          </a:xfrm>
        </p:spPr>
        <p:txBody>
          <a:bodyPr/>
          <a:lstStyle>
            <a:lvl1pPr algn="ctr">
              <a:defRPr sz="4000" baseline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1730"/>
            <a:ext cx="6400800" cy="34737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5/12/26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CE918C2E-CA3D-3E7E-792D-7E5EF1245971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52696" y="289937"/>
            <a:ext cx="4638608" cy="25979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443575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5/12/26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9147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5/12/26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15290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5/12/26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3460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3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5/12/26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30690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5/12/26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98862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5/12/26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57939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5/12/26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27212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5/12/26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09010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5/12/26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08956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5/12/26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8998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1EB5C9-1307-BA42-ABA2-0BC069CD8E7F}" type="datetimeFigureOut">
              <a:rPr lang="en-US" smtClean="0"/>
              <a:t>5/12/26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EF2332-01BF-834F-8236-50238282D53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62008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342900" rtl="0" eaLnBrk="1" latinLnBrk="0" hangingPunct="1">
        <a:spcBef>
          <a:spcPct val="0"/>
        </a:spcBef>
        <a:buNone/>
        <a:defRPr sz="3300" kern="1200" baseline="0">
          <a:solidFill>
            <a:schemeClr val="tx1"/>
          </a:solidFill>
          <a:latin typeface="Montserrat" panose="00000500000000000000" pitchFamily="2" charset="77"/>
          <a:ea typeface="+mj-ea"/>
          <a:cs typeface="+mj-cs"/>
        </a:defRPr>
      </a:lvl1pPr>
    </p:titleStyle>
    <p:bodyStyle>
      <a:lvl1pPr marL="342900" indent="-342900" algn="l" defTabSz="342900" rtl="0" eaLnBrk="1" latinLnBrk="0" hangingPunct="1">
        <a:spcBef>
          <a:spcPct val="20000"/>
        </a:spcBef>
        <a:buFont typeface="Arial"/>
        <a:buChar char="•"/>
        <a:defRPr sz="1300" kern="1200" baseline="0">
          <a:solidFill>
            <a:schemeClr val="tx1"/>
          </a:solidFill>
          <a:latin typeface="Lato" panose="020F0502020204030203" pitchFamily="34" charset="0"/>
          <a:ea typeface="+mn-ea"/>
          <a:cs typeface="+mn-cs"/>
        </a:defRPr>
      </a:lvl1pPr>
      <a:lvl2pPr marL="685800" indent="-342900" algn="l" defTabSz="342900" rtl="0" eaLnBrk="1" latinLnBrk="0" hangingPunct="1">
        <a:spcBef>
          <a:spcPct val="20000"/>
        </a:spcBef>
        <a:buFont typeface="Courier New" panose="02070309020205020404" pitchFamily="49" charset="0"/>
        <a:buChar char="o"/>
        <a:defRPr sz="1100" kern="1200" baseline="0">
          <a:solidFill>
            <a:schemeClr val="tx1"/>
          </a:solidFill>
          <a:latin typeface="Lato" panose="020F0502020204030203" pitchFamily="34" charset="0"/>
          <a:ea typeface="+mn-ea"/>
          <a:cs typeface="+mn-cs"/>
        </a:defRPr>
      </a:lvl2pPr>
      <a:lvl3pPr marL="1028700" indent="-342900" algn="l" defTabSz="342900" rtl="0" eaLnBrk="1" latinLnBrk="0" hangingPunct="1">
        <a:spcBef>
          <a:spcPct val="20000"/>
        </a:spcBef>
        <a:buFont typeface="Wingdings" pitchFamily="2" charset="2"/>
        <a:buChar char="§"/>
        <a:defRPr sz="1100" kern="1200" baseline="0">
          <a:solidFill>
            <a:schemeClr val="tx1"/>
          </a:solidFill>
          <a:latin typeface="Lato" panose="020F0502020204030203" pitchFamily="34" charset="0"/>
          <a:ea typeface="+mn-ea"/>
          <a:cs typeface="+mn-cs"/>
        </a:defRPr>
      </a:lvl3pPr>
      <a:lvl4pPr marL="1371600" indent="-342900" algn="l" defTabSz="3429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100" kern="1200" baseline="0">
          <a:solidFill>
            <a:schemeClr val="tx1"/>
          </a:solidFill>
          <a:latin typeface="Lato" panose="020F0502020204030203" pitchFamily="34" charset="0"/>
          <a:ea typeface="+mn-ea"/>
          <a:cs typeface="+mn-cs"/>
        </a:defRPr>
      </a:lvl4pPr>
      <a:lvl5pPr marL="1714500" indent="-342900" algn="l" defTabSz="342900" rtl="0" eaLnBrk="1" latinLnBrk="0" hangingPunct="1">
        <a:spcBef>
          <a:spcPct val="20000"/>
        </a:spcBef>
        <a:buFont typeface="Courier New" panose="02070309020205020404" pitchFamily="49" charset="0"/>
        <a:buChar char="o"/>
        <a:defRPr sz="1100" kern="1200" baseline="0">
          <a:solidFill>
            <a:schemeClr val="tx1"/>
          </a:solidFill>
          <a:latin typeface="Lato" panose="020F0502020204030203" pitchFamily="34" charset="0"/>
          <a:ea typeface="+mn-ea"/>
          <a:cs typeface="+mn-cs"/>
        </a:defRPr>
      </a:lvl5pPr>
      <a:lvl6pPr marL="2057400" indent="-342900" algn="l" defTabSz="342900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400300" indent="-342900" algn="l" defTabSz="342900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743200" indent="-342900" algn="l" defTabSz="342900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3086100" indent="-342900" algn="l" defTabSz="342900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10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1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2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3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4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5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hyperlink" Target="https://daseh.org/" TargetMode="External" /><Relationship Id="rId3" Type="http://schemas.openxmlformats.org/officeDocument/2006/relationships/hyperlink" Target="https://daseh.org/modules/Data_Summarization/lab/Data_Summarization_Lab.Rmd" TargetMode="External" /></Relationships>
</file>

<file path=ppt/slides/_rels/slide16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7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8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9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hyperlink" Target="https://daseh.org/modules/cheatsheets/Day-3.pdf" TargetMode="External" /></Relationships>
</file>

<file path=ppt/slides/_rels/slide20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1.xml.rels><?xml version="1.0" encoding="UTF-8"?><Relationships xmlns="http://schemas.openxmlformats.org/package/2006/relationships"><Relationship Id="rId1" Type="http://schemas.openxmlformats.org/officeDocument/2006/relationships/slideLayout" Target="../slideLayouts/slideLayout3.xml" /></Relationships>
</file>

<file path=ppt/slides/_rels/slide22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3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4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5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6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7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8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9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0.xml.rels><?xml version="1.0" encoding="UTF-8"?><Relationships xmlns="http://schemas.openxmlformats.org/package/2006/relationships"><Relationship Id="rId1" Type="http://schemas.openxmlformats.org/officeDocument/2006/relationships/slideLayout" Target="../slideLayouts/slideLayout3.xml" /></Relationships>
</file>

<file path=ppt/slides/_rels/slide31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2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3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4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5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hyperlink" Target="https://daseh.org/" TargetMode="External" /><Relationship Id="rId3" Type="http://schemas.openxmlformats.org/officeDocument/2006/relationships/hyperlink" Target="https://daseh.org/modules/Data_Summarization/lab/Data_Summarization_Lab.Rmd" TargetMode="External" /><Relationship Id="rId4" Type="http://schemas.openxmlformats.org/officeDocument/2006/relationships/hyperlink" Target="https://daseh.org/modules/cheatsheets/Day-4.pdf" TargetMode="External" /><Relationship Id="rId5" Type="http://schemas.openxmlformats.org/officeDocument/2006/relationships/hyperlink" Target="https://rstudio.github.io/cheatsheets/data-transformation.pdf" TargetMode="External" /><Relationship Id="rId6" Type="http://schemas.openxmlformats.org/officeDocument/2006/relationships/hyperlink" Target="https://www.danieldsjoberg.com/gtsummary/" TargetMode="External" /></Relationships>
</file>

<file path=ppt/slides/_rels/slide36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image" Target="../media/image2.jpg" /></Relationships>
</file>

<file path=ppt/slides/_rels/slide37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8.xml.rels><?xml version="1.0" encoding="UTF-8"?><Relationships xmlns="http://schemas.openxmlformats.org/package/2006/relationships"><Relationship Id="rId1" Type="http://schemas.openxmlformats.org/officeDocument/2006/relationships/slideLayout" Target="../slideLayouts/slideLayout3.xml" /></Relationships>
</file>

<file path=ppt/slides/_rels/slide39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0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1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2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5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6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7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8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9.xml.rels><?xml version="1.0" encoding="UTF-8"?><Relationships xmlns="http://schemas.openxmlformats.org/package/2006/relationships"><Relationship Id="rId1" Type="http://schemas.openxmlformats.org/officeDocument/2006/relationships/slideLayout" Target="../slideLayouts/slideLayout3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739774"/>
            <a:ext cx="7772400" cy="1102519"/>
          </a:xfrm>
        </p:spPr>
        <p:txBody>
          <a:bodyPr/>
          <a:lstStyle/>
          <a:p>
            <a:pPr lvl="0" marL="0" indent="0">
              <a:buNone/>
            </a:pPr>
            <a:r>
              <a:rPr/>
              <a:t>Data</a:t>
            </a:r>
            <a:r>
              <a:rPr/>
              <a:t> </a:t>
            </a:r>
            <a:r>
              <a:rPr/>
              <a:t>Summarization</a:t>
            </a:r>
          </a:p>
        </p:txBody>
      </p:sp>
      <p:sp>
        <p:nvSpPr>
          <p:cNvPr id="3" name="Subtitle 2"/>
          <p:cNvSpPr>
            <a:spLocks noGrp="1"/>
          </p:cNvSpPr>
          <p:nvPr>
            <p:ph idx="1" type="subTitle"/>
          </p:nvPr>
        </p:nvSpPr>
        <p:spPr>
          <a:xfrm>
            <a:off x="1371600" y="3881730"/>
            <a:ext cx="6400800" cy="347370"/>
          </a:xfrm>
        </p:spPr>
        <p:txBody>
          <a:bodyPr/>
          <a:lstStyle/>
          <a:p>
            <a:pPr lvl="0" marL="0" indent="0">
              <a:buNone/>
            </a:pPr>
            <a:br/>
            <a:br/>
          </a:p>
        </p:txBody>
      </p:sp>
    </p:spTree>
  </p:cSld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marL="0" indent="0">
              <a:buNone/>
            </a:pPr>
            <a:r>
              <a:rPr/>
              <a:t>Summarize</a:t>
            </a:r>
            <a:r>
              <a:rPr/>
              <a:t> </a:t>
            </a:r>
            <a:r>
              <a:rPr/>
              <a:t>the</a:t>
            </a:r>
            <a:r>
              <a:rPr/>
              <a:t> </a:t>
            </a:r>
            <a:r>
              <a:rPr/>
              <a:t>data:</a:t>
            </a:r>
            <a:r>
              <a:rPr/>
              <a:t> </a:t>
            </a:r>
            <a:r>
              <a:rPr>
                <a:latin typeface="Courier"/>
              </a:rPr>
              <a:t>dplyr</a:t>
            </a:r>
            <a:r>
              <a:rPr/>
              <a:t> </a:t>
            </a:r>
            <a:r>
              <a:rPr>
                <a:latin typeface="Courier"/>
              </a:rPr>
              <a:t>summarize()</a:t>
            </a:r>
            <a:r>
              <a:rPr/>
              <a:t> </a:t>
            </a:r>
            <a:r>
              <a:rPr/>
              <a:t>function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marL="0" indent="0">
              <a:buNone/>
            </a:pPr>
            <a:r>
              <a:rPr>
                <a:latin typeface="Courier"/>
              </a:rPr>
              <a:t>summarize</a:t>
            </a:r>
            <a:r>
              <a:rPr/>
              <a:t> works on datasets without </a:t>
            </a:r>
            <a:r>
              <a:rPr>
                <a:latin typeface="Courier"/>
              </a:rPr>
              <a:t>pull()</a:t>
            </a:r>
            <a:r>
              <a:rPr/>
              <a:t>.</a:t>
            </a:r>
          </a:p>
          <a:p>
            <a:pPr lvl="0" marL="0" indent="0">
              <a:buNone/>
            </a:pPr>
            <a:r>
              <a:rPr/>
              <a:t>Multiple summary statistics can be calculated at once!</a:t>
            </a:r>
          </a:p>
          <a:p>
            <a:pPr lvl="0" indent="0">
              <a:buNone/>
            </a:pPr>
            <a:r>
              <a:rPr i="1">
                <a:solidFill>
                  <a:srgbClr val="60A0B0"/>
                </a:solidFill>
                <a:latin typeface="Courier"/>
              </a:rPr>
              <a:t># General format - Not the code!</a:t>
            </a:r>
            <a:br/>
            <a:r>
              <a:rPr>
                <a:latin typeface="Courier"/>
              </a:rPr>
              <a:t>{data to use} </a:t>
            </a:r>
            <a:r>
              <a:rPr>
                <a:solidFill>
                  <a:srgbClr val="4070A0"/>
                </a:solidFill>
                <a:latin typeface="Courier"/>
              </a:rPr>
              <a:t>|</a:t>
            </a:r>
            <a:r>
              <a:rPr b="1">
                <a:solidFill>
                  <a:srgbClr val="FF0000"/>
                </a:solidFill>
                <a:latin typeface="Courier"/>
              </a:rPr>
              <a:t>&gt;</a:t>
            </a:r>
            <a:r>
              <a:rPr>
                <a:latin typeface="Courier"/>
              </a:rPr>
              <a:t> </a:t>
            </a:r>
            <a:br/>
            <a:r>
              <a:rPr>
                <a:latin typeface="Courier"/>
              </a:rPr>
              <a:t>   </a:t>
            </a:r>
            <a:r>
              <a:rPr>
                <a:solidFill>
                  <a:srgbClr val="06287E"/>
                </a:solidFill>
                <a:latin typeface="Courier"/>
              </a:rPr>
              <a:t>summarize</a:t>
            </a:r>
            <a:r>
              <a:rPr>
                <a:latin typeface="Courier"/>
              </a:rPr>
              <a:t>({summary column name} </a:t>
            </a:r>
            <a:r>
              <a:rPr>
                <a:solidFill>
                  <a:srgbClr val="007020"/>
                </a:solidFill>
                <a:latin typeface="Courier"/>
              </a:rPr>
              <a:t>=</a:t>
            </a:r>
            <a:r>
              <a:rPr>
                <a:latin typeface="Courier"/>
              </a:rPr>
              <a:t> {</a:t>
            </a:r>
            <a:r>
              <a:rPr b="1">
                <a:solidFill>
                  <a:srgbClr val="007020"/>
                </a:solidFill>
                <a:latin typeface="Courier"/>
              </a:rPr>
              <a:t>function</a:t>
            </a:r>
            <a:r>
              <a:rPr>
                <a:latin typeface="Courier"/>
              </a:rPr>
              <a:t>(source column)},</a:t>
            </a:r>
            <a:br/>
            <a:r>
              <a:rPr>
                <a:latin typeface="Courier"/>
              </a:rPr>
              <a:t>             {summary column name} </a:t>
            </a:r>
            <a:r>
              <a:rPr>
                <a:solidFill>
                  <a:srgbClr val="007020"/>
                </a:solidFill>
                <a:latin typeface="Courier"/>
              </a:rPr>
              <a:t>=</a:t>
            </a:r>
            <a:r>
              <a:rPr>
                <a:latin typeface="Courier"/>
              </a:rPr>
              <a:t> {</a:t>
            </a:r>
            <a:r>
              <a:rPr b="1">
                <a:solidFill>
                  <a:srgbClr val="007020"/>
                </a:solidFill>
                <a:latin typeface="Courier"/>
              </a:rPr>
              <a:t>function</a:t>
            </a:r>
            <a:r>
              <a:rPr>
                <a:latin typeface="Courier"/>
              </a:rPr>
              <a:t>(source column)}) </a:t>
            </a:r>
          </a:p>
        </p:txBody>
      </p:sp>
    </p:spTree>
  </p:cSld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marL="0" indent="0">
              <a:buNone/>
            </a:pPr>
            <a:r>
              <a:rPr/>
              <a:t>Summarize</a:t>
            </a:r>
            <a:r>
              <a:rPr/>
              <a:t> </a:t>
            </a:r>
            <a:r>
              <a:rPr/>
              <a:t>the</a:t>
            </a:r>
            <a:r>
              <a:rPr/>
              <a:t> </a:t>
            </a:r>
            <a:r>
              <a:rPr/>
              <a:t>data:</a:t>
            </a:r>
            <a:r>
              <a:rPr/>
              <a:t> </a:t>
            </a:r>
            <a:r>
              <a:rPr>
                <a:latin typeface="Courier"/>
              </a:rPr>
              <a:t>dplyr</a:t>
            </a:r>
            <a:r>
              <a:rPr/>
              <a:t> </a:t>
            </a:r>
            <a:r>
              <a:rPr>
                <a:latin typeface="Courier"/>
              </a:rPr>
              <a:t>summarize()</a:t>
            </a:r>
            <a:r>
              <a:rPr/>
              <a:t> </a:t>
            </a:r>
            <a:r>
              <a:rPr/>
              <a:t>function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0">
              <a:buNone/>
            </a:pPr>
            <a:r>
              <a:rPr>
                <a:latin typeface="Courier"/>
              </a:rPr>
              <a:t>er </a:t>
            </a:r>
            <a:r>
              <a:rPr>
                <a:solidFill>
                  <a:srgbClr val="4070A0"/>
                </a:solidFill>
                <a:latin typeface="Courier"/>
              </a:rPr>
              <a:t>|</a:t>
            </a:r>
            <a:r>
              <a:rPr b="1">
                <a:solidFill>
                  <a:srgbClr val="FF0000"/>
                </a:solidFill>
                <a:latin typeface="Courier"/>
              </a:rPr>
              <a:t>&gt;</a:t>
            </a:r>
            <a:r>
              <a:rPr>
                <a:latin typeface="Courier"/>
              </a:rPr>
              <a:t> </a:t>
            </a:r>
            <a:br/>
            <a:r>
              <a:rPr>
                <a:latin typeface="Courier"/>
              </a:rPr>
              <a:t>  </a:t>
            </a:r>
            <a:r>
              <a:rPr>
                <a:solidFill>
                  <a:srgbClr val="06287E"/>
                </a:solidFill>
                <a:latin typeface="Courier"/>
              </a:rPr>
              <a:t>summarize</a:t>
            </a:r>
            <a:r>
              <a:rPr>
                <a:latin typeface="Courier"/>
              </a:rPr>
              <a:t>(</a:t>
            </a:r>
            <a:r>
              <a:rPr>
                <a:solidFill>
                  <a:srgbClr val="7D9029"/>
                </a:solidFill>
                <a:latin typeface="Courier"/>
              </a:rPr>
              <a:t>mean_visits =</a:t>
            </a:r>
            <a:r>
              <a:rPr>
                <a:latin typeface="Courier"/>
              </a:rPr>
              <a:t> </a:t>
            </a:r>
            <a:r>
              <a:rPr>
                <a:solidFill>
                  <a:srgbClr val="06287E"/>
                </a:solidFill>
                <a:latin typeface="Courier"/>
              </a:rPr>
              <a:t>mean</a:t>
            </a:r>
            <a:r>
              <a:rPr>
                <a:latin typeface="Courier"/>
              </a:rPr>
              <a:t>(visits))</a:t>
            </a:r>
          </a:p>
          <a:p>
            <a:pPr lvl="0" indent="0">
              <a:buNone/>
            </a:pPr>
            <a:r>
              <a:rPr>
                <a:latin typeface="Courier"/>
              </a:rPr>
              <a:t># A tibble: 1 × 1
  mean_visits
        &lt;dbl&gt;
1          NA</a:t>
            </a:r>
          </a:p>
          <a:p>
            <a:pPr lvl="0" indent="0">
              <a:buNone/>
            </a:pPr>
            <a:r>
              <a:rPr>
                <a:latin typeface="Courier"/>
              </a:rPr>
              <a:t>er </a:t>
            </a:r>
            <a:r>
              <a:rPr>
                <a:solidFill>
                  <a:srgbClr val="4070A0"/>
                </a:solidFill>
                <a:latin typeface="Courier"/>
              </a:rPr>
              <a:t>|</a:t>
            </a:r>
            <a:r>
              <a:rPr b="1">
                <a:solidFill>
                  <a:srgbClr val="FF0000"/>
                </a:solidFill>
                <a:latin typeface="Courier"/>
              </a:rPr>
              <a:t>&gt;</a:t>
            </a:r>
            <a:r>
              <a:rPr>
                <a:latin typeface="Courier"/>
              </a:rPr>
              <a:t> </a:t>
            </a:r>
            <a:br/>
            <a:r>
              <a:rPr>
                <a:latin typeface="Courier"/>
              </a:rPr>
              <a:t>  </a:t>
            </a:r>
            <a:r>
              <a:rPr>
                <a:solidFill>
                  <a:srgbClr val="06287E"/>
                </a:solidFill>
                <a:latin typeface="Courier"/>
              </a:rPr>
              <a:t>summarize</a:t>
            </a:r>
            <a:r>
              <a:rPr>
                <a:latin typeface="Courier"/>
              </a:rPr>
              <a:t>(</a:t>
            </a:r>
            <a:r>
              <a:rPr>
                <a:solidFill>
                  <a:srgbClr val="7D9029"/>
                </a:solidFill>
                <a:latin typeface="Courier"/>
              </a:rPr>
              <a:t>mean_visits =</a:t>
            </a:r>
            <a:r>
              <a:rPr>
                <a:latin typeface="Courier"/>
              </a:rPr>
              <a:t> </a:t>
            </a:r>
            <a:r>
              <a:rPr>
                <a:solidFill>
                  <a:srgbClr val="06287E"/>
                </a:solidFill>
                <a:latin typeface="Courier"/>
              </a:rPr>
              <a:t>mean</a:t>
            </a:r>
            <a:r>
              <a:rPr>
                <a:latin typeface="Courier"/>
              </a:rPr>
              <a:t>(visits, </a:t>
            </a:r>
            <a:r>
              <a:rPr>
                <a:solidFill>
                  <a:srgbClr val="7D9029"/>
                </a:solidFill>
                <a:latin typeface="Courier"/>
              </a:rPr>
              <a:t>na.rm =</a:t>
            </a:r>
            <a:r>
              <a:rPr>
                <a:latin typeface="Courier"/>
              </a:rPr>
              <a:t> </a:t>
            </a:r>
            <a:r>
              <a:rPr>
                <a:solidFill>
                  <a:srgbClr val="880000"/>
                </a:solidFill>
                <a:latin typeface="Courier"/>
              </a:rPr>
              <a:t>TRUE</a:t>
            </a:r>
            <a:r>
              <a:rPr>
                <a:latin typeface="Courier"/>
              </a:rPr>
              <a:t>))</a:t>
            </a:r>
          </a:p>
          <a:p>
            <a:pPr lvl="0" indent="0">
              <a:buNone/>
            </a:pPr>
            <a:r>
              <a:rPr>
                <a:latin typeface="Courier"/>
              </a:rPr>
              <a:t># A tibble: 1 × 1
  mean_visits
        &lt;dbl&gt;
1        7.19</a:t>
            </a:r>
          </a:p>
        </p:txBody>
      </p:sp>
    </p:spTree>
  </p:cSld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marL="0" indent="0">
              <a:buNone/>
            </a:pPr>
            <a:r>
              <a:rPr/>
              <a:t>Summarize</a:t>
            </a:r>
            <a:r>
              <a:rPr/>
              <a:t> </a:t>
            </a:r>
            <a:r>
              <a:rPr/>
              <a:t>the</a:t>
            </a:r>
            <a:r>
              <a:rPr/>
              <a:t> </a:t>
            </a:r>
            <a:r>
              <a:rPr/>
              <a:t>data:</a:t>
            </a:r>
            <a:r>
              <a:rPr/>
              <a:t> </a:t>
            </a:r>
            <a:r>
              <a:rPr>
                <a:latin typeface="Courier"/>
              </a:rPr>
              <a:t>dplyr</a:t>
            </a:r>
            <a:r>
              <a:rPr/>
              <a:t> </a:t>
            </a:r>
            <a:r>
              <a:rPr>
                <a:latin typeface="Courier"/>
              </a:rPr>
              <a:t>summarize()</a:t>
            </a:r>
            <a:r>
              <a:rPr/>
              <a:t> </a:t>
            </a:r>
            <a:r>
              <a:rPr/>
              <a:t>function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marL="0" indent="0">
              <a:buNone/>
            </a:pPr>
            <a:r>
              <a:rPr>
                <a:latin typeface="Courier"/>
              </a:rPr>
              <a:t>summarize()</a:t>
            </a:r>
            <a:r>
              <a:rPr/>
              <a:t> can do multiple operations at once. Just separate by a comma.</a:t>
            </a:r>
          </a:p>
          <a:p>
            <a:pPr lvl="0" indent="0">
              <a:buNone/>
            </a:pPr>
            <a:r>
              <a:rPr>
                <a:latin typeface="Courier"/>
              </a:rPr>
              <a:t>er </a:t>
            </a:r>
            <a:r>
              <a:rPr>
                <a:solidFill>
                  <a:srgbClr val="4070A0"/>
                </a:solidFill>
                <a:latin typeface="Courier"/>
              </a:rPr>
              <a:t>|</a:t>
            </a:r>
            <a:r>
              <a:rPr b="1">
                <a:solidFill>
                  <a:srgbClr val="FF0000"/>
                </a:solidFill>
                <a:latin typeface="Courier"/>
              </a:rPr>
              <a:t>&gt;</a:t>
            </a:r>
            <a:r>
              <a:rPr>
                <a:latin typeface="Courier"/>
              </a:rPr>
              <a:t> </a:t>
            </a:r>
            <a:br/>
            <a:r>
              <a:rPr>
                <a:latin typeface="Courier"/>
              </a:rPr>
              <a:t>  </a:t>
            </a:r>
            <a:r>
              <a:rPr>
                <a:solidFill>
                  <a:srgbClr val="06287E"/>
                </a:solidFill>
                <a:latin typeface="Courier"/>
              </a:rPr>
              <a:t>summarize</a:t>
            </a:r>
            <a:r>
              <a:rPr>
                <a:latin typeface="Courier"/>
              </a:rPr>
              <a:t>(</a:t>
            </a:r>
            <a:r>
              <a:rPr>
                <a:solidFill>
                  <a:srgbClr val="7D9029"/>
                </a:solidFill>
                <a:latin typeface="Courier"/>
              </a:rPr>
              <a:t>mean_visits =</a:t>
            </a:r>
            <a:r>
              <a:rPr>
                <a:latin typeface="Courier"/>
              </a:rPr>
              <a:t> </a:t>
            </a:r>
            <a:r>
              <a:rPr>
                <a:solidFill>
                  <a:srgbClr val="06287E"/>
                </a:solidFill>
                <a:latin typeface="Courier"/>
              </a:rPr>
              <a:t>mean</a:t>
            </a:r>
            <a:r>
              <a:rPr>
                <a:latin typeface="Courier"/>
              </a:rPr>
              <a:t>(visits, </a:t>
            </a:r>
            <a:r>
              <a:rPr>
                <a:solidFill>
                  <a:srgbClr val="7D9029"/>
                </a:solidFill>
                <a:latin typeface="Courier"/>
              </a:rPr>
              <a:t>na.rm =</a:t>
            </a:r>
            <a:r>
              <a:rPr>
                <a:latin typeface="Courier"/>
              </a:rPr>
              <a:t> </a:t>
            </a:r>
            <a:r>
              <a:rPr>
                <a:solidFill>
                  <a:srgbClr val="880000"/>
                </a:solidFill>
                <a:latin typeface="Courier"/>
              </a:rPr>
              <a:t>TRUE</a:t>
            </a:r>
            <a:r>
              <a:rPr>
                <a:latin typeface="Courier"/>
              </a:rPr>
              <a:t>),</a:t>
            </a:r>
            <a:br/>
            <a:r>
              <a:rPr>
                <a:latin typeface="Courier"/>
              </a:rPr>
              <a:t>            </a:t>
            </a:r>
            <a:r>
              <a:rPr>
                <a:solidFill>
                  <a:srgbClr val="7D9029"/>
                </a:solidFill>
                <a:latin typeface="Courier"/>
              </a:rPr>
              <a:t>median_visits =</a:t>
            </a:r>
            <a:r>
              <a:rPr>
                <a:latin typeface="Courier"/>
              </a:rPr>
              <a:t> </a:t>
            </a:r>
            <a:r>
              <a:rPr>
                <a:solidFill>
                  <a:srgbClr val="06287E"/>
                </a:solidFill>
                <a:latin typeface="Courier"/>
              </a:rPr>
              <a:t>median</a:t>
            </a:r>
            <a:r>
              <a:rPr>
                <a:latin typeface="Courier"/>
              </a:rPr>
              <a:t>(visits, </a:t>
            </a:r>
            <a:r>
              <a:rPr>
                <a:solidFill>
                  <a:srgbClr val="7D9029"/>
                </a:solidFill>
                <a:latin typeface="Courier"/>
              </a:rPr>
              <a:t>na.rm =</a:t>
            </a:r>
            <a:r>
              <a:rPr>
                <a:latin typeface="Courier"/>
              </a:rPr>
              <a:t> </a:t>
            </a:r>
            <a:r>
              <a:rPr>
                <a:solidFill>
                  <a:srgbClr val="880000"/>
                </a:solidFill>
                <a:latin typeface="Courier"/>
              </a:rPr>
              <a:t>TRUE</a:t>
            </a:r>
            <a:r>
              <a:rPr>
                <a:latin typeface="Courier"/>
              </a:rPr>
              <a:t>),</a:t>
            </a:r>
            <a:br/>
            <a:r>
              <a:rPr>
                <a:latin typeface="Courier"/>
              </a:rPr>
              <a:t>            </a:t>
            </a:r>
            <a:r>
              <a:rPr>
                <a:solidFill>
                  <a:srgbClr val="7D9029"/>
                </a:solidFill>
                <a:latin typeface="Courier"/>
              </a:rPr>
              <a:t>mean_rate =</a:t>
            </a:r>
            <a:r>
              <a:rPr>
                <a:latin typeface="Courier"/>
              </a:rPr>
              <a:t> </a:t>
            </a:r>
            <a:r>
              <a:rPr>
                <a:solidFill>
                  <a:srgbClr val="06287E"/>
                </a:solidFill>
                <a:latin typeface="Courier"/>
              </a:rPr>
              <a:t>mean</a:t>
            </a:r>
            <a:r>
              <a:rPr>
                <a:latin typeface="Courier"/>
              </a:rPr>
              <a:t>(rate, </a:t>
            </a:r>
            <a:r>
              <a:rPr>
                <a:solidFill>
                  <a:srgbClr val="7D9029"/>
                </a:solidFill>
                <a:latin typeface="Courier"/>
              </a:rPr>
              <a:t>na.rm =</a:t>
            </a:r>
            <a:r>
              <a:rPr>
                <a:latin typeface="Courier"/>
              </a:rPr>
              <a:t> </a:t>
            </a:r>
            <a:r>
              <a:rPr>
                <a:solidFill>
                  <a:srgbClr val="880000"/>
                </a:solidFill>
                <a:latin typeface="Courier"/>
              </a:rPr>
              <a:t>TRUE</a:t>
            </a:r>
            <a:r>
              <a:rPr>
                <a:latin typeface="Courier"/>
              </a:rPr>
              <a:t>))</a:t>
            </a:r>
          </a:p>
          <a:p>
            <a:pPr lvl="0" indent="0">
              <a:buNone/>
            </a:pPr>
            <a:r>
              <a:rPr>
                <a:latin typeface="Courier"/>
              </a:rPr>
              <a:t># A tibble: 1 × 3
  mean_visits median_visits mean_rate
        &lt;dbl&gt;         &lt;dbl&gt;     &lt;dbl&gt;
1        7.19             0      2.43</a:t>
            </a:r>
          </a:p>
        </p:txBody>
      </p:sp>
    </p:spTree>
  </p:cSld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marL="0" indent="0">
              <a:buNone/>
            </a:pPr>
            <a:r>
              <a:rPr/>
              <a:t>Summarize</a:t>
            </a:r>
            <a:r>
              <a:rPr/>
              <a:t> </a:t>
            </a:r>
            <a:r>
              <a:rPr/>
              <a:t>the</a:t>
            </a:r>
            <a:r>
              <a:rPr/>
              <a:t> </a:t>
            </a:r>
            <a:r>
              <a:rPr/>
              <a:t>data:</a:t>
            </a:r>
            <a:r>
              <a:rPr/>
              <a:t> </a:t>
            </a:r>
            <a:r>
              <a:rPr>
                <a:latin typeface="Courier"/>
              </a:rPr>
              <a:t>dplyr</a:t>
            </a:r>
            <a:r>
              <a:rPr/>
              <a:t> </a:t>
            </a:r>
            <a:r>
              <a:rPr>
                <a:latin typeface="Courier"/>
              </a:rPr>
              <a:t>summarize()</a:t>
            </a:r>
            <a:r>
              <a:rPr/>
              <a:t> </a:t>
            </a:r>
            <a:r>
              <a:rPr/>
              <a:t>function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marL="0" indent="0">
              <a:buNone/>
            </a:pPr>
            <a:r>
              <a:rPr/>
              <a:t>Note that </a:t>
            </a:r>
            <a:r>
              <a:rPr>
                <a:latin typeface="Courier"/>
              </a:rPr>
              <a:t>summarize()</a:t>
            </a:r>
            <a:r>
              <a:rPr/>
              <a:t> creates a separate tibble from the original data.</a:t>
            </a:r>
          </a:p>
          <a:p>
            <a:pPr lvl="0" marL="0" indent="0">
              <a:buNone/>
            </a:pPr>
            <a:r>
              <a:rPr/>
              <a:t>If you want to save a summary statistic in the original data, use </a:t>
            </a:r>
            <a:r>
              <a:rPr>
                <a:latin typeface="Courier"/>
              </a:rPr>
              <a:t>mutate()</a:t>
            </a:r>
            <a:r>
              <a:rPr/>
              <a:t> instead to create a new column for the summary statistic.</a:t>
            </a:r>
          </a:p>
        </p:txBody>
      </p:sp>
    </p:spTree>
  </p:cSld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marL="0" indent="0">
              <a:buNone/>
            </a:pPr>
            <a:r>
              <a:rPr>
                <a:latin typeface="Courier"/>
              </a:rPr>
              <a:t>summary()</a:t>
            </a:r>
            <a:r>
              <a:rPr/>
              <a:t> </a:t>
            </a:r>
            <a:r>
              <a:rPr/>
              <a:t>Function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marL="0" indent="0">
              <a:buNone/>
            </a:pPr>
            <a:r>
              <a:rPr/>
              <a:t>Using </a:t>
            </a:r>
            <a:r>
              <a:rPr>
                <a:latin typeface="Courier"/>
              </a:rPr>
              <a:t>summary()</a:t>
            </a:r>
            <a:r>
              <a:rPr/>
              <a:t> can give you rough snapshots of each numeric column (character columns are skipped):</a:t>
            </a:r>
          </a:p>
          <a:p>
            <a:pPr lvl="0" indent="0">
              <a:buNone/>
            </a:pPr>
            <a:r>
              <a:rPr>
                <a:solidFill>
                  <a:srgbClr val="06287E"/>
                </a:solidFill>
                <a:latin typeface="Courier"/>
              </a:rPr>
              <a:t>summary</a:t>
            </a:r>
            <a:r>
              <a:rPr>
                <a:latin typeface="Courier"/>
              </a:rPr>
              <a:t>(er)</a:t>
            </a:r>
          </a:p>
          <a:p>
            <a:pPr lvl="0" indent="0">
              <a:buNone/>
            </a:pPr>
            <a:r>
              <a:rPr>
                <a:latin typeface="Courier"/>
              </a:rPr>
              <a:t>    county               rate          lower95cl        upper95cl      
 Length:768         Min.   : 0.000   Min.   : 0.000   Min.   :  0.000  
 Class :character   1st Qu.: 0.000   1st Qu.: 0.000   1st Qu.:  0.000  
 Mode  :character   Median : 0.000   Median : 0.000   Median :  0.000  
                    Mean   : 2.431   Mean   : 1.449   Mean   :  3.526  
                    3rd Qu.: 3.509   3rd Qu.: 1.895   3rd Qu.:  5.173  
                    Max.   :89.275   Max.   :43.398   Max.   :151.420  
                    NA's   :303      NA's   :304      NA's   :304      
     visits            year     
 Min.   : 0.000   Min.   :2011  
 1st Qu.: 0.000   1st Qu.:2014  
 Median : 0.000   Median :2016  
 Mean   : 7.189   Mean   :2016  
 3rd Qu.:13.000   3rd Qu.:2019  
 Max.   :48.000   Max.   :2022  
 NA's   :303                    </a:t>
            </a:r>
          </a:p>
        </p:txBody>
      </p:sp>
    </p:spTree>
  </p:cSld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marL="0" indent="0">
              <a:buNone/>
            </a:pPr>
            <a:r>
              <a:rPr/>
              <a:t>Summary</a:t>
            </a:r>
            <a:r>
              <a:rPr/>
              <a:t> </a:t>
            </a:r>
            <a:r>
              <a:rPr/>
              <a:t>&amp;</a:t>
            </a:r>
            <a:r>
              <a:rPr/>
              <a:t> </a:t>
            </a:r>
            <a:r>
              <a:rPr/>
              <a:t>Lab</a:t>
            </a:r>
            <a:r>
              <a:rPr/>
              <a:t> </a:t>
            </a:r>
            <a:r>
              <a:rPr/>
              <a:t>Part</a:t>
            </a:r>
            <a:r>
              <a:rPr/>
              <a:t> </a:t>
            </a:r>
            <a:r>
              <a:rPr/>
              <a:t>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>
                <a:latin typeface="Courier"/>
              </a:rPr>
              <a:t>pull()</a:t>
            </a:r>
            <a:r>
              <a:rPr/>
              <a:t> creates a </a:t>
            </a:r>
            <a:r>
              <a:rPr i="1"/>
              <a:t>vector</a:t>
            </a:r>
          </a:p>
          <a:p>
            <a:pPr lvl="1"/>
            <a:r>
              <a:rPr/>
              <a:t>don’t forget the </a:t>
            </a:r>
            <a:r>
              <a:rPr>
                <a:latin typeface="Courier"/>
              </a:rPr>
              <a:t>na.rm = TRUE</a:t>
            </a:r>
            <a:r>
              <a:rPr/>
              <a:t> argument!</a:t>
            </a:r>
          </a:p>
          <a:p>
            <a:pPr lvl="1"/>
            <a:r>
              <a:rPr>
                <a:latin typeface="Courier"/>
              </a:rPr>
              <a:t>summary(x)</a:t>
            </a:r>
            <a:r>
              <a:rPr/>
              <a:t>: quantile information</a:t>
            </a:r>
          </a:p>
          <a:p>
            <a:pPr lvl="1"/>
            <a:r>
              <a:rPr>
                <a:latin typeface="Courier"/>
              </a:rPr>
              <a:t>summarize</a:t>
            </a:r>
            <a:r>
              <a:rPr/>
              <a:t>: creates a summary table of columns of interest</a:t>
            </a:r>
          </a:p>
          <a:p>
            <a:pPr lvl="1"/>
            <a:r>
              <a:rPr/>
              <a:t>summary stats (</a:t>
            </a:r>
            <a:r>
              <a:rPr>
                <a:latin typeface="Courier"/>
              </a:rPr>
              <a:t>mean()</a:t>
            </a:r>
            <a:r>
              <a:rPr/>
              <a:t>) work with vectors or with </a:t>
            </a:r>
            <a:r>
              <a:rPr>
                <a:latin typeface="Courier"/>
              </a:rPr>
              <a:t>summarize()</a:t>
            </a:r>
          </a:p>
          <a:p>
            <a:pPr lvl="0" marL="0" indent="0">
              <a:buNone/>
            </a:pPr>
            <a:r>
              <a:rPr/>
              <a:t>🏠 </a:t>
            </a:r>
            <a:r>
              <a:rPr>
                <a:hlinkClick r:id="rId2"/>
              </a:rPr>
              <a:t>Class Website</a:t>
            </a:r>
          </a:p>
          <a:p>
            <a:pPr lvl="0" marL="0" indent="0">
              <a:buNone/>
            </a:pPr>
            <a:r>
              <a:rPr/>
              <a:t>💻 </a:t>
            </a:r>
            <a:r>
              <a:rPr>
                <a:hlinkClick r:id="rId3"/>
              </a:rPr>
              <a:t>Lab</a:t>
            </a:r>
          </a:p>
        </p:txBody>
      </p:sp>
    </p:spTree>
  </p:cSld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marL="0" indent="0">
              <a:buNone/>
            </a:pPr>
            <a:r>
              <a:rPr>
                <a:latin typeface="Courier"/>
              </a:rPr>
              <a:t>distinct()</a:t>
            </a:r>
            <a:r>
              <a:rPr/>
              <a:t> </a:t>
            </a:r>
            <a:r>
              <a:rPr/>
              <a:t>values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marL="0" indent="0">
              <a:buNone/>
            </a:pPr>
            <a:r>
              <a:rPr>
                <a:latin typeface="Courier"/>
              </a:rPr>
              <a:t>distinct(x)</a:t>
            </a:r>
            <a:r>
              <a:rPr/>
              <a:t> will return the unique elements of column </a:t>
            </a:r>
            <a:r>
              <a:rPr>
                <a:latin typeface="Courier"/>
              </a:rPr>
              <a:t>x</a:t>
            </a:r>
            <a:r>
              <a:rPr/>
              <a:t>.</a:t>
            </a:r>
          </a:p>
          <a:p>
            <a:pPr lvl="0" indent="0">
              <a:buNone/>
            </a:pPr>
            <a:r>
              <a:rPr>
                <a:latin typeface="Courier"/>
              </a:rPr>
              <a:t>er </a:t>
            </a:r>
            <a:r>
              <a:rPr>
                <a:solidFill>
                  <a:srgbClr val="4070A0"/>
                </a:solidFill>
                <a:latin typeface="Courier"/>
              </a:rPr>
              <a:t>|</a:t>
            </a:r>
            <a:r>
              <a:rPr b="1">
                <a:solidFill>
                  <a:srgbClr val="FF0000"/>
                </a:solidFill>
                <a:latin typeface="Courier"/>
              </a:rPr>
              <a:t>&gt;</a:t>
            </a:r>
            <a:br/>
            <a:r>
              <a:rPr>
                <a:latin typeface="Courier"/>
              </a:rPr>
              <a:t>  </a:t>
            </a:r>
            <a:r>
              <a:rPr>
                <a:solidFill>
                  <a:srgbClr val="06287E"/>
                </a:solidFill>
                <a:latin typeface="Courier"/>
              </a:rPr>
              <a:t>distinct</a:t>
            </a:r>
            <a:r>
              <a:rPr>
                <a:latin typeface="Courier"/>
              </a:rPr>
              <a:t>(county)</a:t>
            </a:r>
          </a:p>
          <a:p>
            <a:pPr lvl="0" indent="0">
              <a:buNone/>
            </a:pPr>
            <a:r>
              <a:rPr>
                <a:latin typeface="Courier"/>
              </a:rPr>
              <a:t># A tibble: 64 × 1
   county    
   &lt;chr&gt;     
 1 Adams     
 2 Alamosa   
 3 Arapahoe  
 4 Archuleta 
 5 Baca      
 6 Bent      
 7 Boulder   
 8 Broomfield
 9 Chaffee   
10 Cheyenne  
# ℹ 54 more rows</a:t>
            </a:r>
          </a:p>
        </p:txBody>
      </p:sp>
    </p:spTree>
  </p:cSld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marL="0" indent="0">
              <a:buNone/>
            </a:pPr>
            <a:r>
              <a:rPr/>
              <a:t>How</a:t>
            </a:r>
            <a:r>
              <a:rPr/>
              <a:t> </a:t>
            </a:r>
            <a:r>
              <a:rPr/>
              <a:t>many</a:t>
            </a:r>
            <a:r>
              <a:rPr/>
              <a:t> </a:t>
            </a:r>
            <a:r>
              <a:rPr>
                <a:latin typeface="Courier"/>
              </a:rPr>
              <a:t>distinct()</a:t>
            </a:r>
            <a:r>
              <a:rPr/>
              <a:t> </a:t>
            </a:r>
            <a:r>
              <a:rPr/>
              <a:t>values?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marL="0" indent="0">
              <a:buNone/>
            </a:pPr>
            <a:r>
              <a:rPr>
                <a:latin typeface="Courier"/>
              </a:rPr>
              <a:t>n_distinct()</a:t>
            </a:r>
            <a:r>
              <a:rPr/>
              <a:t> tells you the number of unique elements (including </a:t>
            </a:r>
            <a:r>
              <a:rPr>
                <a:latin typeface="Courier"/>
              </a:rPr>
              <a:t>NA</a:t>
            </a:r>
            <a:r>
              <a:rPr/>
              <a:t>).</a:t>
            </a:r>
          </a:p>
          <a:p>
            <a:pPr lvl="0" marL="0" indent="0">
              <a:buNone/>
            </a:pPr>
            <a:r>
              <a:rPr/>
              <a:t>It needs a vector so you </a:t>
            </a:r>
            <a:r>
              <a:rPr i="1"/>
              <a:t>must pull the column first!</a:t>
            </a:r>
          </a:p>
          <a:p>
            <a:pPr lvl="0" indent="0">
              <a:buNone/>
            </a:pPr>
            <a:r>
              <a:rPr>
                <a:latin typeface="Courier"/>
              </a:rPr>
              <a:t>er </a:t>
            </a:r>
            <a:r>
              <a:rPr>
                <a:solidFill>
                  <a:srgbClr val="4070A0"/>
                </a:solidFill>
                <a:latin typeface="Courier"/>
              </a:rPr>
              <a:t>|</a:t>
            </a:r>
            <a:r>
              <a:rPr b="1">
                <a:solidFill>
                  <a:srgbClr val="FF0000"/>
                </a:solidFill>
                <a:latin typeface="Courier"/>
              </a:rPr>
              <a:t>&gt;</a:t>
            </a:r>
            <a:br/>
            <a:r>
              <a:rPr>
                <a:latin typeface="Courier"/>
              </a:rPr>
              <a:t>  </a:t>
            </a:r>
            <a:r>
              <a:rPr>
                <a:solidFill>
                  <a:srgbClr val="06287E"/>
                </a:solidFill>
                <a:latin typeface="Courier"/>
              </a:rPr>
              <a:t>pull</a:t>
            </a:r>
            <a:r>
              <a:rPr>
                <a:latin typeface="Courier"/>
              </a:rPr>
              <a:t>(county) </a:t>
            </a:r>
            <a:r>
              <a:rPr>
                <a:solidFill>
                  <a:srgbClr val="4070A0"/>
                </a:solidFill>
                <a:latin typeface="Courier"/>
              </a:rPr>
              <a:t>|</a:t>
            </a:r>
            <a:r>
              <a:rPr b="1">
                <a:solidFill>
                  <a:srgbClr val="FF0000"/>
                </a:solidFill>
                <a:latin typeface="Courier"/>
              </a:rPr>
              <a:t>&gt;</a:t>
            </a:r>
            <a:r>
              <a:rPr>
                <a:latin typeface="Courier"/>
              </a:rPr>
              <a:t> </a:t>
            </a:r>
            <a:br/>
            <a:r>
              <a:rPr>
                <a:latin typeface="Courier"/>
              </a:rPr>
              <a:t>  </a:t>
            </a:r>
            <a:r>
              <a:rPr>
                <a:solidFill>
                  <a:srgbClr val="06287E"/>
                </a:solidFill>
                <a:latin typeface="Courier"/>
              </a:rPr>
              <a:t>n_distinct</a:t>
            </a:r>
            <a:r>
              <a:rPr>
                <a:latin typeface="Courier"/>
              </a:rPr>
              <a:t>()</a:t>
            </a:r>
          </a:p>
          <a:p>
            <a:pPr lvl="0" indent="0">
              <a:buNone/>
            </a:pPr>
            <a:r>
              <a:rPr>
                <a:latin typeface="Courier"/>
              </a:rPr>
              <a:t>[1] 64</a:t>
            </a:r>
          </a:p>
        </p:txBody>
      </p:sp>
    </p:spTree>
  </p:cSld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marL="0" indent="0">
              <a:buNone/>
            </a:pPr>
            <a:r>
              <a:rPr/>
              <a:t>Use</a:t>
            </a:r>
            <a:r>
              <a:rPr/>
              <a:t> </a:t>
            </a:r>
            <a:r>
              <a:rPr>
                <a:latin typeface="Courier"/>
              </a:rPr>
              <a:t>count()</a:t>
            </a:r>
            <a:r>
              <a:rPr/>
              <a:t> </a:t>
            </a:r>
            <a:r>
              <a:rPr/>
              <a:t>to</a:t>
            </a:r>
            <a:r>
              <a:rPr/>
              <a:t> </a:t>
            </a:r>
            <a:r>
              <a:rPr/>
              <a:t>return</a:t>
            </a:r>
            <a:r>
              <a:rPr/>
              <a:t> </a:t>
            </a:r>
            <a:r>
              <a:rPr/>
              <a:t>row</a:t>
            </a:r>
            <a:r>
              <a:rPr/>
              <a:t> </a:t>
            </a:r>
            <a:r>
              <a:rPr/>
              <a:t>count</a:t>
            </a:r>
            <a:r>
              <a:rPr/>
              <a:t> </a:t>
            </a:r>
            <a:r>
              <a:rPr/>
              <a:t>per</a:t>
            </a:r>
            <a:r>
              <a:rPr/>
              <a:t> </a:t>
            </a:r>
            <a:r>
              <a:rPr/>
              <a:t>category.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0">
              <a:buNone/>
            </a:pPr>
            <a:r>
              <a:rPr>
                <a:latin typeface="Courier"/>
              </a:rPr>
              <a:t>er </a:t>
            </a:r>
            <a:r>
              <a:rPr>
                <a:solidFill>
                  <a:srgbClr val="4070A0"/>
                </a:solidFill>
                <a:latin typeface="Courier"/>
              </a:rPr>
              <a:t>|</a:t>
            </a:r>
            <a:r>
              <a:rPr b="1">
                <a:solidFill>
                  <a:srgbClr val="FF0000"/>
                </a:solidFill>
                <a:latin typeface="Courier"/>
              </a:rPr>
              <a:t>&gt;</a:t>
            </a:r>
            <a:r>
              <a:rPr>
                <a:latin typeface="Courier"/>
              </a:rPr>
              <a:t> </a:t>
            </a:r>
            <a:r>
              <a:rPr>
                <a:solidFill>
                  <a:srgbClr val="06287E"/>
                </a:solidFill>
                <a:latin typeface="Courier"/>
              </a:rPr>
              <a:t>count</a:t>
            </a:r>
            <a:r>
              <a:rPr>
                <a:latin typeface="Courier"/>
              </a:rPr>
              <a:t>(county)</a:t>
            </a:r>
          </a:p>
          <a:p>
            <a:pPr lvl="0" indent="0">
              <a:buNone/>
            </a:pPr>
            <a:r>
              <a:rPr>
                <a:latin typeface="Courier"/>
              </a:rPr>
              <a:t># A tibble: 64 × 2
   county         n
   &lt;chr&gt;      &lt;int&gt;
 1 Adams         12
 2 Alamosa       12
 3 Arapahoe      12
 4 Archuleta     12
 5 Baca          12
 6 Bent          12
 7 Boulder       12
 8 Broomfield    12
 9 Chaffee       12
10 Cheyenne      12
# ℹ 54 more rows</a:t>
            </a:r>
          </a:p>
          <a:p>
            <a:pPr lvl="0" marL="0" indent="0">
              <a:buNone/>
            </a:pPr>
            <a:r>
              <a:rPr i="1"/>
              <a:t>Looks like 12 rows/observations per county!</a:t>
            </a:r>
          </a:p>
        </p:txBody>
      </p:sp>
    </p:spTree>
  </p:cSld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marL="0" indent="0">
              <a:buNone/>
            </a:pPr>
            <a:r>
              <a:rPr/>
              <a:t>Multiple</a:t>
            </a:r>
            <a:r>
              <a:rPr/>
              <a:t> </a:t>
            </a:r>
            <a:r>
              <a:rPr/>
              <a:t>columns</a:t>
            </a:r>
            <a:r>
              <a:rPr/>
              <a:t> </a:t>
            </a:r>
            <a:r>
              <a:rPr/>
              <a:t>listed</a:t>
            </a:r>
            <a:r>
              <a:rPr/>
              <a:t> </a:t>
            </a:r>
            <a:r>
              <a:rPr/>
              <a:t>further</a:t>
            </a:r>
            <a:r>
              <a:rPr/>
              <a:t> </a:t>
            </a:r>
            <a:r>
              <a:rPr/>
              <a:t>subdivides</a:t>
            </a:r>
            <a:r>
              <a:rPr/>
              <a:t> </a:t>
            </a:r>
            <a:r>
              <a:rPr/>
              <a:t>the</a:t>
            </a:r>
            <a:r>
              <a:rPr/>
              <a:t> </a:t>
            </a:r>
            <a:r>
              <a:rPr>
                <a:latin typeface="Courier"/>
              </a:rPr>
              <a:t>count()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0">
              <a:buNone/>
            </a:pPr>
            <a:r>
              <a:rPr>
                <a:latin typeface="Courier"/>
              </a:rPr>
              <a:t>er </a:t>
            </a:r>
            <a:r>
              <a:rPr>
                <a:solidFill>
                  <a:srgbClr val="4070A0"/>
                </a:solidFill>
                <a:latin typeface="Courier"/>
              </a:rPr>
              <a:t>|</a:t>
            </a:r>
            <a:r>
              <a:rPr b="1">
                <a:solidFill>
                  <a:srgbClr val="FF0000"/>
                </a:solidFill>
                <a:latin typeface="Courier"/>
              </a:rPr>
              <a:t>&gt;</a:t>
            </a:r>
            <a:r>
              <a:rPr>
                <a:latin typeface="Courier"/>
              </a:rPr>
              <a:t> </a:t>
            </a:r>
            <a:r>
              <a:rPr>
                <a:solidFill>
                  <a:srgbClr val="06287E"/>
                </a:solidFill>
                <a:latin typeface="Courier"/>
              </a:rPr>
              <a:t>count</a:t>
            </a:r>
            <a:r>
              <a:rPr>
                <a:latin typeface="Courier"/>
              </a:rPr>
              <a:t>(county, year)</a:t>
            </a:r>
          </a:p>
          <a:p>
            <a:pPr lvl="0" indent="0">
              <a:buNone/>
            </a:pPr>
            <a:r>
              <a:rPr>
                <a:latin typeface="Courier"/>
              </a:rPr>
              <a:t># A tibble: 768 × 3
   county  year     n
   &lt;chr&gt;  &lt;dbl&gt; &lt;int&gt;
 1 Adams   2011     1
 2 Adams   2012     1
 3 Adams   2013     1
 4 Adams   2014     1
 5 Adams   2015     1
 6 Adams   2016     1
 7 Adams   2017     1
 8 Adams   2018     1
 9 Adams   2019     1
10 Adams   2020     1
# ℹ 758 more rows</a:t>
            </a:r>
          </a:p>
          <a:p>
            <a:pPr lvl="0" marL="0" indent="0">
              <a:buNone/>
            </a:pPr>
            <a:r>
              <a:rPr i="1"/>
              <a:t>Looks like 1 row/observation per county and year!</a:t>
            </a:r>
          </a:p>
        </p:txBody>
      </p:sp>
    </p:spTree>
  </p:cSld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marL="0" indent="0">
              <a:buNone/>
            </a:pPr>
            <a:r>
              <a:rPr/>
              <a:t>Recap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>
                <a:latin typeface="Courier"/>
              </a:rPr>
              <a:t>select()</a:t>
            </a:r>
            <a:r>
              <a:rPr/>
              <a:t>: subset and/or reorder columns</a:t>
            </a:r>
          </a:p>
          <a:p>
            <a:pPr lvl="1"/>
            <a:r>
              <a:rPr>
                <a:latin typeface="Courier"/>
              </a:rPr>
              <a:t>filter()</a:t>
            </a:r>
            <a:r>
              <a:rPr/>
              <a:t>: remove rows</a:t>
            </a:r>
          </a:p>
          <a:p>
            <a:pPr lvl="1"/>
            <a:r>
              <a:rPr>
                <a:latin typeface="Courier"/>
              </a:rPr>
              <a:t>arrange()</a:t>
            </a:r>
            <a:r>
              <a:rPr/>
              <a:t>: reorder rows</a:t>
            </a:r>
          </a:p>
          <a:p>
            <a:pPr lvl="1"/>
            <a:r>
              <a:rPr>
                <a:latin typeface="Courier"/>
              </a:rPr>
              <a:t>mutate()</a:t>
            </a:r>
            <a:r>
              <a:rPr/>
              <a:t>: create new columns or modify them</a:t>
            </a:r>
          </a:p>
          <a:p>
            <a:pPr lvl="1"/>
            <a:r>
              <a:rPr>
                <a:latin typeface="Courier"/>
              </a:rPr>
              <a:t>select()</a:t>
            </a:r>
            <a:r>
              <a:rPr/>
              <a:t> and </a:t>
            </a:r>
            <a:r>
              <a:rPr>
                <a:latin typeface="Courier"/>
              </a:rPr>
              <a:t>filter()</a:t>
            </a:r>
            <a:r>
              <a:rPr/>
              <a:t> can be combined together</a:t>
            </a:r>
          </a:p>
          <a:p>
            <a:pPr lvl="1"/>
            <a:r>
              <a:rPr/>
              <a:t>remove a column: </a:t>
            </a:r>
            <a:r>
              <a:rPr>
                <a:latin typeface="Courier"/>
              </a:rPr>
              <a:t>select()</a:t>
            </a:r>
            <a:r>
              <a:rPr/>
              <a:t> with </a:t>
            </a:r>
            <a:r>
              <a:rPr>
                <a:latin typeface="Courier"/>
              </a:rPr>
              <a:t>!</a:t>
            </a:r>
            <a:r>
              <a:rPr/>
              <a:t> mark (</a:t>
            </a:r>
            <a:r>
              <a:rPr>
                <a:latin typeface="Courier"/>
              </a:rPr>
              <a:t>!col_name</a:t>
            </a:r>
            <a:r>
              <a:rPr/>
              <a:t>)</a:t>
            </a:r>
          </a:p>
          <a:p>
            <a:pPr lvl="1"/>
            <a:r>
              <a:rPr/>
              <a:t>you can do sequential steps: especially using pipes </a:t>
            </a:r>
            <a:r>
              <a:rPr>
                <a:latin typeface="Courier"/>
              </a:rPr>
              <a:t>|&gt;</a:t>
            </a:r>
          </a:p>
          <a:p>
            <a:pPr lvl="0" marL="0" indent="0">
              <a:buNone/>
            </a:pPr>
            <a:r>
              <a:rPr/>
              <a:t>📃</a:t>
            </a:r>
            <a:r>
              <a:rPr>
                <a:hlinkClick r:id="rId2"/>
              </a:rPr>
              <a:t>Day 3 Cheatsheet</a:t>
            </a:r>
          </a:p>
        </p:txBody>
      </p:sp>
    </p:spTree>
  </p:cSld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marL="0" indent="0">
              <a:buNone/>
            </a:pPr>
            <a:r>
              <a:rPr/>
              <a:t>GUT</a:t>
            </a:r>
            <a:r>
              <a:rPr/>
              <a:t> </a:t>
            </a:r>
            <a:r>
              <a:rPr/>
              <a:t>CHECK!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marL="0" indent="0">
              <a:buNone/>
            </a:pPr>
            <a:r>
              <a:rPr/>
              <a:t>The </a:t>
            </a:r>
            <a:r>
              <a:rPr>
                <a:latin typeface="Courier"/>
              </a:rPr>
              <a:t>count()</a:t>
            </a:r>
            <a:r>
              <a:rPr/>
              <a:t> function can help us tally:</a:t>
            </a:r>
          </a:p>
          <a:p>
            <a:pPr lvl="0" marL="0" indent="0">
              <a:buNone/>
            </a:pPr>
            <a:r>
              <a:rPr/>
              <a:t>A. Sample size</a:t>
            </a:r>
          </a:p>
          <a:p>
            <a:pPr lvl="0" marL="0" indent="0">
              <a:buNone/>
            </a:pPr>
            <a:r>
              <a:rPr/>
              <a:t>B. Rows per each category</a:t>
            </a:r>
          </a:p>
          <a:p>
            <a:pPr lvl="0" marL="0" indent="0">
              <a:buNone/>
            </a:pPr>
            <a:r>
              <a:rPr/>
              <a:t>C. How many categories</a:t>
            </a:r>
          </a:p>
        </p:txBody>
      </p:sp>
    </p:spTree>
  </p:cSld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/>
          <a:lstStyle/>
          <a:p>
            <a:pPr lvl="0" marL="0" indent="0">
              <a:buNone/>
            </a:pPr>
            <a:r>
              <a:rPr/>
              <a:t>Grouping</a:t>
            </a:r>
          </a:p>
        </p:txBody>
      </p:sp>
    </p:spTree>
  </p:cSld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marL="0" indent="0">
              <a:buNone/>
            </a:pPr>
            <a:r>
              <a:rPr/>
              <a:t>Goal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marL="0" indent="0">
              <a:buNone/>
            </a:pPr>
            <a:r>
              <a:rPr/>
              <a:t>We want to find the mean number of ER visits per year in the dataset.</a:t>
            </a:r>
          </a:p>
          <a:p>
            <a:pPr lvl="0" marL="0" indent="0">
              <a:buNone/>
            </a:pPr>
            <a:r>
              <a:rPr i="1"/>
              <a:t>How do we do this?</a:t>
            </a:r>
          </a:p>
        </p:txBody>
      </p:sp>
    </p:spTree>
  </p:cSld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marL="0" indent="0">
              <a:buNone/>
            </a:pPr>
            <a:r>
              <a:rPr/>
              <a:t>Perform</a:t>
            </a:r>
            <a:r>
              <a:rPr/>
              <a:t> </a:t>
            </a:r>
            <a:r>
              <a:rPr/>
              <a:t>Operations</a:t>
            </a:r>
            <a:r>
              <a:rPr/>
              <a:t> </a:t>
            </a:r>
            <a:r>
              <a:rPr/>
              <a:t>By</a:t>
            </a:r>
            <a:r>
              <a:rPr/>
              <a:t> </a:t>
            </a:r>
            <a:r>
              <a:rPr/>
              <a:t>Groups:</a:t>
            </a:r>
            <a:r>
              <a:rPr/>
              <a:t> </a:t>
            </a:r>
            <a:r>
              <a:rPr/>
              <a:t>dplyr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marL="0" indent="0">
              <a:buNone/>
            </a:pPr>
            <a:r>
              <a:rPr/>
              <a:t>First, let’s group the data.</a:t>
            </a:r>
          </a:p>
          <a:p>
            <a:pPr lvl="0" marL="0" indent="0">
              <a:buNone/>
            </a:pPr>
            <a:r>
              <a:rPr>
                <a:latin typeface="Courier"/>
              </a:rPr>
              <a:t>group_by</a:t>
            </a:r>
            <a:r>
              <a:rPr/>
              <a:t> allows you group the data set by variables/columns you specify:</a:t>
            </a:r>
          </a:p>
          <a:p>
            <a:pPr lvl="0" indent="0">
              <a:buNone/>
            </a:pPr>
            <a:r>
              <a:rPr>
                <a:latin typeface="Courier"/>
              </a:rPr>
              <a:t>er_grouped </a:t>
            </a:r>
            <a:r>
              <a:rPr>
                <a:solidFill>
                  <a:srgbClr val="007020"/>
                </a:solidFill>
                <a:latin typeface="Courier"/>
              </a:rPr>
              <a:t>&lt;-</a:t>
            </a:r>
            <a:r>
              <a:rPr>
                <a:latin typeface="Courier"/>
              </a:rPr>
              <a:t> er </a:t>
            </a:r>
            <a:r>
              <a:rPr>
                <a:solidFill>
                  <a:srgbClr val="4070A0"/>
                </a:solidFill>
                <a:latin typeface="Courier"/>
              </a:rPr>
              <a:t>|</a:t>
            </a:r>
            <a:r>
              <a:rPr b="1">
                <a:solidFill>
                  <a:srgbClr val="FF0000"/>
                </a:solidFill>
                <a:latin typeface="Courier"/>
              </a:rPr>
              <a:t>&gt;</a:t>
            </a:r>
            <a:r>
              <a:rPr>
                <a:latin typeface="Courier"/>
              </a:rPr>
              <a:t> </a:t>
            </a:r>
            <a:r>
              <a:rPr>
                <a:solidFill>
                  <a:srgbClr val="06287E"/>
                </a:solidFill>
                <a:latin typeface="Courier"/>
              </a:rPr>
              <a:t>group_by</a:t>
            </a:r>
            <a:r>
              <a:rPr>
                <a:latin typeface="Courier"/>
              </a:rPr>
              <a:t>(year)</a:t>
            </a:r>
            <a:br/>
            <a:r>
              <a:rPr>
                <a:latin typeface="Courier"/>
              </a:rPr>
              <a:t>er_grouped</a:t>
            </a:r>
          </a:p>
          <a:p>
            <a:pPr lvl="0" indent="0">
              <a:buNone/>
            </a:pPr>
            <a:r>
              <a:rPr>
                <a:latin typeface="Courier"/>
              </a:rPr>
              <a:t># A tibble: 768 × 6
# Groups:   year [12]
   county  rate lower95cl upper95cl visits  year
   &lt;chr&gt;  &lt;dbl&gt;     &lt;dbl&gt;     &lt;dbl&gt;  &lt;dbl&gt; &lt;dbl&gt;
 1 Adams   6.73     NA         9.24     29  2011
 2 Adams   4.84      2.85     NA        23  2012
 3 Adams   6.84      4.36      9.31     31  2013
 4 Adams   3.08      1.71      4.85     15  2014
 5 Adams   3.36      1.89      5.23     16  2015
 6 Adams   8.85      6.12     11.6      42  2016
 7 Adams   6.63      4.29      8.98     32  2017
 8 Adams   7.11      4.77      9.44     37  2018
 9 Adams   6.76      4.53      8.99     36  2019
10 Adams   4.76      2.82      6.70     24  2020
# ℹ 758 more rows</a:t>
            </a:r>
          </a:p>
        </p:txBody>
      </p:sp>
    </p:spTree>
  </p:cSld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marL="0" indent="0">
              <a:buNone/>
            </a:pPr>
            <a:r>
              <a:rPr/>
              <a:t>Summarize</a:t>
            </a:r>
            <a:r>
              <a:rPr/>
              <a:t> </a:t>
            </a:r>
            <a:r>
              <a:rPr/>
              <a:t>the</a:t>
            </a:r>
            <a:r>
              <a:rPr/>
              <a:t> </a:t>
            </a:r>
            <a:r>
              <a:rPr/>
              <a:t>grouped</a:t>
            </a:r>
            <a:r>
              <a:rPr/>
              <a:t> </a:t>
            </a:r>
            <a:r>
              <a:rPr/>
              <a:t>data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marL="0" indent="0">
              <a:buNone/>
            </a:pPr>
            <a:r>
              <a:rPr/>
              <a:t>It’s grouped! Grouping doesn’t change the data in any way, but how </a:t>
            </a:r>
            <a:r>
              <a:rPr b="1"/>
              <a:t>functions operate on it</a:t>
            </a:r>
            <a:r>
              <a:rPr/>
              <a:t>. Now we can summarize </a:t>
            </a:r>
            <a:r>
              <a:rPr>
                <a:latin typeface="Courier"/>
              </a:rPr>
              <a:t>visits</a:t>
            </a:r>
            <a:r>
              <a:rPr/>
              <a:t> by group:</a:t>
            </a:r>
          </a:p>
          <a:p>
            <a:pPr lvl="0" indent="0">
              <a:buNone/>
            </a:pPr>
            <a:r>
              <a:rPr>
                <a:latin typeface="Courier"/>
              </a:rPr>
              <a:t>er_grouped </a:t>
            </a:r>
            <a:r>
              <a:rPr>
                <a:solidFill>
                  <a:srgbClr val="4070A0"/>
                </a:solidFill>
                <a:latin typeface="Courier"/>
              </a:rPr>
              <a:t>|</a:t>
            </a:r>
            <a:r>
              <a:rPr b="1">
                <a:solidFill>
                  <a:srgbClr val="FF0000"/>
                </a:solidFill>
                <a:latin typeface="Courier"/>
              </a:rPr>
              <a:t>&gt;</a:t>
            </a:r>
            <a:r>
              <a:rPr>
                <a:latin typeface="Courier"/>
              </a:rPr>
              <a:t> </a:t>
            </a:r>
            <a:br/>
            <a:r>
              <a:rPr>
                <a:latin typeface="Courier"/>
              </a:rPr>
              <a:t>  </a:t>
            </a:r>
            <a:r>
              <a:rPr>
                <a:solidFill>
                  <a:srgbClr val="06287E"/>
                </a:solidFill>
                <a:latin typeface="Courier"/>
              </a:rPr>
              <a:t>summarize</a:t>
            </a:r>
            <a:r>
              <a:rPr>
                <a:latin typeface="Courier"/>
              </a:rPr>
              <a:t>(</a:t>
            </a:r>
            <a:r>
              <a:rPr>
                <a:solidFill>
                  <a:srgbClr val="7D9029"/>
                </a:solidFill>
                <a:latin typeface="Courier"/>
              </a:rPr>
              <a:t>avg_visits =</a:t>
            </a:r>
            <a:r>
              <a:rPr>
                <a:latin typeface="Courier"/>
              </a:rPr>
              <a:t> </a:t>
            </a:r>
            <a:r>
              <a:rPr>
                <a:solidFill>
                  <a:srgbClr val="06287E"/>
                </a:solidFill>
                <a:latin typeface="Courier"/>
              </a:rPr>
              <a:t>mean</a:t>
            </a:r>
            <a:r>
              <a:rPr>
                <a:latin typeface="Courier"/>
              </a:rPr>
              <a:t>(visits, </a:t>
            </a:r>
            <a:r>
              <a:rPr>
                <a:solidFill>
                  <a:srgbClr val="7D9029"/>
                </a:solidFill>
                <a:latin typeface="Courier"/>
              </a:rPr>
              <a:t>na.rm =</a:t>
            </a:r>
            <a:r>
              <a:rPr>
                <a:latin typeface="Courier"/>
              </a:rPr>
              <a:t> </a:t>
            </a:r>
            <a:r>
              <a:rPr>
                <a:solidFill>
                  <a:srgbClr val="880000"/>
                </a:solidFill>
                <a:latin typeface="Courier"/>
              </a:rPr>
              <a:t>TRUE</a:t>
            </a:r>
            <a:r>
              <a:rPr>
                <a:latin typeface="Courier"/>
              </a:rPr>
              <a:t>))</a:t>
            </a:r>
          </a:p>
          <a:p>
            <a:pPr lvl="0" indent="0">
              <a:buNone/>
            </a:pPr>
            <a:r>
              <a:rPr>
                <a:latin typeface="Courier"/>
              </a:rPr>
              <a:t># A tibble: 12 × 2
    year avg_visits
   &lt;dbl&gt;      &lt;dbl&gt;
 1  2011       5.20
 2  2012       5.89
 3  2013       5.63
 4  2014       4.12
 5  2015       6.4 
 6  2016      10.1 
 7  2017       7.24
 8  2018      11.7 
 9  2019       9.12
10  2020       6.26
11  2021       8.06
12  2022       9.29</a:t>
            </a:r>
          </a:p>
        </p:txBody>
      </p:sp>
    </p:spTree>
  </p:cSld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marL="0" indent="0">
              <a:buNone/>
            </a:pPr>
            <a:r>
              <a:rPr/>
              <a:t>Do</a:t>
            </a:r>
            <a:r>
              <a:rPr/>
              <a:t> </a:t>
            </a:r>
            <a:r>
              <a:rPr/>
              <a:t>it</a:t>
            </a:r>
            <a:r>
              <a:rPr/>
              <a:t> </a:t>
            </a:r>
            <a:r>
              <a:rPr/>
              <a:t>in</a:t>
            </a:r>
            <a:r>
              <a:rPr/>
              <a:t> </a:t>
            </a:r>
            <a:r>
              <a:rPr/>
              <a:t>one</a:t>
            </a:r>
            <a:r>
              <a:rPr/>
              <a:t> </a:t>
            </a:r>
            <a:r>
              <a:rPr/>
              <a:t>step:</a:t>
            </a:r>
            <a:r>
              <a:rPr/>
              <a:t> </a:t>
            </a:r>
            <a:r>
              <a:rPr/>
              <a:t>use</a:t>
            </a:r>
            <a:r>
              <a:rPr/>
              <a:t> </a:t>
            </a:r>
            <a:r>
              <a:rPr>
                <a:latin typeface="Courier"/>
              </a:rPr>
              <a:t>|&gt;</a:t>
            </a:r>
            <a:r>
              <a:rPr/>
              <a:t> </a:t>
            </a:r>
            <a:r>
              <a:rPr/>
              <a:t>to</a:t>
            </a:r>
            <a:r>
              <a:rPr/>
              <a:t> </a:t>
            </a:r>
            <a:r>
              <a:rPr/>
              <a:t>string</a:t>
            </a:r>
            <a:r>
              <a:rPr/>
              <a:t> </a:t>
            </a:r>
            <a:r>
              <a:rPr/>
              <a:t>these</a:t>
            </a:r>
            <a:r>
              <a:rPr/>
              <a:t> </a:t>
            </a:r>
            <a:r>
              <a:rPr/>
              <a:t>together!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marL="0" indent="0">
              <a:buNone/>
            </a:pPr>
            <a:r>
              <a:rPr/>
              <a:t>Pipe </a:t>
            </a:r>
            <a:r>
              <a:rPr>
                <a:latin typeface="Courier"/>
              </a:rPr>
              <a:t>er</a:t>
            </a:r>
            <a:r>
              <a:rPr/>
              <a:t> into </a:t>
            </a:r>
            <a:r>
              <a:rPr>
                <a:latin typeface="Courier"/>
              </a:rPr>
              <a:t>group_by</a:t>
            </a:r>
            <a:r>
              <a:rPr/>
              <a:t>, then pipe that into </a:t>
            </a:r>
            <a:r>
              <a:rPr>
                <a:latin typeface="Courier"/>
              </a:rPr>
              <a:t>summarize</a:t>
            </a:r>
            <a:r>
              <a:rPr/>
              <a:t>:</a:t>
            </a:r>
          </a:p>
          <a:p>
            <a:pPr lvl="0" indent="0">
              <a:buNone/>
            </a:pPr>
            <a:r>
              <a:rPr>
                <a:latin typeface="Courier"/>
              </a:rPr>
              <a:t>er </a:t>
            </a:r>
            <a:r>
              <a:rPr>
                <a:solidFill>
                  <a:srgbClr val="4070A0"/>
                </a:solidFill>
                <a:latin typeface="Courier"/>
              </a:rPr>
              <a:t>|</a:t>
            </a:r>
            <a:r>
              <a:rPr b="1">
                <a:solidFill>
                  <a:srgbClr val="FF0000"/>
                </a:solidFill>
                <a:latin typeface="Courier"/>
              </a:rPr>
              <a:t>&gt;</a:t>
            </a:r>
            <a:br/>
            <a:r>
              <a:rPr>
                <a:latin typeface="Courier"/>
              </a:rPr>
              <a:t>  </a:t>
            </a:r>
            <a:r>
              <a:rPr>
                <a:solidFill>
                  <a:srgbClr val="06287E"/>
                </a:solidFill>
                <a:latin typeface="Courier"/>
              </a:rPr>
              <a:t>group_by</a:t>
            </a:r>
            <a:r>
              <a:rPr>
                <a:latin typeface="Courier"/>
              </a:rPr>
              <a:t>(year) </a:t>
            </a:r>
            <a:r>
              <a:rPr>
                <a:solidFill>
                  <a:srgbClr val="4070A0"/>
                </a:solidFill>
                <a:latin typeface="Courier"/>
              </a:rPr>
              <a:t>|</a:t>
            </a:r>
            <a:r>
              <a:rPr b="1">
                <a:solidFill>
                  <a:srgbClr val="FF0000"/>
                </a:solidFill>
                <a:latin typeface="Courier"/>
              </a:rPr>
              <a:t>&gt;</a:t>
            </a:r>
            <a:br/>
            <a:r>
              <a:rPr>
                <a:latin typeface="Courier"/>
              </a:rPr>
              <a:t>  </a:t>
            </a:r>
            <a:r>
              <a:rPr>
                <a:solidFill>
                  <a:srgbClr val="06287E"/>
                </a:solidFill>
                <a:latin typeface="Courier"/>
              </a:rPr>
              <a:t>summarize</a:t>
            </a:r>
            <a:r>
              <a:rPr>
                <a:latin typeface="Courier"/>
              </a:rPr>
              <a:t>(</a:t>
            </a:r>
            <a:r>
              <a:rPr>
                <a:solidFill>
                  <a:srgbClr val="7D9029"/>
                </a:solidFill>
                <a:latin typeface="Courier"/>
              </a:rPr>
              <a:t>avg_visits =</a:t>
            </a:r>
            <a:r>
              <a:rPr>
                <a:latin typeface="Courier"/>
              </a:rPr>
              <a:t> </a:t>
            </a:r>
            <a:r>
              <a:rPr>
                <a:solidFill>
                  <a:srgbClr val="06287E"/>
                </a:solidFill>
                <a:latin typeface="Courier"/>
              </a:rPr>
              <a:t>mean</a:t>
            </a:r>
            <a:r>
              <a:rPr>
                <a:latin typeface="Courier"/>
              </a:rPr>
              <a:t>(visits, </a:t>
            </a:r>
            <a:r>
              <a:rPr>
                <a:solidFill>
                  <a:srgbClr val="7D9029"/>
                </a:solidFill>
                <a:latin typeface="Courier"/>
              </a:rPr>
              <a:t>na.rm =</a:t>
            </a:r>
            <a:r>
              <a:rPr>
                <a:latin typeface="Courier"/>
              </a:rPr>
              <a:t> </a:t>
            </a:r>
            <a:r>
              <a:rPr>
                <a:solidFill>
                  <a:srgbClr val="880000"/>
                </a:solidFill>
                <a:latin typeface="Courier"/>
              </a:rPr>
              <a:t>TRUE</a:t>
            </a:r>
            <a:r>
              <a:rPr>
                <a:latin typeface="Courier"/>
              </a:rPr>
              <a:t>))</a:t>
            </a:r>
          </a:p>
          <a:p>
            <a:pPr lvl="0" indent="0">
              <a:buNone/>
            </a:pPr>
            <a:r>
              <a:rPr>
                <a:latin typeface="Courier"/>
              </a:rPr>
              <a:t># A tibble: 12 × 2
    year avg_visits
   &lt;dbl&gt;      &lt;dbl&gt;
 1  2011       5.20
 2  2012       5.89
 3  2013       5.63
 4  2014       4.12
 5  2015       6.4 
 6  2016      10.1 
 7  2017       7.24
 8  2018      11.7 
 9  2019       9.12
10  2020       6.26
11  2021       8.06
12  2022       9.29</a:t>
            </a:r>
          </a:p>
        </p:txBody>
      </p:sp>
    </p:spTree>
  </p:cSld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marL="0" indent="0">
              <a:buNone/>
            </a:pPr>
            <a:r>
              <a:rPr/>
              <a:t>Group</a:t>
            </a:r>
            <a:r>
              <a:rPr/>
              <a:t> </a:t>
            </a:r>
            <a:r>
              <a:rPr/>
              <a:t>by</a:t>
            </a:r>
            <a:r>
              <a:rPr/>
              <a:t> </a:t>
            </a:r>
            <a:r>
              <a:rPr/>
              <a:t>as</a:t>
            </a:r>
            <a:r>
              <a:rPr/>
              <a:t> </a:t>
            </a:r>
            <a:r>
              <a:rPr/>
              <a:t>many</a:t>
            </a:r>
            <a:r>
              <a:rPr/>
              <a:t> </a:t>
            </a:r>
            <a:r>
              <a:rPr/>
              <a:t>variables</a:t>
            </a:r>
            <a:r>
              <a:rPr/>
              <a:t> </a:t>
            </a:r>
            <a:r>
              <a:rPr/>
              <a:t>as</a:t>
            </a:r>
            <a:r>
              <a:rPr/>
              <a:t> </a:t>
            </a:r>
            <a:r>
              <a:rPr/>
              <a:t>you</a:t>
            </a:r>
            <a:r>
              <a:rPr/>
              <a:t> </a:t>
            </a:r>
            <a:r>
              <a:rPr/>
              <a:t>want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marL="0" indent="0">
              <a:buNone/>
            </a:pPr>
            <a:r>
              <a:rPr>
                <a:latin typeface="Courier"/>
              </a:rPr>
              <a:t>group_by</a:t>
            </a:r>
            <a:r>
              <a:rPr/>
              <a:t> county and year:</a:t>
            </a:r>
          </a:p>
          <a:p>
            <a:pPr lvl="0" indent="0">
              <a:buNone/>
            </a:pPr>
            <a:r>
              <a:rPr>
                <a:latin typeface="Courier"/>
              </a:rPr>
              <a:t>er </a:t>
            </a:r>
            <a:r>
              <a:rPr>
                <a:solidFill>
                  <a:srgbClr val="4070A0"/>
                </a:solidFill>
                <a:latin typeface="Courier"/>
              </a:rPr>
              <a:t>|</a:t>
            </a:r>
            <a:r>
              <a:rPr b="1">
                <a:solidFill>
                  <a:srgbClr val="FF0000"/>
                </a:solidFill>
                <a:latin typeface="Courier"/>
              </a:rPr>
              <a:t>&gt;</a:t>
            </a:r>
            <a:br/>
            <a:r>
              <a:rPr>
                <a:latin typeface="Courier"/>
              </a:rPr>
              <a:t>  </a:t>
            </a:r>
            <a:r>
              <a:rPr>
                <a:solidFill>
                  <a:srgbClr val="06287E"/>
                </a:solidFill>
                <a:latin typeface="Courier"/>
              </a:rPr>
              <a:t>group_by</a:t>
            </a:r>
            <a:r>
              <a:rPr>
                <a:latin typeface="Courier"/>
              </a:rPr>
              <a:t>(year, county) </a:t>
            </a:r>
            <a:r>
              <a:rPr>
                <a:solidFill>
                  <a:srgbClr val="4070A0"/>
                </a:solidFill>
                <a:latin typeface="Courier"/>
              </a:rPr>
              <a:t>|</a:t>
            </a:r>
            <a:r>
              <a:rPr b="1">
                <a:solidFill>
                  <a:srgbClr val="FF0000"/>
                </a:solidFill>
                <a:latin typeface="Courier"/>
              </a:rPr>
              <a:t>&gt;</a:t>
            </a:r>
            <a:br/>
            <a:r>
              <a:rPr>
                <a:latin typeface="Courier"/>
              </a:rPr>
              <a:t>  </a:t>
            </a:r>
            <a:r>
              <a:rPr>
                <a:solidFill>
                  <a:srgbClr val="06287E"/>
                </a:solidFill>
                <a:latin typeface="Courier"/>
              </a:rPr>
              <a:t>summarize</a:t>
            </a:r>
            <a:r>
              <a:rPr>
                <a:latin typeface="Courier"/>
              </a:rPr>
              <a:t>(</a:t>
            </a:r>
            <a:r>
              <a:rPr>
                <a:solidFill>
                  <a:srgbClr val="7D9029"/>
                </a:solidFill>
                <a:latin typeface="Courier"/>
              </a:rPr>
              <a:t>avg_visits =</a:t>
            </a:r>
            <a:r>
              <a:rPr>
                <a:latin typeface="Courier"/>
              </a:rPr>
              <a:t> </a:t>
            </a:r>
            <a:r>
              <a:rPr>
                <a:solidFill>
                  <a:srgbClr val="06287E"/>
                </a:solidFill>
                <a:latin typeface="Courier"/>
              </a:rPr>
              <a:t>mean</a:t>
            </a:r>
            <a:r>
              <a:rPr>
                <a:latin typeface="Courier"/>
              </a:rPr>
              <a:t>(visits, </a:t>
            </a:r>
            <a:r>
              <a:rPr>
                <a:solidFill>
                  <a:srgbClr val="7D9029"/>
                </a:solidFill>
                <a:latin typeface="Courier"/>
              </a:rPr>
              <a:t>na.rm =</a:t>
            </a:r>
            <a:r>
              <a:rPr>
                <a:latin typeface="Courier"/>
              </a:rPr>
              <a:t> </a:t>
            </a:r>
            <a:r>
              <a:rPr>
                <a:solidFill>
                  <a:srgbClr val="880000"/>
                </a:solidFill>
                <a:latin typeface="Courier"/>
              </a:rPr>
              <a:t>TRUE</a:t>
            </a:r>
            <a:r>
              <a:rPr>
                <a:latin typeface="Courier"/>
              </a:rPr>
              <a:t>))</a:t>
            </a:r>
          </a:p>
          <a:p>
            <a:pPr lvl="0" indent="0">
              <a:buNone/>
            </a:pPr>
            <a:r>
              <a:rPr>
                <a:latin typeface="Courier"/>
              </a:rPr>
              <a:t># A tibble: 768 × 3
# Groups:   year [12]
    year county     avg_visits
   &lt;dbl&gt; &lt;chr&gt;           &lt;dbl&gt;
 1  2011 Adams              29
 2  2011 Alamosa             0
 3  2011 Arapahoe           33
 4  2011 Archuleta           0
 5  2011 Baca                0
 6  2011 Bent                0
 7  2011 Boulder            12
 8  2011 Broomfield        NaN
 9  2011 Chaffee             0
10  2011 Cheyenne            0
# ℹ 758 more rows</a:t>
            </a:r>
          </a:p>
        </p:txBody>
      </p:sp>
    </p:spTree>
  </p:cSld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marL="0" indent="0">
              <a:buNone/>
            </a:pPr>
            <a:r>
              <a:rPr/>
              <a:t>Counting</a:t>
            </a:r>
            <a:r>
              <a:rPr/>
              <a:t> </a:t>
            </a:r>
            <a:r>
              <a:rPr/>
              <a:t>rows/observations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marL="0" indent="0">
              <a:buNone/>
            </a:pPr>
            <a:r>
              <a:rPr/>
              <a:t>There are other summarizing functions, such as </a:t>
            </a:r>
            <a:r>
              <a:rPr>
                <a:latin typeface="Courier"/>
              </a:rPr>
              <a:t>n()</a:t>
            </a:r>
            <a:r>
              <a:rPr/>
              <a:t> count the number of rows/observations (NAs included).</a:t>
            </a:r>
          </a:p>
          <a:p>
            <a:pPr lvl="0" indent="0">
              <a:buNone/>
            </a:pPr>
            <a:r>
              <a:rPr>
                <a:latin typeface="Courier"/>
              </a:rPr>
              <a:t>er </a:t>
            </a:r>
            <a:r>
              <a:rPr>
                <a:solidFill>
                  <a:srgbClr val="4070A0"/>
                </a:solidFill>
                <a:latin typeface="Courier"/>
              </a:rPr>
              <a:t>|</a:t>
            </a:r>
            <a:r>
              <a:rPr b="1">
                <a:solidFill>
                  <a:srgbClr val="FF0000"/>
                </a:solidFill>
                <a:latin typeface="Courier"/>
              </a:rPr>
              <a:t>&gt;</a:t>
            </a:r>
            <a:br/>
            <a:r>
              <a:rPr>
                <a:latin typeface="Courier"/>
              </a:rPr>
              <a:t>  </a:t>
            </a:r>
            <a:r>
              <a:rPr>
                <a:solidFill>
                  <a:srgbClr val="06287E"/>
                </a:solidFill>
                <a:latin typeface="Courier"/>
              </a:rPr>
              <a:t>group_by</a:t>
            </a:r>
            <a:r>
              <a:rPr>
                <a:latin typeface="Courier"/>
              </a:rPr>
              <a:t>(year) </a:t>
            </a:r>
            <a:r>
              <a:rPr>
                <a:solidFill>
                  <a:srgbClr val="4070A0"/>
                </a:solidFill>
                <a:latin typeface="Courier"/>
              </a:rPr>
              <a:t>|</a:t>
            </a:r>
            <a:r>
              <a:rPr b="1">
                <a:solidFill>
                  <a:srgbClr val="FF0000"/>
                </a:solidFill>
                <a:latin typeface="Courier"/>
              </a:rPr>
              <a:t>&gt;</a:t>
            </a:r>
            <a:br/>
            <a:r>
              <a:rPr>
                <a:latin typeface="Courier"/>
              </a:rPr>
              <a:t>  </a:t>
            </a:r>
            <a:r>
              <a:rPr>
                <a:solidFill>
                  <a:srgbClr val="06287E"/>
                </a:solidFill>
                <a:latin typeface="Courier"/>
              </a:rPr>
              <a:t>summarize</a:t>
            </a:r>
            <a:r>
              <a:rPr>
                <a:latin typeface="Courier"/>
              </a:rPr>
              <a:t>(</a:t>
            </a:r>
            <a:r>
              <a:rPr>
                <a:solidFill>
                  <a:srgbClr val="7D9029"/>
                </a:solidFill>
                <a:latin typeface="Courier"/>
              </a:rPr>
              <a:t>n =</a:t>
            </a:r>
            <a:r>
              <a:rPr>
                <a:latin typeface="Courier"/>
              </a:rPr>
              <a:t> </a:t>
            </a:r>
            <a:r>
              <a:rPr>
                <a:solidFill>
                  <a:srgbClr val="06287E"/>
                </a:solidFill>
                <a:latin typeface="Courier"/>
              </a:rPr>
              <a:t>n</a:t>
            </a:r>
            <a:r>
              <a:rPr>
                <a:latin typeface="Courier"/>
              </a:rPr>
              <a:t>(),</a:t>
            </a:r>
            <a:br/>
            <a:r>
              <a:rPr>
                <a:latin typeface="Courier"/>
              </a:rPr>
              <a:t>            </a:t>
            </a:r>
            <a:r>
              <a:rPr>
                <a:solidFill>
                  <a:srgbClr val="7D9029"/>
                </a:solidFill>
                <a:latin typeface="Courier"/>
              </a:rPr>
              <a:t>mean =</a:t>
            </a:r>
            <a:r>
              <a:rPr>
                <a:latin typeface="Courier"/>
              </a:rPr>
              <a:t> </a:t>
            </a:r>
            <a:r>
              <a:rPr>
                <a:solidFill>
                  <a:srgbClr val="06287E"/>
                </a:solidFill>
                <a:latin typeface="Courier"/>
              </a:rPr>
              <a:t>mean</a:t>
            </a:r>
            <a:r>
              <a:rPr>
                <a:latin typeface="Courier"/>
              </a:rPr>
              <a:t>(visits, </a:t>
            </a:r>
            <a:r>
              <a:rPr>
                <a:solidFill>
                  <a:srgbClr val="7D9029"/>
                </a:solidFill>
                <a:latin typeface="Courier"/>
              </a:rPr>
              <a:t>na.rm =</a:t>
            </a:r>
            <a:r>
              <a:rPr>
                <a:latin typeface="Courier"/>
              </a:rPr>
              <a:t> </a:t>
            </a:r>
            <a:r>
              <a:rPr>
                <a:solidFill>
                  <a:srgbClr val="880000"/>
                </a:solidFill>
                <a:latin typeface="Courier"/>
              </a:rPr>
              <a:t>TRUE</a:t>
            </a:r>
            <a:r>
              <a:rPr>
                <a:latin typeface="Courier"/>
              </a:rPr>
              <a:t>))</a:t>
            </a:r>
          </a:p>
          <a:p>
            <a:pPr lvl="0" indent="0">
              <a:buNone/>
            </a:pPr>
            <a:r>
              <a:rPr>
                <a:latin typeface="Courier"/>
              </a:rPr>
              <a:t># A tibble: 12 × 3
    year     n  mean
   &lt;dbl&gt; &lt;int&gt; &lt;dbl&gt;
 1  2011    64  5.20
 2  2012    64  5.89
 3  2013    64  5.63
 4  2014    64  4.12
 5  2015    64  6.4 
 6  2016    64 10.1 
 7  2017    64  7.24
 8  2018    64 11.7 
 9  2019    64  9.12
10  2020    64  6.26
11  2021    64  8.06
12  2022    64  9.29</a:t>
            </a:r>
          </a:p>
        </p:txBody>
      </p:sp>
    </p:spTree>
  </p:cSld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marL="0" indent="0">
              <a:buNone/>
            </a:pPr>
            <a:r>
              <a:rPr/>
              <a:t>Counting:</a:t>
            </a:r>
            <a:r>
              <a:rPr/>
              <a:t> </a:t>
            </a:r>
            <a:r>
              <a:rPr>
                <a:latin typeface="Courier"/>
              </a:rPr>
              <a:t>count()</a:t>
            </a:r>
            <a:r>
              <a:rPr/>
              <a:t> </a:t>
            </a:r>
            <a:r>
              <a:rPr/>
              <a:t>and</a:t>
            </a:r>
            <a:r>
              <a:rPr/>
              <a:t> </a:t>
            </a:r>
            <a:r>
              <a:rPr>
                <a:latin typeface="Courier"/>
              </a:rPr>
              <a:t>n()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marL="0" indent="0">
              <a:buNone/>
            </a:pPr>
            <a:r>
              <a:rPr>
                <a:latin typeface="Courier"/>
              </a:rPr>
              <a:t>count()</a:t>
            </a:r>
            <a:r>
              <a:rPr/>
              <a:t> and </a:t>
            </a:r>
            <a:r>
              <a:rPr>
                <a:latin typeface="Courier"/>
              </a:rPr>
              <a:t>n()</a:t>
            </a:r>
            <a:r>
              <a:rPr/>
              <a:t> can give very similar information.</a:t>
            </a:r>
          </a:p>
          <a:p>
            <a:pPr lvl="0" indent="0">
              <a:buNone/>
            </a:pPr>
            <a:r>
              <a:rPr i="1">
                <a:solidFill>
                  <a:srgbClr val="60A0B0"/>
                </a:solidFill>
                <a:latin typeface="Courier"/>
              </a:rPr>
              <a:t># Here we use count()</a:t>
            </a:r>
            <a:br/>
            <a:r>
              <a:rPr>
                <a:latin typeface="Courier"/>
              </a:rPr>
              <a:t>er </a:t>
            </a:r>
            <a:r>
              <a:rPr>
                <a:solidFill>
                  <a:srgbClr val="4070A0"/>
                </a:solidFill>
                <a:latin typeface="Courier"/>
              </a:rPr>
              <a:t>|</a:t>
            </a:r>
            <a:r>
              <a:rPr b="1">
                <a:solidFill>
                  <a:srgbClr val="FF0000"/>
                </a:solidFill>
                <a:latin typeface="Courier"/>
              </a:rPr>
              <a:t>&gt;</a:t>
            </a:r>
            <a:r>
              <a:rPr>
                <a:latin typeface="Courier"/>
              </a:rPr>
              <a:t> </a:t>
            </a:r>
            <a:r>
              <a:rPr>
                <a:solidFill>
                  <a:srgbClr val="06287E"/>
                </a:solidFill>
                <a:latin typeface="Courier"/>
              </a:rPr>
              <a:t>count</a:t>
            </a:r>
            <a:r>
              <a:rPr>
                <a:latin typeface="Courier"/>
              </a:rPr>
              <a:t>(year)</a:t>
            </a:r>
          </a:p>
          <a:p>
            <a:pPr lvl="0" indent="0">
              <a:buNone/>
            </a:pPr>
            <a:r>
              <a:rPr>
                <a:latin typeface="Courier"/>
              </a:rPr>
              <a:t># A tibble: 12 × 2
    year     n
   &lt;dbl&gt; &lt;int&gt;
 1  2011    64
 2  2012    64
 3  2013    64
 4  2014    64
 5  2015    64
 6  2016    64
 7  2017    64
 8  2018    64
 9  2019    64
10  2020    64
11  2021    64
12  2022    64</a:t>
            </a:r>
          </a:p>
        </p:txBody>
      </p:sp>
    </p:spTree>
  </p:cSld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marL="0" indent="0">
              <a:buNone/>
            </a:pPr>
            <a:r>
              <a:rPr/>
              <a:t>Counting:</a:t>
            </a:r>
            <a:r>
              <a:rPr/>
              <a:t> </a:t>
            </a:r>
            <a:r>
              <a:rPr>
                <a:latin typeface="Courier"/>
              </a:rPr>
              <a:t>count()</a:t>
            </a:r>
            <a:r>
              <a:rPr/>
              <a:t> </a:t>
            </a:r>
            <a:r>
              <a:rPr/>
              <a:t>and</a:t>
            </a:r>
            <a:r>
              <a:rPr/>
              <a:t> </a:t>
            </a:r>
            <a:r>
              <a:rPr>
                <a:latin typeface="Courier"/>
              </a:rPr>
              <a:t>n()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marL="0" indent="0">
              <a:buNone/>
            </a:pPr>
            <a:r>
              <a:rPr>
                <a:latin typeface="Courier"/>
              </a:rPr>
              <a:t>count()</a:t>
            </a:r>
            <a:r>
              <a:rPr/>
              <a:t> and </a:t>
            </a:r>
            <a:r>
              <a:rPr>
                <a:latin typeface="Courier"/>
              </a:rPr>
              <a:t>n()</a:t>
            </a:r>
            <a:r>
              <a:rPr/>
              <a:t> can give very similar information.</a:t>
            </a:r>
          </a:p>
          <a:p>
            <a:pPr lvl="0" indent="0">
              <a:buNone/>
            </a:pPr>
            <a:r>
              <a:rPr i="1">
                <a:solidFill>
                  <a:srgbClr val="60A0B0"/>
                </a:solidFill>
                <a:latin typeface="Courier"/>
              </a:rPr>
              <a:t># n() with summarize</a:t>
            </a:r>
            <a:br/>
            <a:r>
              <a:rPr>
                <a:latin typeface="Courier"/>
              </a:rPr>
              <a:t>er </a:t>
            </a:r>
            <a:r>
              <a:rPr>
                <a:solidFill>
                  <a:srgbClr val="4070A0"/>
                </a:solidFill>
                <a:latin typeface="Courier"/>
              </a:rPr>
              <a:t>|</a:t>
            </a:r>
            <a:r>
              <a:rPr b="1">
                <a:solidFill>
                  <a:srgbClr val="FF0000"/>
                </a:solidFill>
                <a:latin typeface="Courier"/>
              </a:rPr>
              <a:t>&gt;</a:t>
            </a:r>
            <a:r>
              <a:rPr>
                <a:latin typeface="Courier"/>
              </a:rPr>
              <a:t> </a:t>
            </a:r>
            <a:r>
              <a:rPr>
                <a:solidFill>
                  <a:srgbClr val="06287E"/>
                </a:solidFill>
                <a:latin typeface="Courier"/>
              </a:rPr>
              <a:t>group_by</a:t>
            </a:r>
            <a:r>
              <a:rPr>
                <a:latin typeface="Courier"/>
              </a:rPr>
              <a:t>(year) </a:t>
            </a:r>
            <a:r>
              <a:rPr>
                <a:solidFill>
                  <a:srgbClr val="4070A0"/>
                </a:solidFill>
                <a:latin typeface="Courier"/>
              </a:rPr>
              <a:t>|</a:t>
            </a:r>
            <a:r>
              <a:rPr b="1">
                <a:solidFill>
                  <a:srgbClr val="FF0000"/>
                </a:solidFill>
                <a:latin typeface="Courier"/>
              </a:rPr>
              <a:t>&gt;</a:t>
            </a:r>
            <a:r>
              <a:rPr>
                <a:latin typeface="Courier"/>
              </a:rPr>
              <a:t> </a:t>
            </a:r>
            <a:r>
              <a:rPr>
                <a:solidFill>
                  <a:srgbClr val="06287E"/>
                </a:solidFill>
                <a:latin typeface="Courier"/>
              </a:rPr>
              <a:t>summarize</a:t>
            </a:r>
            <a:r>
              <a:rPr>
                <a:latin typeface="Courier"/>
              </a:rPr>
              <a:t>(</a:t>
            </a:r>
            <a:r>
              <a:rPr>
                <a:solidFill>
                  <a:srgbClr val="06287E"/>
                </a:solidFill>
                <a:latin typeface="Courier"/>
              </a:rPr>
              <a:t>n</a:t>
            </a:r>
            <a:r>
              <a:rPr>
                <a:latin typeface="Courier"/>
              </a:rPr>
              <a:t>()) </a:t>
            </a:r>
          </a:p>
          <a:p>
            <a:pPr lvl="0" indent="0">
              <a:buNone/>
            </a:pPr>
            <a:r>
              <a:rPr>
                <a:latin typeface="Courier"/>
              </a:rPr>
              <a:t># A tibble: 12 × 2
    year `n()`
   &lt;dbl&gt; &lt;int&gt;
 1  2011    64
 2  2012    64
 3  2013    64
 4  2014    64
 5  2015    64
 6  2016    64
 7  2017    64
 8  2018    64
 9  2019    64
10  2020    64
11  2021    64
12  2022    64</a:t>
            </a:r>
          </a:p>
        </p:txBody>
      </p:sp>
    </p:spTree>
  </p:cSld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marL="0" indent="0">
              <a:buNone/>
            </a:pPr>
            <a:r>
              <a:rPr/>
              <a:t>The</a:t>
            </a:r>
            <a:r>
              <a:rPr/>
              <a:t> </a:t>
            </a:r>
            <a:r>
              <a:rPr/>
              <a:t>Data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marL="0" indent="0">
              <a:buNone/>
            </a:pPr>
            <a:r>
              <a:rPr/>
              <a:t>We can use the CO heat-related ER visits dataset to explore different ways of summarizing data.</a:t>
            </a:r>
          </a:p>
          <a:p>
            <a:pPr lvl="0" marL="0" indent="0">
              <a:buNone/>
            </a:pPr>
            <a:r>
              <a:rPr i="1"/>
              <a:t>Reminder</a:t>
            </a:r>
            <a:r>
              <a:rPr/>
              <a:t>: This dataset contains information about the number and rate of visits for heat-related illness to ERs in Colorado from 2011-2022, adjusted for age.</a:t>
            </a:r>
          </a:p>
        </p:txBody>
      </p:sp>
    </p:spTree>
  </p:cSld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/>
          <a:lstStyle/>
          <a:p>
            <a:pPr lvl="0" marL="0" indent="0">
              <a:buNone/>
            </a:pPr>
            <a:r>
              <a:rPr/>
              <a:t>A</a:t>
            </a:r>
            <a:r>
              <a:rPr/>
              <a:t> </a:t>
            </a:r>
            <a:r>
              <a:rPr/>
              <a:t>few</a:t>
            </a:r>
            <a:r>
              <a:rPr/>
              <a:t> </a:t>
            </a:r>
            <a:r>
              <a:rPr/>
              <a:t>miscellaneous</a:t>
            </a:r>
            <a:r>
              <a:rPr/>
              <a:t> </a:t>
            </a:r>
            <a:r>
              <a:rPr/>
              <a:t>topics</a:t>
            </a:r>
            <a:r>
              <a:rPr/>
              <a:t> </a:t>
            </a:r>
            <a:r>
              <a:rPr/>
              <a:t>..</a:t>
            </a:r>
          </a:p>
        </p:txBody>
      </p:sp>
    </p:spTree>
  </p:cSld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marL="0" indent="0">
              <a:buNone/>
            </a:pPr>
            <a:r>
              <a:rPr/>
              <a:t>Base</a:t>
            </a:r>
            <a:r>
              <a:rPr/>
              <a:t> </a:t>
            </a:r>
            <a:r>
              <a:rPr/>
              <a:t>R</a:t>
            </a:r>
            <a:r>
              <a:rPr/>
              <a:t> </a:t>
            </a:r>
            <a:r>
              <a:rPr/>
              <a:t>functions</a:t>
            </a:r>
            <a:r>
              <a:rPr/>
              <a:t> </a:t>
            </a:r>
            <a:r>
              <a:rPr/>
              <a:t>you</a:t>
            </a:r>
            <a:r>
              <a:rPr/>
              <a:t> </a:t>
            </a:r>
            <a:r>
              <a:rPr/>
              <a:t>might</a:t>
            </a:r>
            <a:r>
              <a:rPr/>
              <a:t> </a:t>
            </a:r>
            <a:r>
              <a:rPr/>
              <a:t>see:</a:t>
            </a:r>
            <a:r>
              <a:rPr/>
              <a:t> </a:t>
            </a:r>
            <a:r>
              <a:rPr>
                <a:latin typeface="Courier"/>
              </a:rPr>
              <a:t>length</a:t>
            </a:r>
            <a:r>
              <a:rPr/>
              <a:t> </a:t>
            </a:r>
            <a:r>
              <a:rPr/>
              <a:t>and</a:t>
            </a:r>
            <a:r>
              <a:rPr/>
              <a:t> </a:t>
            </a:r>
            <a:r>
              <a:rPr>
                <a:latin typeface="Courier"/>
              </a:rPr>
              <a:t>unique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marL="0" indent="0">
              <a:buNone/>
            </a:pPr>
            <a:r>
              <a:rPr/>
              <a:t>These functions require a column as a vector using </a:t>
            </a:r>
            <a:r>
              <a:rPr>
                <a:latin typeface="Courier"/>
              </a:rPr>
              <a:t>pull()</a:t>
            </a:r>
            <a:r>
              <a:rPr/>
              <a:t>.</a:t>
            </a:r>
          </a:p>
          <a:p>
            <a:pPr lvl="0" indent="0">
              <a:buNone/>
            </a:pPr>
            <a:r>
              <a:rPr>
                <a:latin typeface="Courier"/>
              </a:rPr>
              <a:t>er_year </a:t>
            </a:r>
            <a:r>
              <a:rPr>
                <a:solidFill>
                  <a:srgbClr val="007020"/>
                </a:solidFill>
                <a:latin typeface="Courier"/>
              </a:rPr>
              <a:t>&lt;-</a:t>
            </a:r>
            <a:r>
              <a:rPr>
                <a:latin typeface="Courier"/>
              </a:rPr>
              <a:t> er </a:t>
            </a:r>
            <a:r>
              <a:rPr>
                <a:solidFill>
                  <a:srgbClr val="4070A0"/>
                </a:solidFill>
                <a:latin typeface="Courier"/>
              </a:rPr>
              <a:t>|</a:t>
            </a:r>
            <a:r>
              <a:rPr b="1">
                <a:solidFill>
                  <a:srgbClr val="FF0000"/>
                </a:solidFill>
                <a:latin typeface="Courier"/>
              </a:rPr>
              <a:t>&gt;</a:t>
            </a:r>
            <a:r>
              <a:rPr>
                <a:latin typeface="Courier"/>
              </a:rPr>
              <a:t> </a:t>
            </a:r>
            <a:r>
              <a:rPr>
                <a:solidFill>
                  <a:srgbClr val="06287E"/>
                </a:solidFill>
                <a:latin typeface="Courier"/>
              </a:rPr>
              <a:t>pull</a:t>
            </a:r>
            <a:r>
              <a:rPr>
                <a:latin typeface="Courier"/>
              </a:rPr>
              <a:t>(year) </a:t>
            </a:r>
            <a:r>
              <a:rPr i="1">
                <a:solidFill>
                  <a:srgbClr val="60A0B0"/>
                </a:solidFill>
                <a:latin typeface="Courier"/>
              </a:rPr>
              <a:t># pull() to make a vector</a:t>
            </a:r>
            <a:br/>
            <a:br/>
            <a:r>
              <a:rPr>
                <a:latin typeface="Courier"/>
              </a:rPr>
              <a:t>er_year </a:t>
            </a:r>
            <a:r>
              <a:rPr>
                <a:solidFill>
                  <a:srgbClr val="4070A0"/>
                </a:solidFill>
                <a:latin typeface="Courier"/>
              </a:rPr>
              <a:t>|</a:t>
            </a:r>
            <a:r>
              <a:rPr b="1">
                <a:solidFill>
                  <a:srgbClr val="FF0000"/>
                </a:solidFill>
                <a:latin typeface="Courier"/>
              </a:rPr>
              <a:t>&gt;</a:t>
            </a:r>
            <a:r>
              <a:rPr>
                <a:latin typeface="Courier"/>
              </a:rPr>
              <a:t> </a:t>
            </a:r>
            <a:r>
              <a:rPr>
                <a:solidFill>
                  <a:srgbClr val="06287E"/>
                </a:solidFill>
                <a:latin typeface="Courier"/>
              </a:rPr>
              <a:t>unique</a:t>
            </a:r>
            <a:r>
              <a:rPr>
                <a:latin typeface="Courier"/>
              </a:rPr>
              <a:t>() </a:t>
            </a:r>
            <a:r>
              <a:rPr i="1">
                <a:solidFill>
                  <a:srgbClr val="60A0B0"/>
                </a:solidFill>
                <a:latin typeface="Courier"/>
              </a:rPr>
              <a:t># similar to distinct()</a:t>
            </a:r>
          </a:p>
          <a:p>
            <a:pPr lvl="0" indent="0">
              <a:buNone/>
            </a:pPr>
            <a:r>
              <a:rPr>
                <a:latin typeface="Courier"/>
              </a:rPr>
              <a:t> [1] 2011 2012 2013 2014 2015 2016 2017 2018 2019 2020 2021 2022</a:t>
            </a:r>
          </a:p>
        </p:txBody>
      </p:sp>
    </p:spTree>
  </p:cSld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marL="0" indent="0">
              <a:buNone/>
            </a:pPr>
            <a:r>
              <a:rPr/>
              <a:t>Base</a:t>
            </a:r>
            <a:r>
              <a:rPr/>
              <a:t> </a:t>
            </a:r>
            <a:r>
              <a:rPr/>
              <a:t>R</a:t>
            </a:r>
            <a:r>
              <a:rPr/>
              <a:t> </a:t>
            </a:r>
            <a:r>
              <a:rPr/>
              <a:t>functions</a:t>
            </a:r>
            <a:r>
              <a:rPr/>
              <a:t> </a:t>
            </a:r>
            <a:r>
              <a:rPr/>
              <a:t>you</a:t>
            </a:r>
            <a:r>
              <a:rPr/>
              <a:t> </a:t>
            </a:r>
            <a:r>
              <a:rPr/>
              <a:t>might</a:t>
            </a:r>
            <a:r>
              <a:rPr/>
              <a:t> </a:t>
            </a:r>
            <a:r>
              <a:rPr/>
              <a:t>see:</a:t>
            </a:r>
            <a:r>
              <a:rPr/>
              <a:t> </a:t>
            </a:r>
            <a:r>
              <a:rPr>
                <a:latin typeface="Courier"/>
              </a:rPr>
              <a:t>length</a:t>
            </a:r>
            <a:r>
              <a:rPr/>
              <a:t> </a:t>
            </a:r>
            <a:r>
              <a:rPr/>
              <a:t>and</a:t>
            </a:r>
            <a:r>
              <a:rPr/>
              <a:t> </a:t>
            </a:r>
            <a:r>
              <a:rPr>
                <a:latin typeface="Courier"/>
              </a:rPr>
              <a:t>unique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marL="0" indent="0">
              <a:buNone/>
            </a:pPr>
            <a:r>
              <a:rPr/>
              <a:t>These functions require a column as a vector using </a:t>
            </a:r>
            <a:r>
              <a:rPr>
                <a:latin typeface="Courier"/>
              </a:rPr>
              <a:t>pull()</a:t>
            </a:r>
            <a:r>
              <a:rPr/>
              <a:t>.</a:t>
            </a:r>
          </a:p>
          <a:p>
            <a:pPr lvl="0" indent="0">
              <a:buNone/>
            </a:pPr>
            <a:r>
              <a:rPr>
                <a:latin typeface="Courier"/>
              </a:rPr>
              <a:t>er_year </a:t>
            </a:r>
            <a:r>
              <a:rPr>
                <a:solidFill>
                  <a:srgbClr val="4070A0"/>
                </a:solidFill>
                <a:latin typeface="Courier"/>
              </a:rPr>
              <a:t>|</a:t>
            </a:r>
            <a:r>
              <a:rPr b="1">
                <a:solidFill>
                  <a:srgbClr val="FF0000"/>
                </a:solidFill>
                <a:latin typeface="Courier"/>
              </a:rPr>
              <a:t>&gt;</a:t>
            </a:r>
            <a:r>
              <a:rPr>
                <a:latin typeface="Courier"/>
              </a:rPr>
              <a:t> </a:t>
            </a:r>
            <a:r>
              <a:rPr>
                <a:solidFill>
                  <a:srgbClr val="06287E"/>
                </a:solidFill>
                <a:latin typeface="Courier"/>
              </a:rPr>
              <a:t>unique</a:t>
            </a:r>
            <a:r>
              <a:rPr>
                <a:latin typeface="Courier"/>
              </a:rPr>
              <a:t>() </a:t>
            </a:r>
            <a:r>
              <a:rPr>
                <a:solidFill>
                  <a:srgbClr val="4070A0"/>
                </a:solidFill>
                <a:latin typeface="Courier"/>
              </a:rPr>
              <a:t>|</a:t>
            </a:r>
            <a:r>
              <a:rPr b="1">
                <a:solidFill>
                  <a:srgbClr val="FF0000"/>
                </a:solidFill>
                <a:latin typeface="Courier"/>
              </a:rPr>
              <a:t>&gt;</a:t>
            </a:r>
            <a:r>
              <a:rPr>
                <a:latin typeface="Courier"/>
              </a:rPr>
              <a:t> </a:t>
            </a:r>
            <a:r>
              <a:rPr>
                <a:solidFill>
                  <a:srgbClr val="06287E"/>
                </a:solidFill>
                <a:latin typeface="Courier"/>
              </a:rPr>
              <a:t>length</a:t>
            </a:r>
            <a:r>
              <a:rPr>
                <a:latin typeface="Courier"/>
              </a:rPr>
              <a:t>() </a:t>
            </a:r>
            <a:r>
              <a:rPr i="1">
                <a:solidFill>
                  <a:srgbClr val="60A0B0"/>
                </a:solidFill>
                <a:latin typeface="Courier"/>
              </a:rPr>
              <a:t># similar to n_distinct()</a:t>
            </a:r>
          </a:p>
          <a:p>
            <a:pPr lvl="0" indent="0">
              <a:buNone/>
            </a:pPr>
            <a:r>
              <a:rPr>
                <a:latin typeface="Courier"/>
              </a:rPr>
              <a:t>[1] 12</a:t>
            </a:r>
          </a:p>
        </p:txBody>
      </p:sp>
    </p:spTree>
  </p:cSld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marL="0" indent="0">
              <a:buNone/>
            </a:pPr>
            <a:r>
              <a:rPr>
                <a:latin typeface="Courier"/>
              </a:rPr>
              <a:t>summary()</a:t>
            </a:r>
            <a:r>
              <a:rPr/>
              <a:t> </a:t>
            </a:r>
            <a:r>
              <a:rPr/>
              <a:t>vs. </a:t>
            </a:r>
            <a:r>
              <a:rPr>
                <a:latin typeface="Courier"/>
              </a:rPr>
              <a:t>summarize()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>
                <a:latin typeface="Courier"/>
              </a:rPr>
              <a:t>summary()</a:t>
            </a:r>
            <a:r>
              <a:rPr/>
              <a:t> (base R) gives statistics table on a dataset.</a:t>
            </a:r>
          </a:p>
          <a:p>
            <a:pPr lvl="1"/>
            <a:r>
              <a:rPr>
                <a:latin typeface="Courier"/>
              </a:rPr>
              <a:t>summarize()</a:t>
            </a:r>
            <a:r>
              <a:rPr/>
              <a:t> (dplyr) creates a more customized summary tibble/dataframe.</a:t>
            </a:r>
          </a:p>
        </p:txBody>
      </p:sp>
    </p:spTree>
  </p:cSld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marL="0" indent="0">
              <a:buNone/>
            </a:pPr>
            <a:r>
              <a:rPr/>
              <a:t>Summary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>
                <a:latin typeface="Courier"/>
              </a:rPr>
              <a:t>count(x)</a:t>
            </a:r>
            <a:r>
              <a:rPr/>
              <a:t>: what unique values do you have?</a:t>
            </a:r>
          </a:p>
          <a:p>
            <a:pPr lvl="2"/>
            <a:r>
              <a:rPr>
                <a:latin typeface="Courier"/>
              </a:rPr>
              <a:t>distinct()</a:t>
            </a:r>
            <a:r>
              <a:rPr/>
              <a:t>: what are the distinct values?</a:t>
            </a:r>
          </a:p>
          <a:p>
            <a:pPr lvl="2"/>
            <a:r>
              <a:rPr>
                <a:latin typeface="Courier"/>
              </a:rPr>
              <a:t>n_distinct()</a:t>
            </a:r>
            <a:r>
              <a:rPr/>
              <a:t> with </a:t>
            </a:r>
            <a:r>
              <a:rPr>
                <a:latin typeface="Courier"/>
              </a:rPr>
              <a:t>pull()</a:t>
            </a:r>
            <a:r>
              <a:rPr/>
              <a:t>: how many distinct values?</a:t>
            </a:r>
          </a:p>
          <a:p>
            <a:pPr lvl="1"/>
            <a:r>
              <a:rPr>
                <a:latin typeface="Courier"/>
              </a:rPr>
              <a:t>group_by()</a:t>
            </a:r>
            <a:r>
              <a:rPr/>
              <a:t>: changes all subsequent functions</a:t>
            </a:r>
          </a:p>
          <a:p>
            <a:pPr lvl="2"/>
            <a:r>
              <a:rPr/>
              <a:t>combine with </a:t>
            </a:r>
            <a:r>
              <a:rPr>
                <a:latin typeface="Courier"/>
              </a:rPr>
              <a:t>summarize()</a:t>
            </a:r>
            <a:r>
              <a:rPr/>
              <a:t> to get statistics per group</a:t>
            </a:r>
          </a:p>
          <a:p>
            <a:pPr lvl="1"/>
            <a:r>
              <a:rPr>
                <a:latin typeface="Courier"/>
              </a:rPr>
              <a:t>summarize()</a:t>
            </a:r>
            <a:r>
              <a:rPr/>
              <a:t> with </a:t>
            </a:r>
            <a:r>
              <a:rPr>
                <a:latin typeface="Courier"/>
              </a:rPr>
              <a:t>n()</a:t>
            </a:r>
            <a:r>
              <a:rPr/>
              <a:t> gives the count (NAs included)</a:t>
            </a:r>
          </a:p>
        </p:txBody>
      </p:sp>
    </p:spTree>
  </p:cSld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marL="0" indent="0">
              <a:buNone/>
            </a:pPr>
            <a:r>
              <a:rPr/>
              <a:t>Lab</a:t>
            </a:r>
            <a:r>
              <a:rPr/>
              <a:t> </a:t>
            </a:r>
            <a:r>
              <a:rPr/>
              <a:t>Part</a:t>
            </a:r>
            <a:r>
              <a:rPr/>
              <a:t> </a:t>
            </a:r>
            <a:r>
              <a:rPr/>
              <a:t>2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marL="0" indent="0">
              <a:buNone/>
            </a:pPr>
            <a:r>
              <a:rPr/>
              <a:t>🏠 </a:t>
            </a:r>
            <a:r>
              <a:rPr>
                <a:hlinkClick r:id="rId2"/>
              </a:rPr>
              <a:t>Class Website</a:t>
            </a:r>
          </a:p>
          <a:p>
            <a:pPr lvl="0" marL="0" indent="0">
              <a:buNone/>
            </a:pPr>
            <a:r>
              <a:rPr/>
              <a:t>💻 </a:t>
            </a:r>
            <a:r>
              <a:rPr>
                <a:hlinkClick r:id="rId3"/>
              </a:rPr>
              <a:t>Lab</a:t>
            </a:r>
          </a:p>
          <a:p>
            <a:pPr lvl="0" marL="0" indent="0">
              <a:buNone/>
            </a:pPr>
            <a:r>
              <a:rPr/>
              <a:t>📃 </a:t>
            </a:r>
            <a:r>
              <a:rPr>
                <a:hlinkClick r:id="rId4"/>
              </a:rPr>
              <a:t>Day 4 Cheatsheet</a:t>
            </a:r>
          </a:p>
          <a:p>
            <a:pPr lvl="0" marL="0" indent="0">
              <a:buNone/>
            </a:pPr>
            <a:r>
              <a:rPr/>
              <a:t>📃 </a:t>
            </a:r>
            <a:r>
              <a:rPr>
                <a:hlinkClick r:id="rId5"/>
              </a:rPr>
              <a:t>Posit’s data transformation Cheatsheet</a:t>
            </a:r>
          </a:p>
          <a:p>
            <a:pPr lvl="0" marL="0" indent="0">
              <a:buNone/>
            </a:pPr>
            <a:r>
              <a:rPr b="1"/>
              <a:t>For more advanced learning:</a:t>
            </a:r>
          </a:p>
          <a:p>
            <a:pPr lvl="1"/>
            <a:r>
              <a:rPr>
                <a:hlinkClick r:id="rId6"/>
              </a:rPr>
              <a:t>https://www.danieldsjoberg.com/gtsummary/</a:t>
            </a:r>
            <a:r>
              <a:rPr/>
              <a:t> for tables</a:t>
            </a:r>
          </a:p>
          <a:p>
            <a:pPr lvl="1"/>
            <a:r>
              <a:rPr/>
              <a:t>extra slides in this file.</a:t>
            </a:r>
          </a:p>
        </p:txBody>
      </p:sp>
    </p:spTree>
  </p:cSld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../../images/the-end-g23b994289_1280.jpg" id="0" name="Picture 1"/>
          <p:cNvPicPr>
            <a:picLocks noGrp="1" noChangeAspect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2171700" y="1193800"/>
            <a:ext cx="4800600" cy="3390900"/>
          </a:xfrm>
          <a:prstGeom prst="rect">
            <a:avLst/>
          </a:prstGeom>
          <a:noFill/>
          <a:ln w="9525">
            <a:noFill/>
            <a:headEnd/>
            <a:tailEnd/>
          </a:ln>
        </p:spPr>
      </p:pic>
    </p:spTree>
  </p:cSld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marL="0" indent="0">
              <a:buNone/>
            </a:pPr>
            <a:r>
              <a:rPr/>
              <a:t>Image by Gerd Altmann from Pixabay</a:t>
            </a:r>
          </a:p>
        </p:txBody>
      </p:sp>
    </p:spTree>
  </p:cSld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/>
          <a:lstStyle/>
          <a:p>
            <a:pPr lvl="0" marL="0" indent="0">
              <a:buNone/>
            </a:pPr>
            <a:r>
              <a:rPr/>
              <a:t>Extra</a:t>
            </a:r>
            <a:r>
              <a:rPr/>
              <a:t> </a:t>
            </a:r>
            <a:r>
              <a:rPr/>
              <a:t>Slides:</a:t>
            </a:r>
            <a:r>
              <a:rPr/>
              <a:t> </a:t>
            </a:r>
            <a:r>
              <a:rPr/>
              <a:t>More</a:t>
            </a:r>
            <a:r>
              <a:rPr/>
              <a:t> </a:t>
            </a:r>
            <a:r>
              <a:rPr/>
              <a:t>advanced</a:t>
            </a:r>
            <a:r>
              <a:rPr/>
              <a:t> </a:t>
            </a:r>
            <a:r>
              <a:rPr/>
              <a:t>summarization</a:t>
            </a:r>
          </a:p>
        </p:txBody>
      </p:sp>
    </p:spTree>
  </p:cSld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marL="0" indent="0">
              <a:buNone/>
            </a:pPr>
            <a:r>
              <a:rPr/>
              <a:t>Data</a:t>
            </a:r>
            <a:r>
              <a:rPr/>
              <a:t> </a:t>
            </a:r>
            <a:r>
              <a:rPr/>
              <a:t>Summarization</a:t>
            </a:r>
            <a:r>
              <a:rPr/>
              <a:t> </a:t>
            </a:r>
            <a:r>
              <a:rPr/>
              <a:t>on</a:t>
            </a:r>
            <a:r>
              <a:rPr/>
              <a:t> </a:t>
            </a:r>
            <a:r>
              <a:rPr/>
              <a:t>data</a:t>
            </a:r>
            <a:r>
              <a:rPr/>
              <a:t> </a:t>
            </a:r>
            <a:r>
              <a:rPr/>
              <a:t>frames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/>
              <a:t>Statistical summarization across the data frame</a:t>
            </a:r>
          </a:p>
          <a:p>
            <a:pPr lvl="2"/>
            <a:r>
              <a:rPr>
                <a:latin typeface="Courier"/>
              </a:rPr>
              <a:t>rowMeans(x)</a:t>
            </a:r>
            <a:r>
              <a:rPr/>
              <a:t>: takes the means of each row of x</a:t>
            </a:r>
          </a:p>
          <a:p>
            <a:pPr lvl="2"/>
            <a:r>
              <a:rPr>
                <a:latin typeface="Courier"/>
              </a:rPr>
              <a:t>colMeans(x)</a:t>
            </a:r>
            <a:r>
              <a:rPr/>
              <a:t>: takes the means of each column of x</a:t>
            </a:r>
          </a:p>
          <a:p>
            <a:pPr lvl="2"/>
            <a:r>
              <a:rPr>
                <a:latin typeface="Courier"/>
              </a:rPr>
              <a:t>rowSums(x)</a:t>
            </a:r>
            <a:r>
              <a:rPr/>
              <a:t>: takes the sum of each row of x</a:t>
            </a:r>
          </a:p>
          <a:p>
            <a:pPr lvl="2"/>
            <a:r>
              <a:rPr>
                <a:latin typeface="Courier"/>
              </a:rPr>
              <a:t>colSums(x)</a:t>
            </a:r>
            <a:r>
              <a:rPr/>
              <a:t>: takes the sum of each column of x</a:t>
            </a:r>
          </a:p>
          <a:p>
            <a:pPr lvl="0" indent="0">
              <a:buNone/>
            </a:pPr>
            <a:r>
              <a:rPr>
                <a:latin typeface="Courier"/>
              </a:rPr>
              <a:t>yearly_co2 </a:t>
            </a:r>
            <a:r>
              <a:rPr>
                <a:solidFill>
                  <a:srgbClr val="007020"/>
                </a:solidFill>
                <a:latin typeface="Courier"/>
              </a:rPr>
              <a:t>&lt;-</a:t>
            </a:r>
            <a:r>
              <a:rPr>
                <a:latin typeface="Courier"/>
              </a:rPr>
              <a:t> </a:t>
            </a:r>
            <a:br/>
            <a:r>
              <a:rPr>
                <a:latin typeface="Courier"/>
              </a:rPr>
              <a:t>  </a:t>
            </a:r>
            <a:r>
              <a:rPr>
                <a:solidFill>
                  <a:srgbClr val="06287E"/>
                </a:solidFill>
                <a:latin typeface="Courier"/>
              </a:rPr>
              <a:t>read_csv</a:t>
            </a:r>
            <a:r>
              <a:rPr>
                <a:latin typeface="Courier"/>
              </a:rPr>
              <a:t>(</a:t>
            </a:r>
            <a:r>
              <a:rPr>
                <a:solidFill>
                  <a:srgbClr val="4070A0"/>
                </a:solidFill>
                <a:latin typeface="Courier"/>
              </a:rPr>
              <a:t>"https://daseh.org/data/Yearly_CO2_Emissions_1000_tonnes.csv"</a:t>
            </a:r>
            <a:r>
              <a:rPr>
                <a:latin typeface="Courier"/>
              </a:rPr>
              <a:t>)</a:t>
            </a:r>
          </a:p>
        </p:txBody>
      </p:sp>
    </p:spTree>
  </p:cSld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marL="0" indent="0">
              <a:buNone/>
            </a:pPr>
            <a:r>
              <a:rPr/>
              <a:t>The</a:t>
            </a:r>
            <a:r>
              <a:rPr/>
              <a:t> </a:t>
            </a:r>
            <a:r>
              <a:rPr/>
              <a:t>Data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marL="0" indent="0">
              <a:buNone/>
            </a:pPr>
            <a:r>
              <a:rPr/>
              <a:t>We can use the CO heat-related ER visits dataset to explore different ways of summarizing data.</a:t>
            </a:r>
          </a:p>
          <a:p>
            <a:pPr lvl="0" marL="0" indent="0">
              <a:buNone/>
            </a:pPr>
            <a:r>
              <a:rPr/>
              <a:t>The </a:t>
            </a:r>
            <a:r>
              <a:rPr>
                <a:latin typeface="Courier"/>
              </a:rPr>
              <a:t>head</a:t>
            </a:r>
            <a:r>
              <a:rPr/>
              <a:t> function displays the first rows of an object:</a:t>
            </a:r>
          </a:p>
          <a:p>
            <a:pPr lvl="0" indent="0">
              <a:buNone/>
            </a:pPr>
            <a:r>
              <a:rPr>
                <a:latin typeface="Courier"/>
              </a:rPr>
              <a:t>er </a:t>
            </a:r>
            <a:r>
              <a:rPr>
                <a:solidFill>
                  <a:srgbClr val="007020"/>
                </a:solidFill>
                <a:latin typeface="Courier"/>
              </a:rPr>
              <a:t>&lt;-</a:t>
            </a:r>
            <a:br/>
            <a:r>
              <a:rPr>
                <a:latin typeface="Courier"/>
              </a:rPr>
              <a:t>  </a:t>
            </a:r>
            <a:r>
              <a:rPr>
                <a:solidFill>
                  <a:srgbClr val="06287E"/>
                </a:solidFill>
                <a:latin typeface="Courier"/>
              </a:rPr>
              <a:t>read_csv</a:t>
            </a:r>
            <a:r>
              <a:rPr>
                <a:latin typeface="Courier"/>
              </a:rPr>
              <a:t>(</a:t>
            </a:r>
            <a:r>
              <a:rPr>
                <a:solidFill>
                  <a:srgbClr val="4070A0"/>
                </a:solidFill>
                <a:latin typeface="Courier"/>
              </a:rPr>
              <a:t>"https://daseh.org/data/CO_ER_heat_visits.csv"</a:t>
            </a:r>
            <a:r>
              <a:rPr>
                <a:latin typeface="Courier"/>
              </a:rPr>
              <a:t>)</a:t>
            </a:r>
            <a:br/>
            <a:br/>
            <a:r>
              <a:rPr>
                <a:solidFill>
                  <a:srgbClr val="06287E"/>
                </a:solidFill>
                <a:latin typeface="Courier"/>
              </a:rPr>
              <a:t>head</a:t>
            </a:r>
            <a:r>
              <a:rPr>
                <a:latin typeface="Courier"/>
              </a:rPr>
              <a:t>(er)</a:t>
            </a:r>
          </a:p>
          <a:p>
            <a:pPr lvl="0" indent="0">
              <a:buNone/>
            </a:pPr>
            <a:r>
              <a:rPr>
                <a:latin typeface="Courier"/>
              </a:rPr>
              <a:t># A tibble: 6 × 6
  county  rate lower95cl upper95cl visits  year
  &lt;chr&gt;  &lt;dbl&gt;     &lt;dbl&gt;     &lt;dbl&gt;  &lt;dbl&gt; &lt;dbl&gt;
1 Adams   6.73     NA         9.24     29  2011
2 Adams   4.84      2.85     NA        23  2012
3 Adams   6.84      4.36      9.31     31  2013
4 Adams   3.08      1.71      4.85     15  2014
5 Adams   3.36      1.89      5.23     16  2015
6 Adams   8.85      6.12     11.6      42  2016</a:t>
            </a:r>
          </a:p>
        </p:txBody>
      </p:sp>
    </p:spTree>
  </p:cSld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marL="0" indent="0">
              <a:buNone/>
            </a:pPr>
            <a:r>
              <a:rPr>
                <a:latin typeface="Courier"/>
              </a:rPr>
              <a:t>rowMeans()</a:t>
            </a:r>
            <a:r>
              <a:rPr/>
              <a:t> </a:t>
            </a:r>
            <a:r>
              <a:rPr/>
              <a:t>example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marL="0" indent="0">
              <a:buNone/>
            </a:pPr>
            <a:r>
              <a:rPr/>
              <a:t>Get means for each row.</a:t>
            </a:r>
          </a:p>
          <a:p>
            <a:pPr lvl="0" marL="0" indent="0">
              <a:buNone/>
            </a:pPr>
            <a:r>
              <a:rPr/>
              <a:t>Let’s see what the mean CO2 emissions is across the years 2010-2014 for each row (country):</a:t>
            </a:r>
          </a:p>
          <a:p>
            <a:pPr lvl="0" indent="0">
              <a:buNone/>
            </a:pPr>
            <a:r>
              <a:rPr>
                <a:latin typeface="Courier"/>
              </a:rPr>
              <a:t>yearly_co2 </a:t>
            </a:r>
            <a:r>
              <a:rPr>
                <a:solidFill>
                  <a:srgbClr val="4070A0"/>
                </a:solidFill>
                <a:latin typeface="Courier"/>
              </a:rPr>
              <a:t>|</a:t>
            </a:r>
            <a:r>
              <a:rPr b="1">
                <a:solidFill>
                  <a:srgbClr val="FF0000"/>
                </a:solidFill>
                <a:latin typeface="Courier"/>
              </a:rPr>
              <a:t>&gt;</a:t>
            </a:r>
            <a:br/>
            <a:r>
              <a:rPr>
                <a:latin typeface="Courier"/>
              </a:rPr>
              <a:t>  </a:t>
            </a:r>
            <a:r>
              <a:rPr>
                <a:solidFill>
                  <a:srgbClr val="06287E"/>
                </a:solidFill>
                <a:latin typeface="Courier"/>
              </a:rPr>
              <a:t>select</a:t>
            </a:r>
            <a:r>
              <a:rPr>
                <a:latin typeface="Courier"/>
              </a:rPr>
              <a:t>(</a:t>
            </a:r>
            <a:r>
              <a:rPr>
                <a:solidFill>
                  <a:srgbClr val="06287E"/>
                </a:solidFill>
                <a:latin typeface="Courier"/>
              </a:rPr>
              <a:t>starts_with</a:t>
            </a:r>
            <a:r>
              <a:rPr>
                <a:latin typeface="Courier"/>
              </a:rPr>
              <a:t>(</a:t>
            </a:r>
            <a:r>
              <a:rPr>
                <a:solidFill>
                  <a:srgbClr val="4070A0"/>
                </a:solidFill>
                <a:latin typeface="Courier"/>
              </a:rPr>
              <a:t>"201"</a:t>
            </a:r>
            <a:r>
              <a:rPr>
                <a:latin typeface="Courier"/>
              </a:rPr>
              <a:t>)) </a:t>
            </a:r>
            <a:r>
              <a:rPr>
                <a:solidFill>
                  <a:srgbClr val="4070A0"/>
                </a:solidFill>
                <a:latin typeface="Courier"/>
              </a:rPr>
              <a:t>|</a:t>
            </a:r>
            <a:r>
              <a:rPr b="1">
                <a:solidFill>
                  <a:srgbClr val="FF0000"/>
                </a:solidFill>
                <a:latin typeface="Courier"/>
              </a:rPr>
              <a:t>&gt;</a:t>
            </a:r>
            <a:br/>
            <a:r>
              <a:rPr>
                <a:latin typeface="Courier"/>
              </a:rPr>
              <a:t>  </a:t>
            </a:r>
            <a:r>
              <a:rPr>
                <a:solidFill>
                  <a:srgbClr val="06287E"/>
                </a:solidFill>
                <a:latin typeface="Courier"/>
              </a:rPr>
              <a:t>rowMeans</a:t>
            </a:r>
            <a:r>
              <a:rPr>
                <a:latin typeface="Courier"/>
              </a:rPr>
              <a:t>(</a:t>
            </a:r>
            <a:r>
              <a:rPr>
                <a:solidFill>
                  <a:srgbClr val="7D9029"/>
                </a:solidFill>
                <a:latin typeface="Courier"/>
              </a:rPr>
              <a:t>na.rm =</a:t>
            </a:r>
            <a:r>
              <a:rPr>
                <a:latin typeface="Courier"/>
              </a:rPr>
              <a:t> </a:t>
            </a:r>
            <a:r>
              <a:rPr>
                <a:solidFill>
                  <a:srgbClr val="880000"/>
                </a:solidFill>
                <a:latin typeface="Courier"/>
              </a:rPr>
              <a:t>TRUE</a:t>
            </a:r>
            <a:r>
              <a:rPr>
                <a:latin typeface="Courier"/>
              </a:rPr>
              <a:t>) </a:t>
            </a:r>
            <a:r>
              <a:rPr>
                <a:solidFill>
                  <a:srgbClr val="4070A0"/>
                </a:solidFill>
                <a:latin typeface="Courier"/>
              </a:rPr>
              <a:t>|</a:t>
            </a:r>
            <a:r>
              <a:rPr b="1">
                <a:solidFill>
                  <a:srgbClr val="FF0000"/>
                </a:solidFill>
                <a:latin typeface="Courier"/>
              </a:rPr>
              <a:t>&gt;</a:t>
            </a:r>
            <a:br/>
            <a:r>
              <a:rPr>
                <a:latin typeface="Courier"/>
              </a:rPr>
              <a:t>  </a:t>
            </a:r>
            <a:r>
              <a:rPr>
                <a:solidFill>
                  <a:srgbClr val="06287E"/>
                </a:solidFill>
                <a:latin typeface="Courier"/>
              </a:rPr>
              <a:t>head</a:t>
            </a:r>
            <a:r>
              <a:rPr>
                <a:latin typeface="Courier"/>
              </a:rPr>
              <a:t>(</a:t>
            </a:r>
            <a:r>
              <a:rPr>
                <a:solidFill>
                  <a:srgbClr val="7D9029"/>
                </a:solidFill>
                <a:latin typeface="Courier"/>
              </a:rPr>
              <a:t>n =</a:t>
            </a:r>
            <a:r>
              <a:rPr>
                <a:latin typeface="Courier"/>
              </a:rPr>
              <a:t> </a:t>
            </a:r>
            <a:r>
              <a:rPr>
                <a:solidFill>
                  <a:srgbClr val="40A070"/>
                </a:solidFill>
                <a:latin typeface="Courier"/>
              </a:rPr>
              <a:t>5</a:t>
            </a:r>
            <a:r>
              <a:rPr>
                <a:latin typeface="Courier"/>
              </a:rPr>
              <a:t>)</a:t>
            </a:r>
          </a:p>
          <a:p>
            <a:pPr lvl="0" indent="0">
              <a:buNone/>
            </a:pPr>
            <a:r>
              <a:rPr>
                <a:latin typeface="Courier"/>
              </a:rPr>
              <a:t>[1]  10254   5106 129800    487  32040</a:t>
            </a:r>
          </a:p>
          <a:p>
            <a:pPr lvl="0" indent="0">
              <a:buNone/>
            </a:pPr>
            <a:r>
              <a:rPr>
                <a:latin typeface="Courier"/>
              </a:rPr>
              <a:t>yearly_co2 </a:t>
            </a:r>
            <a:r>
              <a:rPr>
                <a:solidFill>
                  <a:srgbClr val="4070A0"/>
                </a:solidFill>
                <a:latin typeface="Courier"/>
              </a:rPr>
              <a:t>|</a:t>
            </a:r>
            <a:r>
              <a:rPr b="1">
                <a:solidFill>
                  <a:srgbClr val="FF0000"/>
                </a:solidFill>
                <a:latin typeface="Courier"/>
              </a:rPr>
              <a:t>&gt;</a:t>
            </a:r>
            <a:br/>
            <a:r>
              <a:rPr>
                <a:latin typeface="Courier"/>
              </a:rPr>
              <a:t>  </a:t>
            </a:r>
            <a:r>
              <a:rPr>
                <a:solidFill>
                  <a:srgbClr val="06287E"/>
                </a:solidFill>
                <a:latin typeface="Courier"/>
              </a:rPr>
              <a:t>group_by</a:t>
            </a:r>
            <a:r>
              <a:rPr>
                <a:latin typeface="Courier"/>
              </a:rPr>
              <a:t>(country) </a:t>
            </a:r>
            <a:r>
              <a:rPr>
                <a:solidFill>
                  <a:srgbClr val="4070A0"/>
                </a:solidFill>
                <a:latin typeface="Courier"/>
              </a:rPr>
              <a:t>|</a:t>
            </a:r>
            <a:r>
              <a:rPr b="1">
                <a:solidFill>
                  <a:srgbClr val="FF0000"/>
                </a:solidFill>
                <a:latin typeface="Courier"/>
              </a:rPr>
              <a:t>&gt;</a:t>
            </a:r>
            <a:br/>
            <a:r>
              <a:rPr>
                <a:latin typeface="Courier"/>
              </a:rPr>
              <a:t>  </a:t>
            </a:r>
            <a:r>
              <a:rPr>
                <a:solidFill>
                  <a:srgbClr val="06287E"/>
                </a:solidFill>
                <a:latin typeface="Courier"/>
              </a:rPr>
              <a:t>summarize</a:t>
            </a:r>
            <a:r>
              <a:rPr>
                <a:latin typeface="Courier"/>
              </a:rPr>
              <a:t>(</a:t>
            </a:r>
            <a:r>
              <a:rPr>
                <a:solidFill>
                  <a:srgbClr val="7D9029"/>
                </a:solidFill>
                <a:latin typeface="Courier"/>
              </a:rPr>
              <a:t>mean =</a:t>
            </a:r>
            <a:r>
              <a:rPr>
                <a:latin typeface="Courier"/>
              </a:rPr>
              <a:t> </a:t>
            </a:r>
            <a:r>
              <a:rPr>
                <a:solidFill>
                  <a:srgbClr val="06287E"/>
                </a:solidFill>
                <a:latin typeface="Courier"/>
              </a:rPr>
              <a:t>rowMeans</a:t>
            </a:r>
            <a:r>
              <a:rPr>
                <a:latin typeface="Courier"/>
              </a:rPr>
              <a:t>(</a:t>
            </a:r>
            <a:r>
              <a:rPr>
                <a:solidFill>
                  <a:srgbClr val="06287E"/>
                </a:solidFill>
                <a:latin typeface="Courier"/>
              </a:rPr>
              <a:t>across</a:t>
            </a:r>
            <a:r>
              <a:rPr>
                <a:latin typeface="Courier"/>
              </a:rPr>
              <a:t>(</a:t>
            </a:r>
            <a:r>
              <a:rPr>
                <a:solidFill>
                  <a:srgbClr val="06287E"/>
                </a:solidFill>
                <a:latin typeface="Courier"/>
              </a:rPr>
              <a:t>starts_with</a:t>
            </a:r>
            <a:r>
              <a:rPr>
                <a:latin typeface="Courier"/>
              </a:rPr>
              <a:t>(</a:t>
            </a:r>
            <a:r>
              <a:rPr>
                <a:solidFill>
                  <a:srgbClr val="4070A0"/>
                </a:solidFill>
                <a:latin typeface="Courier"/>
              </a:rPr>
              <a:t>"201"</a:t>
            </a:r>
            <a:r>
              <a:rPr>
                <a:latin typeface="Courier"/>
              </a:rPr>
              <a:t>)), </a:t>
            </a:r>
            <a:r>
              <a:rPr>
                <a:solidFill>
                  <a:srgbClr val="7D9029"/>
                </a:solidFill>
                <a:latin typeface="Courier"/>
              </a:rPr>
              <a:t>na.rm =</a:t>
            </a:r>
            <a:r>
              <a:rPr>
                <a:latin typeface="Courier"/>
              </a:rPr>
              <a:t> </a:t>
            </a:r>
            <a:r>
              <a:rPr>
                <a:solidFill>
                  <a:srgbClr val="880000"/>
                </a:solidFill>
                <a:latin typeface="Courier"/>
              </a:rPr>
              <a:t>TRUE</a:t>
            </a:r>
            <a:r>
              <a:rPr>
                <a:latin typeface="Courier"/>
              </a:rPr>
              <a:t>)) </a:t>
            </a:r>
            <a:r>
              <a:rPr>
                <a:solidFill>
                  <a:srgbClr val="4070A0"/>
                </a:solidFill>
                <a:latin typeface="Courier"/>
              </a:rPr>
              <a:t>|</a:t>
            </a:r>
            <a:r>
              <a:rPr b="1">
                <a:solidFill>
                  <a:srgbClr val="FF0000"/>
                </a:solidFill>
                <a:latin typeface="Courier"/>
              </a:rPr>
              <a:t>&gt;</a:t>
            </a:r>
            <a:br/>
            <a:r>
              <a:rPr>
                <a:latin typeface="Courier"/>
              </a:rPr>
              <a:t>  </a:t>
            </a:r>
            <a:r>
              <a:rPr>
                <a:solidFill>
                  <a:srgbClr val="06287E"/>
                </a:solidFill>
                <a:latin typeface="Courier"/>
              </a:rPr>
              <a:t>head</a:t>
            </a:r>
            <a:r>
              <a:rPr>
                <a:latin typeface="Courier"/>
              </a:rPr>
              <a:t>(</a:t>
            </a:r>
            <a:r>
              <a:rPr>
                <a:solidFill>
                  <a:srgbClr val="7D9029"/>
                </a:solidFill>
                <a:latin typeface="Courier"/>
              </a:rPr>
              <a:t>n =</a:t>
            </a:r>
            <a:r>
              <a:rPr>
                <a:latin typeface="Courier"/>
              </a:rPr>
              <a:t> </a:t>
            </a:r>
            <a:r>
              <a:rPr>
                <a:solidFill>
                  <a:srgbClr val="40A070"/>
                </a:solidFill>
                <a:latin typeface="Courier"/>
              </a:rPr>
              <a:t>5</a:t>
            </a:r>
            <a:r>
              <a:rPr>
                <a:latin typeface="Courier"/>
              </a:rPr>
              <a:t>)</a:t>
            </a:r>
          </a:p>
          <a:p>
            <a:pPr lvl="0" indent="0">
              <a:buNone/>
            </a:pPr>
            <a:r>
              <a:rPr>
                <a:latin typeface="Courier"/>
              </a:rPr>
              <a:t># A tibble: 5 × 2
  country       mean
  &lt;chr&gt;        &lt;dbl&gt;
1 Afghanistan  10254
2 Albania       5106
3 Algeria     129800
4 Andorra        487
5 Angola       32040</a:t>
            </a:r>
          </a:p>
        </p:txBody>
      </p:sp>
    </p:spTree>
  </p:cSld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marL="0" indent="0">
              <a:buNone/>
            </a:pPr>
            <a:r>
              <a:rPr>
                <a:latin typeface="Courier"/>
              </a:rPr>
              <a:t>colMeans()</a:t>
            </a:r>
            <a:r>
              <a:rPr/>
              <a:t> </a:t>
            </a:r>
            <a:r>
              <a:rPr/>
              <a:t>example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marL="0" indent="0">
              <a:buNone/>
            </a:pPr>
            <a:r>
              <a:rPr/>
              <a:t>Get means for each column.</a:t>
            </a:r>
          </a:p>
          <a:p>
            <a:pPr lvl="0" marL="0" indent="0">
              <a:buNone/>
            </a:pPr>
            <a:r>
              <a:rPr/>
              <a:t>Let’s see what the mean is across each column (year):</a:t>
            </a:r>
          </a:p>
          <a:p>
            <a:pPr lvl="0" indent="0">
              <a:buNone/>
            </a:pPr>
            <a:r>
              <a:rPr>
                <a:latin typeface="Courier"/>
              </a:rPr>
              <a:t>yearly_co2 </a:t>
            </a:r>
            <a:r>
              <a:rPr>
                <a:solidFill>
                  <a:srgbClr val="4070A0"/>
                </a:solidFill>
                <a:latin typeface="Courier"/>
              </a:rPr>
              <a:t>|</a:t>
            </a:r>
            <a:r>
              <a:rPr b="1">
                <a:solidFill>
                  <a:srgbClr val="FF0000"/>
                </a:solidFill>
                <a:latin typeface="Courier"/>
              </a:rPr>
              <a:t>&gt;</a:t>
            </a:r>
            <a:br/>
            <a:r>
              <a:rPr>
                <a:latin typeface="Courier"/>
              </a:rPr>
              <a:t>  </a:t>
            </a:r>
            <a:r>
              <a:rPr>
                <a:solidFill>
                  <a:srgbClr val="06287E"/>
                </a:solidFill>
                <a:latin typeface="Courier"/>
              </a:rPr>
              <a:t>select</a:t>
            </a:r>
            <a:r>
              <a:rPr>
                <a:latin typeface="Courier"/>
              </a:rPr>
              <a:t>(</a:t>
            </a:r>
            <a:r>
              <a:rPr>
                <a:solidFill>
                  <a:srgbClr val="06287E"/>
                </a:solidFill>
                <a:latin typeface="Courier"/>
              </a:rPr>
              <a:t>starts_with</a:t>
            </a:r>
            <a:r>
              <a:rPr>
                <a:latin typeface="Courier"/>
              </a:rPr>
              <a:t>(</a:t>
            </a:r>
            <a:r>
              <a:rPr>
                <a:solidFill>
                  <a:srgbClr val="4070A0"/>
                </a:solidFill>
                <a:latin typeface="Courier"/>
              </a:rPr>
              <a:t>"201"</a:t>
            </a:r>
            <a:r>
              <a:rPr>
                <a:latin typeface="Courier"/>
              </a:rPr>
              <a:t>)) </a:t>
            </a:r>
            <a:r>
              <a:rPr>
                <a:solidFill>
                  <a:srgbClr val="4070A0"/>
                </a:solidFill>
                <a:latin typeface="Courier"/>
              </a:rPr>
              <a:t>|</a:t>
            </a:r>
            <a:r>
              <a:rPr b="1">
                <a:solidFill>
                  <a:srgbClr val="FF0000"/>
                </a:solidFill>
                <a:latin typeface="Courier"/>
              </a:rPr>
              <a:t>&gt;</a:t>
            </a:r>
            <a:br/>
            <a:r>
              <a:rPr>
                <a:latin typeface="Courier"/>
              </a:rPr>
              <a:t>  </a:t>
            </a:r>
            <a:r>
              <a:rPr>
                <a:solidFill>
                  <a:srgbClr val="06287E"/>
                </a:solidFill>
                <a:latin typeface="Courier"/>
              </a:rPr>
              <a:t>colMeans</a:t>
            </a:r>
            <a:r>
              <a:rPr>
                <a:latin typeface="Courier"/>
              </a:rPr>
              <a:t>(</a:t>
            </a:r>
            <a:r>
              <a:rPr>
                <a:solidFill>
                  <a:srgbClr val="7D9029"/>
                </a:solidFill>
                <a:latin typeface="Courier"/>
              </a:rPr>
              <a:t>na.rm =</a:t>
            </a:r>
            <a:r>
              <a:rPr>
                <a:latin typeface="Courier"/>
              </a:rPr>
              <a:t> </a:t>
            </a:r>
            <a:r>
              <a:rPr>
                <a:solidFill>
                  <a:srgbClr val="880000"/>
                </a:solidFill>
                <a:latin typeface="Courier"/>
              </a:rPr>
              <a:t>TRUE</a:t>
            </a:r>
            <a:r>
              <a:rPr>
                <a:latin typeface="Courier"/>
              </a:rPr>
              <a:t>) </a:t>
            </a:r>
            <a:r>
              <a:rPr>
                <a:solidFill>
                  <a:srgbClr val="4070A0"/>
                </a:solidFill>
                <a:latin typeface="Courier"/>
              </a:rPr>
              <a:t>|</a:t>
            </a:r>
            <a:r>
              <a:rPr b="1">
                <a:solidFill>
                  <a:srgbClr val="FF0000"/>
                </a:solidFill>
                <a:latin typeface="Courier"/>
              </a:rPr>
              <a:t>&gt;</a:t>
            </a:r>
            <a:br/>
            <a:r>
              <a:rPr>
                <a:latin typeface="Courier"/>
              </a:rPr>
              <a:t>  </a:t>
            </a:r>
            <a:r>
              <a:rPr>
                <a:solidFill>
                  <a:srgbClr val="06287E"/>
                </a:solidFill>
                <a:latin typeface="Courier"/>
              </a:rPr>
              <a:t>head</a:t>
            </a:r>
            <a:r>
              <a:rPr>
                <a:latin typeface="Courier"/>
              </a:rPr>
              <a:t>(</a:t>
            </a:r>
            <a:r>
              <a:rPr>
                <a:solidFill>
                  <a:srgbClr val="7D9029"/>
                </a:solidFill>
                <a:latin typeface="Courier"/>
              </a:rPr>
              <a:t>n =</a:t>
            </a:r>
            <a:r>
              <a:rPr>
                <a:latin typeface="Courier"/>
              </a:rPr>
              <a:t> </a:t>
            </a:r>
            <a:r>
              <a:rPr>
                <a:solidFill>
                  <a:srgbClr val="40A070"/>
                </a:solidFill>
                <a:latin typeface="Courier"/>
              </a:rPr>
              <a:t>5</a:t>
            </a:r>
            <a:r>
              <a:rPr>
                <a:latin typeface="Courier"/>
              </a:rPr>
              <a:t>)</a:t>
            </a:r>
          </a:p>
          <a:p>
            <a:pPr lvl="0" indent="0">
              <a:buNone/>
            </a:pPr>
            <a:r>
              <a:rPr>
                <a:latin typeface="Courier"/>
              </a:rPr>
              <a:t>    2010     2011     2012     2013     2014 
165334.1 171764.9 174033.4 174856.2 175992.5 </a:t>
            </a:r>
          </a:p>
          <a:p>
            <a:pPr lvl="0" indent="0">
              <a:buNone/>
            </a:pPr>
            <a:r>
              <a:rPr>
                <a:latin typeface="Courier"/>
              </a:rPr>
              <a:t>yearly_co2 </a:t>
            </a:r>
            <a:r>
              <a:rPr>
                <a:solidFill>
                  <a:srgbClr val="4070A0"/>
                </a:solidFill>
                <a:latin typeface="Courier"/>
              </a:rPr>
              <a:t>|</a:t>
            </a:r>
            <a:r>
              <a:rPr b="1">
                <a:solidFill>
                  <a:srgbClr val="FF0000"/>
                </a:solidFill>
                <a:latin typeface="Courier"/>
              </a:rPr>
              <a:t>&gt;</a:t>
            </a:r>
            <a:br/>
            <a:r>
              <a:rPr>
                <a:latin typeface="Courier"/>
              </a:rPr>
              <a:t>  </a:t>
            </a:r>
            <a:r>
              <a:rPr>
                <a:solidFill>
                  <a:srgbClr val="06287E"/>
                </a:solidFill>
                <a:latin typeface="Courier"/>
              </a:rPr>
              <a:t>summarize</a:t>
            </a:r>
            <a:r>
              <a:rPr>
                <a:latin typeface="Courier"/>
              </a:rPr>
              <a:t>(</a:t>
            </a:r>
            <a:r>
              <a:rPr>
                <a:solidFill>
                  <a:srgbClr val="06287E"/>
                </a:solidFill>
                <a:latin typeface="Courier"/>
              </a:rPr>
              <a:t>across</a:t>
            </a:r>
            <a:r>
              <a:rPr>
                <a:latin typeface="Courier"/>
              </a:rPr>
              <a:t>(</a:t>
            </a:r>
            <a:r>
              <a:rPr>
                <a:solidFill>
                  <a:srgbClr val="06287E"/>
                </a:solidFill>
                <a:latin typeface="Courier"/>
              </a:rPr>
              <a:t>starts_with</a:t>
            </a:r>
            <a:r>
              <a:rPr>
                <a:latin typeface="Courier"/>
              </a:rPr>
              <a:t>(</a:t>
            </a:r>
            <a:r>
              <a:rPr>
                <a:solidFill>
                  <a:srgbClr val="4070A0"/>
                </a:solidFill>
                <a:latin typeface="Courier"/>
              </a:rPr>
              <a:t>"201"</a:t>
            </a:r>
            <a:r>
              <a:rPr>
                <a:latin typeface="Courier"/>
              </a:rPr>
              <a:t>), </a:t>
            </a:r>
            <a:r>
              <a:rPr>
                <a:solidFill>
                  <a:srgbClr val="4070A0"/>
                </a:solidFill>
                <a:latin typeface="Courier"/>
              </a:rPr>
              <a:t>~</a:t>
            </a:r>
            <a:r>
              <a:rPr>
                <a:solidFill>
                  <a:srgbClr val="06287E"/>
                </a:solidFill>
                <a:latin typeface="Courier"/>
              </a:rPr>
              <a:t>mean</a:t>
            </a:r>
            <a:r>
              <a:rPr>
                <a:latin typeface="Courier"/>
              </a:rPr>
              <a:t>(.x, </a:t>
            </a:r>
            <a:r>
              <a:rPr>
                <a:solidFill>
                  <a:srgbClr val="7D9029"/>
                </a:solidFill>
                <a:latin typeface="Courier"/>
              </a:rPr>
              <a:t>na.rm =</a:t>
            </a:r>
            <a:r>
              <a:rPr>
                <a:latin typeface="Courier"/>
              </a:rPr>
              <a:t> </a:t>
            </a:r>
            <a:r>
              <a:rPr>
                <a:solidFill>
                  <a:srgbClr val="880000"/>
                </a:solidFill>
                <a:latin typeface="Courier"/>
              </a:rPr>
              <a:t>TRUE</a:t>
            </a:r>
            <a:r>
              <a:rPr>
                <a:latin typeface="Courier"/>
              </a:rPr>
              <a:t>)))</a:t>
            </a:r>
          </a:p>
          <a:p>
            <a:pPr lvl="0" indent="0">
              <a:buNone/>
            </a:pPr>
            <a:r>
              <a:rPr>
                <a:latin typeface="Courier"/>
              </a:rPr>
              <a:t># A tibble: 1 × 5
   `2010`  `2011`  `2012`  `2013`  `2014`
    &lt;dbl&gt;   &lt;dbl&gt;   &lt;dbl&gt;   &lt;dbl&gt;   &lt;dbl&gt;
1 165334. 171765. 174033. 174856. 175993.</a:t>
            </a:r>
          </a:p>
        </p:txBody>
      </p:sp>
    </p:spTree>
  </p:cSld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marL="0" indent="0">
              <a:buNone/>
            </a:pPr>
            <a:r>
              <a:rPr/>
              <a:t>*</a:t>
            </a:r>
            <a:r>
              <a:rPr/>
              <a:t> </a:t>
            </a:r>
            <a:r>
              <a:rPr/>
              <a:t>New!</a:t>
            </a:r>
            <a:r>
              <a:rPr/>
              <a:t> </a:t>
            </a:r>
            <a:r>
              <a:rPr/>
              <a:t>*</a:t>
            </a:r>
            <a:r>
              <a:rPr/>
              <a:t> </a:t>
            </a:r>
            <a:r>
              <a:rPr/>
              <a:t>Many</a:t>
            </a:r>
            <a:r>
              <a:rPr/>
              <a:t> </a:t>
            </a:r>
            <a:r>
              <a:rPr/>
              <a:t>dplyr</a:t>
            </a:r>
            <a:r>
              <a:rPr/>
              <a:t> </a:t>
            </a:r>
            <a:r>
              <a:rPr/>
              <a:t>functions</a:t>
            </a:r>
            <a:r>
              <a:rPr/>
              <a:t> </a:t>
            </a:r>
            <a:r>
              <a:rPr/>
              <a:t>now</a:t>
            </a:r>
            <a:r>
              <a:rPr/>
              <a:t> </a:t>
            </a:r>
            <a:r>
              <a:rPr/>
              <a:t>have</a:t>
            </a:r>
            <a:r>
              <a:rPr/>
              <a:t> </a:t>
            </a:r>
            <a:r>
              <a:rPr/>
              <a:t>a</a:t>
            </a:r>
            <a:r>
              <a:rPr/>
              <a:t> </a:t>
            </a:r>
            <a:r>
              <a:rPr>
                <a:latin typeface="Courier"/>
              </a:rPr>
              <a:t>.by=</a:t>
            </a:r>
            <a:r>
              <a:rPr/>
              <a:t> </a:t>
            </a:r>
            <a:r>
              <a:rPr/>
              <a:t>argument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marL="0" indent="0">
              <a:buNone/>
            </a:pPr>
            <a:r>
              <a:rPr/>
              <a:t>Pipe </a:t>
            </a:r>
            <a:r>
              <a:rPr>
                <a:latin typeface="Courier"/>
              </a:rPr>
              <a:t>er</a:t>
            </a:r>
            <a:r>
              <a:rPr/>
              <a:t> into </a:t>
            </a:r>
            <a:r>
              <a:rPr>
                <a:latin typeface="Courier"/>
              </a:rPr>
              <a:t>group_by</a:t>
            </a:r>
            <a:r>
              <a:rPr/>
              <a:t>, then pipe that into </a:t>
            </a:r>
            <a:r>
              <a:rPr>
                <a:latin typeface="Courier"/>
              </a:rPr>
              <a:t>summarize</a:t>
            </a:r>
            <a:r>
              <a:rPr/>
              <a:t>:</a:t>
            </a:r>
          </a:p>
          <a:p>
            <a:pPr lvl="0" indent="0">
              <a:buNone/>
            </a:pPr>
            <a:r>
              <a:rPr>
                <a:latin typeface="Courier"/>
              </a:rPr>
              <a:t>er </a:t>
            </a:r>
            <a:r>
              <a:rPr>
                <a:solidFill>
                  <a:srgbClr val="4070A0"/>
                </a:solidFill>
                <a:latin typeface="Courier"/>
              </a:rPr>
              <a:t>|</a:t>
            </a:r>
            <a:r>
              <a:rPr b="1">
                <a:solidFill>
                  <a:srgbClr val="FF0000"/>
                </a:solidFill>
                <a:latin typeface="Courier"/>
              </a:rPr>
              <a:t>&gt;</a:t>
            </a:r>
            <a:br/>
            <a:r>
              <a:rPr>
                <a:latin typeface="Courier"/>
              </a:rPr>
              <a:t>  </a:t>
            </a:r>
            <a:r>
              <a:rPr>
                <a:solidFill>
                  <a:srgbClr val="06287E"/>
                </a:solidFill>
                <a:latin typeface="Courier"/>
              </a:rPr>
              <a:t>group_by</a:t>
            </a:r>
            <a:r>
              <a:rPr>
                <a:latin typeface="Courier"/>
              </a:rPr>
              <a:t>(year) </a:t>
            </a:r>
            <a:r>
              <a:rPr>
                <a:solidFill>
                  <a:srgbClr val="4070A0"/>
                </a:solidFill>
                <a:latin typeface="Courier"/>
              </a:rPr>
              <a:t>|</a:t>
            </a:r>
            <a:r>
              <a:rPr b="1">
                <a:solidFill>
                  <a:srgbClr val="FF0000"/>
                </a:solidFill>
                <a:latin typeface="Courier"/>
              </a:rPr>
              <a:t>&gt;</a:t>
            </a:r>
            <a:br/>
            <a:r>
              <a:rPr>
                <a:latin typeface="Courier"/>
              </a:rPr>
              <a:t>  </a:t>
            </a:r>
            <a:r>
              <a:rPr>
                <a:solidFill>
                  <a:srgbClr val="06287E"/>
                </a:solidFill>
                <a:latin typeface="Courier"/>
              </a:rPr>
              <a:t>summarize</a:t>
            </a:r>
            <a:r>
              <a:rPr>
                <a:latin typeface="Courier"/>
              </a:rPr>
              <a:t>(</a:t>
            </a:r>
            <a:r>
              <a:rPr>
                <a:solidFill>
                  <a:srgbClr val="7D9029"/>
                </a:solidFill>
                <a:latin typeface="Courier"/>
              </a:rPr>
              <a:t>avg_visits =</a:t>
            </a:r>
            <a:r>
              <a:rPr>
                <a:latin typeface="Courier"/>
              </a:rPr>
              <a:t> </a:t>
            </a:r>
            <a:r>
              <a:rPr>
                <a:solidFill>
                  <a:srgbClr val="06287E"/>
                </a:solidFill>
                <a:latin typeface="Courier"/>
              </a:rPr>
              <a:t>mean</a:t>
            </a:r>
            <a:r>
              <a:rPr>
                <a:latin typeface="Courier"/>
              </a:rPr>
              <a:t>(visits, </a:t>
            </a:r>
            <a:r>
              <a:rPr>
                <a:solidFill>
                  <a:srgbClr val="7D9029"/>
                </a:solidFill>
                <a:latin typeface="Courier"/>
              </a:rPr>
              <a:t>na.rm =</a:t>
            </a:r>
            <a:r>
              <a:rPr>
                <a:latin typeface="Courier"/>
              </a:rPr>
              <a:t> </a:t>
            </a:r>
            <a:r>
              <a:rPr>
                <a:solidFill>
                  <a:srgbClr val="880000"/>
                </a:solidFill>
                <a:latin typeface="Courier"/>
              </a:rPr>
              <a:t>TRUE</a:t>
            </a:r>
            <a:r>
              <a:rPr>
                <a:latin typeface="Courier"/>
              </a:rPr>
              <a:t>),</a:t>
            </a:r>
            <a:br/>
            <a:r>
              <a:rPr>
                <a:latin typeface="Courier"/>
              </a:rPr>
              <a:t>            </a:t>
            </a:r>
            <a:r>
              <a:rPr>
                <a:solidFill>
                  <a:srgbClr val="7D9029"/>
                </a:solidFill>
                <a:latin typeface="Courier"/>
              </a:rPr>
              <a:t>max_visits =</a:t>
            </a:r>
            <a:r>
              <a:rPr>
                <a:latin typeface="Courier"/>
              </a:rPr>
              <a:t> </a:t>
            </a:r>
            <a:r>
              <a:rPr>
                <a:solidFill>
                  <a:srgbClr val="06287E"/>
                </a:solidFill>
                <a:latin typeface="Courier"/>
              </a:rPr>
              <a:t>max</a:t>
            </a:r>
            <a:r>
              <a:rPr>
                <a:latin typeface="Courier"/>
              </a:rPr>
              <a:t>(visits, </a:t>
            </a:r>
            <a:r>
              <a:rPr>
                <a:solidFill>
                  <a:srgbClr val="7D9029"/>
                </a:solidFill>
                <a:latin typeface="Courier"/>
              </a:rPr>
              <a:t>na.rm =</a:t>
            </a:r>
            <a:r>
              <a:rPr>
                <a:latin typeface="Courier"/>
              </a:rPr>
              <a:t> </a:t>
            </a:r>
            <a:r>
              <a:rPr>
                <a:solidFill>
                  <a:srgbClr val="880000"/>
                </a:solidFill>
                <a:latin typeface="Courier"/>
              </a:rPr>
              <a:t>TRUE</a:t>
            </a:r>
            <a:r>
              <a:rPr>
                <a:latin typeface="Courier"/>
              </a:rPr>
              <a:t>))</a:t>
            </a:r>
          </a:p>
          <a:p>
            <a:pPr lvl="0" marL="0" indent="0">
              <a:buNone/>
            </a:pPr>
            <a:r>
              <a:rPr/>
              <a:t>is the same as..</a:t>
            </a:r>
          </a:p>
          <a:p>
            <a:pPr lvl="0" indent="0">
              <a:buNone/>
            </a:pPr>
            <a:r>
              <a:rPr>
                <a:latin typeface="Courier"/>
              </a:rPr>
              <a:t>er </a:t>
            </a:r>
            <a:r>
              <a:rPr>
                <a:solidFill>
                  <a:srgbClr val="4070A0"/>
                </a:solidFill>
                <a:latin typeface="Courier"/>
              </a:rPr>
              <a:t>|</a:t>
            </a:r>
            <a:r>
              <a:rPr b="1">
                <a:solidFill>
                  <a:srgbClr val="FF0000"/>
                </a:solidFill>
                <a:latin typeface="Courier"/>
              </a:rPr>
              <a:t>&gt;</a:t>
            </a:r>
            <a:br/>
            <a:r>
              <a:rPr>
                <a:latin typeface="Courier"/>
              </a:rPr>
              <a:t>  </a:t>
            </a:r>
            <a:r>
              <a:rPr>
                <a:solidFill>
                  <a:srgbClr val="06287E"/>
                </a:solidFill>
                <a:latin typeface="Courier"/>
              </a:rPr>
              <a:t>summarize</a:t>
            </a:r>
            <a:r>
              <a:rPr>
                <a:latin typeface="Courier"/>
              </a:rPr>
              <a:t>(</a:t>
            </a:r>
            <a:r>
              <a:rPr>
                <a:solidFill>
                  <a:srgbClr val="7D9029"/>
                </a:solidFill>
                <a:latin typeface="Courier"/>
              </a:rPr>
              <a:t>avg_visits =</a:t>
            </a:r>
            <a:r>
              <a:rPr>
                <a:latin typeface="Courier"/>
              </a:rPr>
              <a:t> </a:t>
            </a:r>
            <a:r>
              <a:rPr>
                <a:solidFill>
                  <a:srgbClr val="06287E"/>
                </a:solidFill>
                <a:latin typeface="Courier"/>
              </a:rPr>
              <a:t>mean</a:t>
            </a:r>
            <a:r>
              <a:rPr>
                <a:latin typeface="Courier"/>
              </a:rPr>
              <a:t>(visits, </a:t>
            </a:r>
            <a:r>
              <a:rPr>
                <a:solidFill>
                  <a:srgbClr val="7D9029"/>
                </a:solidFill>
                <a:latin typeface="Courier"/>
              </a:rPr>
              <a:t>na.rm =</a:t>
            </a:r>
            <a:r>
              <a:rPr>
                <a:latin typeface="Courier"/>
              </a:rPr>
              <a:t> </a:t>
            </a:r>
            <a:r>
              <a:rPr>
                <a:solidFill>
                  <a:srgbClr val="880000"/>
                </a:solidFill>
                <a:latin typeface="Courier"/>
              </a:rPr>
              <a:t>TRUE</a:t>
            </a:r>
            <a:r>
              <a:rPr>
                <a:latin typeface="Courier"/>
              </a:rPr>
              <a:t>),</a:t>
            </a:r>
            <a:br/>
            <a:r>
              <a:rPr>
                <a:latin typeface="Courier"/>
              </a:rPr>
              <a:t>            </a:t>
            </a:r>
            <a:r>
              <a:rPr>
                <a:solidFill>
                  <a:srgbClr val="7D9029"/>
                </a:solidFill>
                <a:latin typeface="Courier"/>
              </a:rPr>
              <a:t>max_visits =</a:t>
            </a:r>
            <a:r>
              <a:rPr>
                <a:latin typeface="Courier"/>
              </a:rPr>
              <a:t> </a:t>
            </a:r>
            <a:r>
              <a:rPr>
                <a:solidFill>
                  <a:srgbClr val="06287E"/>
                </a:solidFill>
                <a:latin typeface="Courier"/>
              </a:rPr>
              <a:t>max</a:t>
            </a:r>
            <a:r>
              <a:rPr>
                <a:latin typeface="Courier"/>
              </a:rPr>
              <a:t>(visits, </a:t>
            </a:r>
            <a:r>
              <a:rPr>
                <a:solidFill>
                  <a:srgbClr val="7D9029"/>
                </a:solidFill>
                <a:latin typeface="Courier"/>
              </a:rPr>
              <a:t>na.rm =</a:t>
            </a:r>
            <a:r>
              <a:rPr>
                <a:latin typeface="Courier"/>
              </a:rPr>
              <a:t> </a:t>
            </a:r>
            <a:r>
              <a:rPr>
                <a:solidFill>
                  <a:srgbClr val="880000"/>
                </a:solidFill>
                <a:latin typeface="Courier"/>
              </a:rPr>
              <a:t>TRUE</a:t>
            </a:r>
            <a:r>
              <a:rPr>
                <a:latin typeface="Courier"/>
              </a:rPr>
              <a:t>),</a:t>
            </a:r>
            <a:br/>
            <a:r>
              <a:rPr>
                <a:latin typeface="Courier"/>
              </a:rPr>
              <a:t>            </a:t>
            </a:r>
            <a:r>
              <a:rPr>
                <a:solidFill>
                  <a:srgbClr val="7D9029"/>
                </a:solidFill>
                <a:latin typeface="Courier"/>
              </a:rPr>
              <a:t>.by =</a:t>
            </a:r>
            <a:r>
              <a:rPr>
                <a:latin typeface="Courier"/>
              </a:rPr>
              <a:t> year)</a:t>
            </a:r>
          </a:p>
        </p:txBody>
      </p:sp>
    </p:spTree>
  </p:cSld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marL="0" indent="0">
              <a:buNone/>
            </a:pPr>
            <a:r>
              <a:rPr/>
              <a:t>Behavior</a:t>
            </a:r>
            <a:r>
              <a:rPr/>
              <a:t> </a:t>
            </a:r>
            <a:r>
              <a:rPr/>
              <a:t>of</a:t>
            </a:r>
            <a:r>
              <a:rPr/>
              <a:t> </a:t>
            </a:r>
            <a:r>
              <a:rPr>
                <a:latin typeface="Courier"/>
              </a:rPr>
              <a:t>pull()</a:t>
            </a:r>
            <a:r>
              <a:rPr/>
              <a:t> </a:t>
            </a:r>
            <a:r>
              <a:rPr/>
              <a:t>function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marL="0" indent="0">
              <a:buNone/>
            </a:pPr>
            <a:r>
              <a:rPr>
                <a:latin typeface="Courier"/>
              </a:rPr>
              <a:t>pull()</a:t>
            </a:r>
            <a:r>
              <a:rPr/>
              <a:t> converts a single data column into a vector.</a:t>
            </a:r>
          </a:p>
          <a:p>
            <a:pPr lvl="0" indent="0">
              <a:buNone/>
            </a:pPr>
            <a:r>
              <a:rPr>
                <a:latin typeface="Courier"/>
              </a:rPr>
              <a:t>er </a:t>
            </a:r>
            <a:r>
              <a:rPr>
                <a:solidFill>
                  <a:srgbClr val="4070A0"/>
                </a:solidFill>
                <a:latin typeface="Courier"/>
              </a:rPr>
              <a:t>|</a:t>
            </a:r>
            <a:r>
              <a:rPr b="1">
                <a:solidFill>
                  <a:srgbClr val="FF0000"/>
                </a:solidFill>
                <a:latin typeface="Courier"/>
              </a:rPr>
              <a:t>&gt;</a:t>
            </a:r>
            <a:r>
              <a:rPr>
                <a:latin typeface="Courier"/>
              </a:rPr>
              <a:t> </a:t>
            </a:r>
            <a:r>
              <a:rPr>
                <a:solidFill>
                  <a:srgbClr val="06287E"/>
                </a:solidFill>
                <a:latin typeface="Courier"/>
              </a:rPr>
              <a:t>pull</a:t>
            </a:r>
            <a:r>
              <a:rPr>
                <a:latin typeface="Courier"/>
              </a:rPr>
              <a:t>(visits)</a:t>
            </a:r>
          </a:p>
        </p:txBody>
      </p:sp>
    </p:spTree>
  </p:cSld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marL="0" indent="0">
              <a:buNone/>
            </a:pPr>
            <a:r>
              <a:rPr/>
              <a:t>Data</a:t>
            </a:r>
            <a:r>
              <a:rPr/>
              <a:t> </a:t>
            </a:r>
            <a:r>
              <a:rPr/>
              <a:t>Summarization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marL="0" indent="0">
              <a:buNone/>
            </a:pPr>
            <a:r>
              <a:rPr/>
              <a:t>Now that we have a vector of numbers.. what can we do with it?</a:t>
            </a:r>
          </a:p>
          <a:p>
            <a:pPr lvl="1"/>
            <a:r>
              <a:rPr/>
              <a:t>Basic statistical summarization</a:t>
            </a:r>
          </a:p>
          <a:p>
            <a:pPr lvl="2"/>
            <a:r>
              <a:rPr>
                <a:latin typeface="Courier"/>
              </a:rPr>
              <a:t>mean(x)</a:t>
            </a:r>
            <a:r>
              <a:rPr/>
              <a:t>: takes the mean of x</a:t>
            </a:r>
          </a:p>
          <a:p>
            <a:pPr lvl="2"/>
            <a:r>
              <a:rPr>
                <a:latin typeface="Courier"/>
              </a:rPr>
              <a:t>sd(x)</a:t>
            </a:r>
            <a:r>
              <a:rPr/>
              <a:t>: takes the standard deviation of x</a:t>
            </a:r>
          </a:p>
          <a:p>
            <a:pPr lvl="2"/>
            <a:r>
              <a:rPr>
                <a:latin typeface="Courier"/>
              </a:rPr>
              <a:t>median(x)</a:t>
            </a:r>
            <a:r>
              <a:rPr/>
              <a:t>: takes the median of x</a:t>
            </a:r>
          </a:p>
          <a:p>
            <a:pPr lvl="2"/>
            <a:r>
              <a:rPr>
                <a:latin typeface="Courier"/>
              </a:rPr>
              <a:t>quantile(x)</a:t>
            </a:r>
            <a:r>
              <a:rPr/>
              <a:t>: displays sample quantiles of x. Default is min, IQR, max</a:t>
            </a:r>
          </a:p>
          <a:p>
            <a:pPr lvl="2"/>
            <a:r>
              <a:rPr>
                <a:latin typeface="Courier"/>
              </a:rPr>
              <a:t>range(x)</a:t>
            </a:r>
            <a:r>
              <a:rPr/>
              <a:t>: displays the range. Same as </a:t>
            </a:r>
            <a:r>
              <a:rPr>
                <a:latin typeface="Courier"/>
              </a:rPr>
              <a:t>c(min(x), max(x))</a:t>
            </a:r>
          </a:p>
          <a:p>
            <a:pPr lvl="2"/>
            <a:r>
              <a:rPr>
                <a:latin typeface="Courier"/>
              </a:rPr>
              <a:t>sum(x)</a:t>
            </a:r>
            <a:r>
              <a:rPr/>
              <a:t>: sum of x</a:t>
            </a:r>
          </a:p>
          <a:p>
            <a:pPr lvl="2"/>
            <a:r>
              <a:rPr>
                <a:latin typeface="Courier"/>
              </a:rPr>
              <a:t>max(x)</a:t>
            </a:r>
            <a:r>
              <a:rPr/>
              <a:t>: maximum value in x</a:t>
            </a:r>
          </a:p>
          <a:p>
            <a:pPr lvl="2"/>
            <a:r>
              <a:rPr>
                <a:latin typeface="Courier"/>
              </a:rPr>
              <a:t>min(x)</a:t>
            </a:r>
            <a:r>
              <a:rPr/>
              <a:t>: minimum value in x</a:t>
            </a:r>
          </a:p>
        </p:txBody>
      </p:sp>
    </p:spTree>
  </p:cSld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marL="0" indent="0">
              <a:buNone/>
            </a:pPr>
            <a:r>
              <a:rPr/>
              <a:t>Pipe</a:t>
            </a:r>
            <a:r>
              <a:rPr/>
              <a:t> </a:t>
            </a:r>
            <a:r>
              <a:rPr/>
              <a:t>(</a:t>
            </a:r>
            <a:r>
              <a:rPr>
                <a:latin typeface="Courier"/>
              </a:rPr>
              <a:t>|&gt;</a:t>
            </a:r>
            <a:r>
              <a:rPr/>
              <a:t>)</a:t>
            </a:r>
            <a:r>
              <a:rPr/>
              <a:t> </a:t>
            </a:r>
            <a:r>
              <a:rPr/>
              <a:t>vectors</a:t>
            </a:r>
            <a:r>
              <a:rPr/>
              <a:t> </a:t>
            </a:r>
            <a:r>
              <a:rPr/>
              <a:t>into</a:t>
            </a:r>
            <a:r>
              <a:rPr/>
              <a:t> </a:t>
            </a:r>
            <a:r>
              <a:rPr/>
              <a:t>summarizing</a:t>
            </a:r>
            <a:r>
              <a:rPr/>
              <a:t> </a:t>
            </a:r>
            <a:r>
              <a:rPr/>
              <a:t>functions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marL="0" indent="0">
              <a:buNone/>
            </a:pPr>
            <a:r>
              <a:rPr/>
              <a:t>A vector can be summarized:</a:t>
            </a:r>
          </a:p>
          <a:p>
            <a:pPr lvl="0" indent="0">
              <a:buNone/>
            </a:pPr>
            <a:r>
              <a:rPr>
                <a:latin typeface="Courier"/>
              </a:rPr>
              <a:t>er </a:t>
            </a:r>
            <a:r>
              <a:rPr>
                <a:solidFill>
                  <a:srgbClr val="4070A0"/>
                </a:solidFill>
                <a:latin typeface="Courier"/>
              </a:rPr>
              <a:t>|</a:t>
            </a:r>
            <a:r>
              <a:rPr b="1">
                <a:solidFill>
                  <a:srgbClr val="FF0000"/>
                </a:solidFill>
                <a:latin typeface="Courier"/>
              </a:rPr>
              <a:t>&gt;</a:t>
            </a:r>
            <a:r>
              <a:rPr>
                <a:latin typeface="Courier"/>
              </a:rPr>
              <a:t> </a:t>
            </a:r>
            <a:r>
              <a:rPr>
                <a:solidFill>
                  <a:srgbClr val="06287E"/>
                </a:solidFill>
                <a:latin typeface="Courier"/>
              </a:rPr>
              <a:t>pull</a:t>
            </a:r>
            <a:r>
              <a:rPr>
                <a:latin typeface="Courier"/>
              </a:rPr>
              <a:t>(visits) </a:t>
            </a:r>
            <a:r>
              <a:rPr>
                <a:solidFill>
                  <a:srgbClr val="4070A0"/>
                </a:solidFill>
                <a:latin typeface="Courier"/>
              </a:rPr>
              <a:t>|</a:t>
            </a:r>
            <a:r>
              <a:rPr b="1">
                <a:solidFill>
                  <a:srgbClr val="FF0000"/>
                </a:solidFill>
                <a:latin typeface="Courier"/>
              </a:rPr>
              <a:t>&gt;</a:t>
            </a:r>
            <a:r>
              <a:rPr>
                <a:latin typeface="Courier"/>
              </a:rPr>
              <a:t> </a:t>
            </a:r>
            <a:r>
              <a:rPr>
                <a:solidFill>
                  <a:srgbClr val="06287E"/>
                </a:solidFill>
                <a:latin typeface="Courier"/>
              </a:rPr>
              <a:t>mean</a:t>
            </a:r>
            <a:r>
              <a:rPr>
                <a:latin typeface="Courier"/>
              </a:rPr>
              <a:t>()</a:t>
            </a:r>
          </a:p>
          <a:p>
            <a:pPr lvl="0" indent="0">
              <a:buNone/>
            </a:pPr>
            <a:r>
              <a:rPr>
                <a:latin typeface="Courier"/>
              </a:rPr>
              <a:t>[1] NA</a:t>
            </a:r>
          </a:p>
          <a:p>
            <a:pPr lvl="0" marL="0" indent="0">
              <a:buNone/>
            </a:pPr>
          </a:p>
          <a:p>
            <a:pPr lvl="0" marL="0" indent="0">
              <a:buNone/>
            </a:pPr>
            <a:r>
              <a:rPr/>
              <a:t>Add the </a:t>
            </a:r>
            <a:r>
              <a:rPr>
                <a:latin typeface="Courier"/>
              </a:rPr>
              <a:t>na.rm =</a:t>
            </a:r>
            <a:r>
              <a:rPr/>
              <a:t> argument for missing data</a:t>
            </a:r>
          </a:p>
          <a:p>
            <a:pPr lvl="0" indent="0">
              <a:buNone/>
            </a:pPr>
            <a:r>
              <a:rPr>
                <a:latin typeface="Courier"/>
              </a:rPr>
              <a:t>er </a:t>
            </a:r>
            <a:r>
              <a:rPr>
                <a:solidFill>
                  <a:srgbClr val="4070A0"/>
                </a:solidFill>
                <a:latin typeface="Courier"/>
              </a:rPr>
              <a:t>|</a:t>
            </a:r>
            <a:r>
              <a:rPr b="1">
                <a:solidFill>
                  <a:srgbClr val="FF0000"/>
                </a:solidFill>
                <a:latin typeface="Courier"/>
              </a:rPr>
              <a:t>&gt;</a:t>
            </a:r>
            <a:r>
              <a:rPr>
                <a:latin typeface="Courier"/>
              </a:rPr>
              <a:t> </a:t>
            </a:r>
            <a:r>
              <a:rPr>
                <a:solidFill>
                  <a:srgbClr val="06287E"/>
                </a:solidFill>
                <a:latin typeface="Courier"/>
              </a:rPr>
              <a:t>pull</a:t>
            </a:r>
            <a:r>
              <a:rPr>
                <a:latin typeface="Courier"/>
              </a:rPr>
              <a:t>(visits) </a:t>
            </a:r>
            <a:r>
              <a:rPr>
                <a:solidFill>
                  <a:srgbClr val="4070A0"/>
                </a:solidFill>
                <a:latin typeface="Courier"/>
              </a:rPr>
              <a:t>|</a:t>
            </a:r>
            <a:r>
              <a:rPr b="1">
                <a:solidFill>
                  <a:srgbClr val="FF0000"/>
                </a:solidFill>
                <a:latin typeface="Courier"/>
              </a:rPr>
              <a:t>&gt;</a:t>
            </a:r>
            <a:r>
              <a:rPr>
                <a:latin typeface="Courier"/>
              </a:rPr>
              <a:t> </a:t>
            </a:r>
            <a:r>
              <a:rPr>
                <a:solidFill>
                  <a:srgbClr val="06287E"/>
                </a:solidFill>
                <a:latin typeface="Courier"/>
              </a:rPr>
              <a:t>mean</a:t>
            </a:r>
            <a:r>
              <a:rPr>
                <a:latin typeface="Courier"/>
              </a:rPr>
              <a:t>(</a:t>
            </a:r>
            <a:r>
              <a:rPr>
                <a:solidFill>
                  <a:srgbClr val="7D9029"/>
                </a:solidFill>
                <a:latin typeface="Courier"/>
              </a:rPr>
              <a:t>na.rm=</a:t>
            </a:r>
            <a:r>
              <a:rPr>
                <a:latin typeface="Courier"/>
              </a:rPr>
              <a:t>T)</a:t>
            </a:r>
          </a:p>
          <a:p>
            <a:pPr lvl="0" indent="0">
              <a:buNone/>
            </a:pPr>
            <a:r>
              <a:rPr>
                <a:latin typeface="Courier"/>
              </a:rPr>
              <a:t>[1] 7.189247</a:t>
            </a:r>
          </a:p>
        </p:txBody>
      </p:sp>
    </p:spTree>
  </p:cSld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marL="0" indent="0">
              <a:buNone/>
            </a:pPr>
            <a:r>
              <a:rPr/>
              <a:t>GUT</a:t>
            </a:r>
            <a:r>
              <a:rPr/>
              <a:t> </a:t>
            </a:r>
            <a:r>
              <a:rPr/>
              <a:t>CHECK!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marL="0" indent="0">
              <a:buNone/>
            </a:pPr>
            <a:r>
              <a:rPr/>
              <a:t>What kind of object do we need to run summary operators like </a:t>
            </a:r>
            <a:r>
              <a:rPr>
                <a:latin typeface="Courier"/>
              </a:rPr>
              <a:t>mean()</a:t>
            </a:r>
            <a:r>
              <a:rPr/>
              <a:t> ?</a:t>
            </a:r>
          </a:p>
          <a:p>
            <a:pPr lvl="0" marL="0" indent="0">
              <a:buNone/>
            </a:pPr>
            <a:r>
              <a:rPr/>
              <a:t>A. A vector of numbers</a:t>
            </a:r>
          </a:p>
          <a:p>
            <a:pPr lvl="0" marL="0" indent="0">
              <a:buNone/>
            </a:pPr>
            <a:r>
              <a:rPr/>
              <a:t>B. A vector of characters</a:t>
            </a:r>
          </a:p>
          <a:p>
            <a:pPr lvl="0" marL="0" indent="0">
              <a:buNone/>
            </a:pPr>
            <a:r>
              <a:rPr/>
              <a:t>C. A dataset</a:t>
            </a:r>
          </a:p>
        </p:txBody>
      </p:sp>
    </p:spTree>
  </p:cSld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/>
          <a:lstStyle/>
          <a:p>
            <a:pPr lvl="0" marL="0" indent="0">
              <a:buNone/>
            </a:pPr>
            <a:r>
              <a:rPr/>
              <a:t>Summarization</a:t>
            </a:r>
            <a:r>
              <a:rPr/>
              <a:t> </a:t>
            </a:r>
            <a:r>
              <a:rPr/>
              <a:t>on</a:t>
            </a:r>
            <a:r>
              <a:rPr/>
              <a:t> </a:t>
            </a:r>
            <a:r>
              <a:rPr/>
              <a:t>tibbles</a:t>
            </a:r>
            <a:r>
              <a:rPr/>
              <a:t> </a:t>
            </a:r>
            <a:r>
              <a:rPr/>
              <a:t>(data</a:t>
            </a:r>
            <a:r>
              <a:rPr/>
              <a:t> </a:t>
            </a:r>
            <a:r>
              <a:rPr/>
              <a:t>frames)</a:t>
            </a:r>
          </a:p>
        </p:txBody>
      </p:sp>
    </p:spTree>
  </p:cSld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4</Words>
  <Application>Microsoft Macintosh PowerPoint</Application>
  <PresentationFormat>On-screen Show (16:9)</PresentationFormat>
  <Paragraphs>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Calibri</vt:lpstr>
      <vt:lpstr>Courier New</vt:lpstr>
      <vt:lpstr>Lato</vt:lpstr>
      <vt:lpstr>Montserrat</vt:lpstr>
      <vt:lpstr>Wingdings</vt:lpstr>
      <vt:lpstr>Office Theme</vt:lpstr>
      <vt:lpstr>Basic 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Data Summarization</dc:title>
  <dc:creator/>
  <cp:keywords/>
  <dcterms:created xsi:type="dcterms:W3CDTF">2026-05-12T20:09:22Z</dcterms:created>
  <dcterms:modified xsi:type="dcterms:W3CDTF">2026-05-12T20:09:22Z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output">
    <vt:lpwstr/>
  </property>
</Properties>
</file>