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g" ContentType="image/jpeg"/>
  <Override PartName="/docProps/app.xml" ContentType="application/vnd.openxmlformats-officedocument.extended-properti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viewProps.xml" ContentType="application/vnd.openxmlformats-officedocument.presentationml.viewPro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</Types>
</file>

<file path=_rels/.rels><?xml version="1.0" encoding="UTF-8"?><Relationships xmlns="http://schemas.openxmlformats.org/package/2006/relationships"><Relationship Id="rId1" Type="http://schemas.openxmlformats.org/officeDocument/2006/relationships/officeDocument" Target="ppt/presentation.xml" /><Relationship Id="rId2" Type="http://schemas.openxmlformats.org/package/2006/relationships/metadata/core-properties" Target="docProps/core.xml" /><Relationship Id="rId3" Type="http://schemas.openxmlformats.org/package/2006/relationships/metadata/extended-properties" Target="docProps/app.xml" /><Relationship Id="rId4" Type="http://schemas.openxmlformats.org/officeDocument/2006/relationships/custom-properties" Target="docProps/custom.xml" />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autoCompressPictures="0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9144000" cy="5143500" type="screen16x9"/>
  <p:notesSz cx="6858000" cy="9144000"/>
  <p:defaultTextStyle>
    <a:defPPr>
      <a:defRPr lang="en-US"/>
    </a:defPPr>
    <a:lvl1pPr algn="l" defTabSz="4572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4572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4572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4572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4572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4572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4572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4572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4572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p="http://schemas.openxmlformats.org/presentationml/2006/main" xmlns:r="http://schemas.openxmlformats.org/officeDocument/2006/relationships">
  <p:normalViewPr>
    <p:restoredLeft autoAdjust="0" sz="12100"/>
    <p:restoredTop autoAdjust="0" sz="94752"/>
  </p:normalViewPr>
  <p:slideViewPr>
    <p:cSldViewPr snapToGrid="0" snapToObjects="1">
      <p:cViewPr varScale="1">
        <p:scale>
          <a:sx d="100" n="198"/>
          <a:sy d="100" n="198"/>
        </p:scale>
        <p:origin x="1208" y="184"/>
      </p:cViewPr>
      <p:guideLst>
        <p:guide orient="horz" pos="1620"/>
        <p:guide pos="2880"/>
      </p:guideLst>
    </p:cSldViewPr>
  </p:slideViewPr>
  <p:outlineViewPr>
    <p:cViewPr>
      <p:scale>
        <a:sx d="100" n="33"/>
        <a:sy d="100" n="33"/>
      </p:scale>
      <p:origin x="0" y="0"/>
    </p:cViewPr>
  </p:outlineViewPr>
  <p:notesTextViewPr>
    <p:cViewPr>
      <p:scale>
        <a:sx d="100" n="100"/>
        <a:sy d="100" n="100"/>
      </p:scale>
      <p:origin x="0" y="0"/>
    </p:cViewPr>
  </p:notesTextViewPr>
  <p:gridSpacing cx="76200" cy="76200"/>
</p:viewPr>
</file>

<file path=ppt/_rels/presentation.xml.rels><?xml version="1.0" encoding="UTF-8"?><Relationships xmlns="http://schemas.openxmlformats.org/package/2006/relationships"><Relationship Id="rId2" Type="http://schemas.openxmlformats.org/officeDocument/2006/relationships/slide" Target="slides/slide1.xml" /><Relationship Id="rId3" Type="http://schemas.openxmlformats.org/officeDocument/2006/relationships/slide" Target="slides/slide2.xml" /><Relationship Id="rId4" Type="http://schemas.openxmlformats.org/officeDocument/2006/relationships/slide" Target="slides/slide3.xml" /><Relationship Id="rId5" Type="http://schemas.openxmlformats.org/officeDocument/2006/relationships/slide" Target="slides/slide4.xml" /><Relationship Id="rId6" Type="http://schemas.openxmlformats.org/officeDocument/2006/relationships/slide" Target="slides/slide5.xml" /><Relationship Id="rId7" Type="http://schemas.openxmlformats.org/officeDocument/2006/relationships/slide" Target="slides/slide6.xml" /><Relationship Id="rId8" Type="http://schemas.openxmlformats.org/officeDocument/2006/relationships/slide" Target="slides/slide7.xml" /><Relationship Id="rId9" Type="http://schemas.openxmlformats.org/officeDocument/2006/relationships/slide" Target="slides/slide8.xml" /><Relationship Id="rId10" Type="http://schemas.openxmlformats.org/officeDocument/2006/relationships/slide" Target="slides/slide9.xml" /><Relationship Id="rId11" Type="http://schemas.openxmlformats.org/officeDocument/2006/relationships/slide" Target="slides/slide10.xml" /><Relationship Id="rId12" Type="http://schemas.openxmlformats.org/officeDocument/2006/relationships/slide" Target="slides/slide11.xml" /><Relationship Id="rId13" Type="http://schemas.openxmlformats.org/officeDocument/2006/relationships/slide" Target="slides/slide12.xml" /><Relationship Id="rId14" Type="http://schemas.openxmlformats.org/officeDocument/2006/relationships/slide" Target="slides/slide13.xml" /><Relationship Id="rId15" Type="http://schemas.openxmlformats.org/officeDocument/2006/relationships/slide" Target="slides/slide14.xml" /><Relationship Id="rId16" Type="http://schemas.openxmlformats.org/officeDocument/2006/relationships/slide" Target="slides/slide15.xml" /><Relationship Id="rId17" Type="http://schemas.openxmlformats.org/officeDocument/2006/relationships/presProps" Target="presProps.xml" /><Relationship Id="rId1" Type="http://schemas.openxmlformats.org/officeDocument/2006/relationships/slideMaster" Target="slideMasters/slideMaster1.xml" /><Relationship Id="rId20" Type="http://schemas.openxmlformats.org/officeDocument/2006/relationships/tableStyles" Target="tableStyles.xml" /><Relationship Id="rId19" Type="http://schemas.openxmlformats.org/officeDocument/2006/relationships/theme" Target="theme/theme1.xml" /><Relationship Id="rId18" Type="http://schemas.openxmlformats.org/officeDocument/2006/relationships/viewProps" Target="viewProps.xml" 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739774"/>
            <a:ext cx="7772400" cy="1102519"/>
          </a:xfrm>
        </p:spPr>
        <p:txBody>
          <a:bodyPr/>
          <a:lstStyle>
            <a:lvl1pPr algn="ctr">
              <a:defRPr sz="4000" baseline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1730"/>
            <a:ext cx="6400800" cy="34737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5/12/26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CE918C2E-CA3D-3E7E-792D-7E5EF1245971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52696" y="289937"/>
            <a:ext cx="4638608" cy="25979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443575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5/12/26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9147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5/12/26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15290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5/12/26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3460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3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5/12/26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30690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5/12/26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98862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5/12/26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57939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5/12/26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27212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5/12/26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09010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5/12/26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08956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5/12/26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8998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1EB5C9-1307-BA42-ABA2-0BC069CD8E7F}" type="datetimeFigureOut">
              <a:rPr lang="en-US" smtClean="0"/>
              <a:t>5/12/26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EF2332-01BF-834F-8236-50238282D53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62008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342900" rtl="0" eaLnBrk="1" latinLnBrk="0" hangingPunct="1">
        <a:spcBef>
          <a:spcPct val="0"/>
        </a:spcBef>
        <a:buNone/>
        <a:defRPr sz="3300" kern="1200" baseline="0">
          <a:solidFill>
            <a:schemeClr val="tx1"/>
          </a:solidFill>
          <a:latin typeface="Montserrat" panose="00000500000000000000" pitchFamily="2" charset="77"/>
          <a:ea typeface="+mj-ea"/>
          <a:cs typeface="+mj-cs"/>
        </a:defRPr>
      </a:lvl1pPr>
    </p:titleStyle>
    <p:bodyStyle>
      <a:lvl1pPr marL="342900" indent="-342900" algn="l" defTabSz="342900" rtl="0" eaLnBrk="1" latinLnBrk="0" hangingPunct="1">
        <a:spcBef>
          <a:spcPct val="20000"/>
        </a:spcBef>
        <a:buFont typeface="Arial"/>
        <a:buChar char="•"/>
        <a:defRPr sz="1300" kern="1200" baseline="0">
          <a:solidFill>
            <a:schemeClr val="tx1"/>
          </a:solidFill>
          <a:latin typeface="Lato" panose="020F0502020204030203" pitchFamily="34" charset="0"/>
          <a:ea typeface="+mn-ea"/>
          <a:cs typeface="+mn-cs"/>
        </a:defRPr>
      </a:lvl1pPr>
      <a:lvl2pPr marL="685800" indent="-342900" algn="l" defTabSz="342900" rtl="0" eaLnBrk="1" latinLnBrk="0" hangingPunct="1">
        <a:spcBef>
          <a:spcPct val="20000"/>
        </a:spcBef>
        <a:buFont typeface="Courier New" panose="02070309020205020404" pitchFamily="49" charset="0"/>
        <a:buChar char="o"/>
        <a:defRPr sz="1100" kern="1200" baseline="0">
          <a:solidFill>
            <a:schemeClr val="tx1"/>
          </a:solidFill>
          <a:latin typeface="Lato" panose="020F0502020204030203" pitchFamily="34" charset="0"/>
          <a:ea typeface="+mn-ea"/>
          <a:cs typeface="+mn-cs"/>
        </a:defRPr>
      </a:lvl2pPr>
      <a:lvl3pPr marL="1028700" indent="-342900" algn="l" defTabSz="342900" rtl="0" eaLnBrk="1" latinLnBrk="0" hangingPunct="1">
        <a:spcBef>
          <a:spcPct val="20000"/>
        </a:spcBef>
        <a:buFont typeface="Wingdings" pitchFamily="2" charset="2"/>
        <a:buChar char="§"/>
        <a:defRPr sz="1100" kern="1200" baseline="0">
          <a:solidFill>
            <a:schemeClr val="tx1"/>
          </a:solidFill>
          <a:latin typeface="Lato" panose="020F0502020204030203" pitchFamily="34" charset="0"/>
          <a:ea typeface="+mn-ea"/>
          <a:cs typeface="+mn-cs"/>
        </a:defRPr>
      </a:lvl3pPr>
      <a:lvl4pPr marL="1371600" indent="-342900" algn="l" defTabSz="3429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100" kern="1200" baseline="0">
          <a:solidFill>
            <a:schemeClr val="tx1"/>
          </a:solidFill>
          <a:latin typeface="Lato" panose="020F0502020204030203" pitchFamily="34" charset="0"/>
          <a:ea typeface="+mn-ea"/>
          <a:cs typeface="+mn-cs"/>
        </a:defRPr>
      </a:lvl4pPr>
      <a:lvl5pPr marL="1714500" indent="-342900" algn="l" defTabSz="342900" rtl="0" eaLnBrk="1" latinLnBrk="0" hangingPunct="1">
        <a:spcBef>
          <a:spcPct val="20000"/>
        </a:spcBef>
        <a:buFont typeface="Courier New" panose="02070309020205020404" pitchFamily="49" charset="0"/>
        <a:buChar char="o"/>
        <a:defRPr sz="1100" kern="1200" baseline="0">
          <a:solidFill>
            <a:schemeClr val="tx1"/>
          </a:solidFill>
          <a:latin typeface="Lato" panose="020F0502020204030203" pitchFamily="34" charset="0"/>
          <a:ea typeface="+mn-ea"/>
          <a:cs typeface="+mn-cs"/>
        </a:defRPr>
      </a:lvl5pPr>
      <a:lvl6pPr marL="2057400" indent="-342900" algn="l" defTabSz="342900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400300" indent="-342900" algn="l" defTabSz="342900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743200" indent="-342900" algn="l" defTabSz="342900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3086100" indent="-342900" algn="l" defTabSz="342900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10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image" Target="../media/image3.png" /></Relationships>
</file>

<file path=ppt/slides/_rels/slide11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image" Target="../media/image4.png" /></Relationships>
</file>

<file path=ppt/slides/_rels/slide12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3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hyperlink" Target="https://daseh.org/" TargetMode="External" /><Relationship Id="rId3" Type="http://schemas.openxmlformats.org/officeDocument/2006/relationships/hyperlink" Target="https://daseh.org/modules/Data_Output/lab/Data_Output_Lab.Rmd" TargetMode="External" /><Relationship Id="rId4" Type="http://schemas.openxmlformats.org/officeDocument/2006/relationships/hyperlink" Target="https://rstudio.github.io/cheatsheets/data-import.pdf" TargetMode="External" /><Relationship Id="rId5" Type="http://schemas.openxmlformats.org/officeDocument/2006/relationships/hyperlink" Target="https://daseh.org/modules/cheatsheets/Day-2.pdf" TargetMode="External" /></Relationships>
</file>

<file path=ppt/slides/_rels/slide14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image" Target="../media/image5.jpg" /></Relationships>
</file>

<file path=ppt/slides/_rels/slide15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5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6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7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8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image" Target="../media/image2.png" /></Relationships>
</file>

<file path=ppt/slides/_rels/slide9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739774"/>
            <a:ext cx="7772400" cy="1102519"/>
          </a:xfrm>
        </p:spPr>
        <p:txBody>
          <a:bodyPr/>
          <a:lstStyle/>
          <a:p>
            <a:pPr lvl="0" marL="0" indent="0">
              <a:buNone/>
            </a:pPr>
            <a:r>
              <a:rPr/>
              <a:t>Data</a:t>
            </a:r>
            <a:r>
              <a:rPr/>
              <a:t> </a:t>
            </a:r>
            <a:r>
              <a:rPr/>
              <a:t>Output</a:t>
            </a:r>
          </a:p>
        </p:txBody>
      </p:sp>
      <p:sp>
        <p:nvSpPr>
          <p:cNvPr id="3" name="Subtitle 2"/>
          <p:cNvSpPr>
            <a:spLocks noGrp="1"/>
          </p:cNvSpPr>
          <p:nvPr>
            <p:ph idx="1" type="subTitle"/>
          </p:nvPr>
        </p:nvSpPr>
        <p:spPr>
          <a:xfrm>
            <a:off x="1371600" y="3881730"/>
            <a:ext cx="6400800" cy="347370"/>
          </a:xfrm>
        </p:spPr>
        <p:txBody>
          <a:bodyPr/>
          <a:lstStyle/>
          <a:p>
            <a:pPr lvl="0" marL="0" indent="0">
              <a:buNone/>
            </a:pPr>
            <a:br/>
            <a:br/>
          </a:p>
        </p:txBody>
      </p:sp>
    </p:spTree>
  </p:cSld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../../images/subset_objects_in_environment.png" id="0" name="Picture 1"/>
          <p:cNvPicPr>
            <a:picLocks noGrp="1" noChangeAspect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457200" y="1727200"/>
            <a:ext cx="8229600" cy="2324100"/>
          </a:xfrm>
          <a:prstGeom prst="rect">
            <a:avLst/>
          </a:prstGeom>
          <a:noFill/>
          <a:ln w="9525">
            <a:noFill/>
            <a:headEnd/>
            <a:tailEnd/>
          </a:ln>
        </p:spPr>
      </p:pic>
    </p:spTree>
  </p:cSld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../../images/save_environment.png" id="0" name="Picture 1"/>
          <p:cNvPicPr>
            <a:picLocks noGrp="1" noChangeAspect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457200" y="1765300"/>
            <a:ext cx="8229600" cy="2235200"/>
          </a:xfrm>
          <a:prstGeom prst="rect">
            <a:avLst/>
          </a:prstGeom>
          <a:noFill/>
          <a:ln w="9525">
            <a:noFill/>
            <a:headEnd/>
            <a:tailEnd/>
          </a:ln>
        </p:spPr>
      </p:pic>
    </p:spTree>
  </p:cSld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marL="0" indent="0">
              <a:buNone/>
            </a:pPr>
            <a:r>
              <a:rPr/>
              <a:t>REMINDER:</a:t>
            </a:r>
            <a:r>
              <a:rPr/>
              <a:t> </a:t>
            </a:r>
            <a:r>
              <a:rPr/>
              <a:t>Saving</a:t>
            </a:r>
            <a:r>
              <a:rPr/>
              <a:t> </a:t>
            </a:r>
            <a:r>
              <a:rPr/>
              <a:t>a</a:t>
            </a:r>
            <a:r>
              <a:rPr/>
              <a:t> </a:t>
            </a:r>
            <a:r>
              <a:rPr/>
              <a:t>ggplot</a:t>
            </a:r>
            <a:r>
              <a:rPr/>
              <a:t> </a:t>
            </a:r>
            <a:r>
              <a:rPr/>
              <a:t>to</a:t>
            </a:r>
            <a:r>
              <a:rPr/>
              <a:t> </a:t>
            </a:r>
            <a:r>
              <a:rPr/>
              <a:t>file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marL="0" indent="0">
              <a:buNone/>
            </a:pPr>
            <a:r>
              <a:rPr/>
              <a:t>A few options:</a:t>
            </a:r>
          </a:p>
          <a:p>
            <a:pPr lvl="1"/>
            <a:r>
              <a:rPr/>
              <a:t>RStudio &gt; Plots &gt; Export &gt; Save as image / Save as PDF</a:t>
            </a:r>
          </a:p>
          <a:p>
            <a:pPr lvl="1"/>
            <a:r>
              <a:rPr/>
              <a:t>RStudio &gt; Plots &gt; Zoom &gt; [right mouse click on the plot] &gt; Save image as</a:t>
            </a:r>
          </a:p>
          <a:p>
            <a:pPr lvl="1"/>
            <a:r>
              <a:rPr/>
              <a:t>In the code</a:t>
            </a:r>
          </a:p>
          <a:p>
            <a:pPr lvl="0" indent="0">
              <a:buNone/>
            </a:pPr>
            <a:r>
              <a:rPr>
                <a:solidFill>
                  <a:srgbClr val="06287E"/>
                </a:solidFill>
                <a:latin typeface="Courier"/>
              </a:rPr>
              <a:t>ggsave</a:t>
            </a:r>
            <a:r>
              <a:rPr>
                <a:latin typeface="Courier"/>
              </a:rPr>
              <a:t>(</a:t>
            </a:r>
            <a:r>
              <a:rPr>
                <a:solidFill>
                  <a:srgbClr val="7D9029"/>
                </a:solidFill>
                <a:latin typeface="Courier"/>
              </a:rPr>
              <a:t>filename =</a:t>
            </a:r>
            <a:r>
              <a:rPr>
                <a:latin typeface="Courier"/>
              </a:rPr>
              <a:t> </a:t>
            </a:r>
            <a:r>
              <a:rPr>
                <a:solidFill>
                  <a:srgbClr val="4070A0"/>
                </a:solidFill>
                <a:latin typeface="Courier"/>
              </a:rPr>
              <a:t>"saved_plot.png"</a:t>
            </a:r>
            <a:r>
              <a:rPr>
                <a:latin typeface="Courier"/>
              </a:rPr>
              <a:t>,  </a:t>
            </a:r>
            <a:r>
              <a:rPr i="1">
                <a:solidFill>
                  <a:srgbClr val="60A0B0"/>
                </a:solidFill>
                <a:latin typeface="Courier"/>
              </a:rPr>
              <a:t># will save in working directory</a:t>
            </a:r>
            <a:br/>
            <a:r>
              <a:rPr>
                <a:latin typeface="Courier"/>
              </a:rPr>
              <a:t>       </a:t>
            </a:r>
            <a:r>
              <a:rPr>
                <a:solidFill>
                  <a:srgbClr val="7D9029"/>
                </a:solidFill>
                <a:latin typeface="Courier"/>
              </a:rPr>
              <a:t>plot =</a:t>
            </a:r>
            <a:r>
              <a:rPr>
                <a:latin typeface="Courier"/>
              </a:rPr>
              <a:t> rp_fac_plot,</a:t>
            </a:r>
            <a:br/>
            <a:r>
              <a:rPr>
                <a:latin typeface="Courier"/>
              </a:rPr>
              <a:t>       </a:t>
            </a:r>
            <a:r>
              <a:rPr>
                <a:solidFill>
                  <a:srgbClr val="7D9029"/>
                </a:solidFill>
                <a:latin typeface="Courier"/>
              </a:rPr>
              <a:t>width =</a:t>
            </a:r>
            <a:r>
              <a:rPr>
                <a:latin typeface="Courier"/>
              </a:rPr>
              <a:t> </a:t>
            </a:r>
            <a:r>
              <a:rPr>
                <a:solidFill>
                  <a:srgbClr val="40A070"/>
                </a:solidFill>
                <a:latin typeface="Courier"/>
              </a:rPr>
              <a:t>6</a:t>
            </a:r>
            <a:r>
              <a:rPr>
                <a:latin typeface="Courier"/>
              </a:rPr>
              <a:t>, </a:t>
            </a:r>
            <a:r>
              <a:rPr>
                <a:solidFill>
                  <a:srgbClr val="7D9029"/>
                </a:solidFill>
                <a:latin typeface="Courier"/>
              </a:rPr>
              <a:t>height =</a:t>
            </a:r>
            <a:r>
              <a:rPr>
                <a:latin typeface="Courier"/>
              </a:rPr>
              <a:t> </a:t>
            </a:r>
            <a:r>
              <a:rPr>
                <a:solidFill>
                  <a:srgbClr val="40A070"/>
                </a:solidFill>
                <a:latin typeface="Courier"/>
              </a:rPr>
              <a:t>3.5</a:t>
            </a:r>
            <a:r>
              <a:rPr>
                <a:latin typeface="Courier"/>
              </a:rPr>
              <a:t>)               </a:t>
            </a:r>
            <a:r>
              <a:rPr i="1">
                <a:solidFill>
                  <a:srgbClr val="60A0B0"/>
                </a:solidFill>
                <a:latin typeface="Courier"/>
              </a:rPr>
              <a:t># by default in inches</a:t>
            </a:r>
          </a:p>
        </p:txBody>
      </p:sp>
    </p:spTree>
  </p:cSld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marL="0" indent="0">
              <a:buNone/>
            </a:pPr>
            <a:r>
              <a:rPr/>
              <a:t>Summary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/>
              <a:t>Use </a:t>
            </a:r>
            <a:r>
              <a:rPr>
                <a:latin typeface="Courier"/>
              </a:rPr>
              <a:t>write_csv()</a:t>
            </a:r>
            <a:r>
              <a:rPr/>
              <a:t> and </a:t>
            </a:r>
            <a:r>
              <a:rPr>
                <a:latin typeface="Courier"/>
              </a:rPr>
              <a:t>write_delim()</a:t>
            </a:r>
            <a:r>
              <a:rPr/>
              <a:t> from the </a:t>
            </a:r>
            <a:r>
              <a:rPr>
                <a:latin typeface="Courier"/>
              </a:rPr>
              <a:t>readr</a:t>
            </a:r>
            <a:r>
              <a:rPr/>
              <a:t> package to write your (modified) data</a:t>
            </a:r>
          </a:p>
          <a:p>
            <a:pPr lvl="1"/>
            <a:r>
              <a:rPr>
                <a:latin typeface="Courier"/>
              </a:rPr>
              <a:t>.rds</a:t>
            </a:r>
            <a:r>
              <a:rPr/>
              <a:t> files can be handy for saving intermediate work</a:t>
            </a:r>
          </a:p>
          <a:p>
            <a:pPr lvl="1"/>
            <a:r>
              <a:rPr/>
              <a:t>Can save environment (or subset) using </a:t>
            </a:r>
            <a:r>
              <a:rPr>
                <a:latin typeface="Courier"/>
              </a:rPr>
              <a:t>save()</a:t>
            </a:r>
            <a:r>
              <a:rPr/>
              <a:t> and </a:t>
            </a:r>
            <a:r>
              <a:rPr>
                <a:latin typeface="Courier"/>
              </a:rPr>
              <a:t>save.image()</a:t>
            </a:r>
          </a:p>
          <a:p>
            <a:pPr lvl="0" marL="0" indent="0">
              <a:buNone/>
            </a:pPr>
            <a:r>
              <a:rPr/>
              <a:t>🏠 </a:t>
            </a:r>
            <a:r>
              <a:rPr>
                <a:hlinkClick r:id="rId2"/>
              </a:rPr>
              <a:t>Class Website</a:t>
            </a:r>
          </a:p>
          <a:p>
            <a:pPr lvl="0" marL="0" indent="0">
              <a:buNone/>
            </a:pPr>
            <a:r>
              <a:rPr/>
              <a:t>💻 </a:t>
            </a:r>
            <a:r>
              <a:rPr>
                <a:hlinkClick r:id="rId3"/>
              </a:rPr>
              <a:t>Data Output Lab</a:t>
            </a:r>
          </a:p>
          <a:p>
            <a:pPr lvl="0" marL="0" indent="0">
              <a:buNone/>
            </a:pPr>
            <a:r>
              <a:rPr/>
              <a:t>📃 </a:t>
            </a:r>
            <a:r>
              <a:rPr>
                <a:hlinkClick r:id="rId4"/>
              </a:rPr>
              <a:t>Posit’s Data Import Cheatsheet</a:t>
            </a:r>
          </a:p>
          <a:p>
            <a:pPr lvl="0" marL="0" indent="0">
              <a:buNone/>
            </a:pPr>
            <a:r>
              <a:rPr/>
              <a:t>📃 </a:t>
            </a:r>
            <a:r>
              <a:rPr>
                <a:hlinkClick r:id="rId5"/>
              </a:rPr>
              <a:t>Day 8 Cheatsheet</a:t>
            </a:r>
          </a:p>
        </p:txBody>
      </p:sp>
    </p:spTree>
  </p:cSld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../../images/the-end-g23b994289_1280.jpg" id="0" name="Picture 1"/>
          <p:cNvPicPr>
            <a:picLocks noGrp="1" noChangeAspect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2171700" y="1193800"/>
            <a:ext cx="4800600" cy="3390900"/>
          </a:xfrm>
          <a:prstGeom prst="rect">
            <a:avLst/>
          </a:prstGeom>
          <a:noFill/>
          <a:ln w="9525">
            <a:noFill/>
            <a:headEnd/>
            <a:tailEnd/>
          </a:ln>
        </p:spPr>
      </p:pic>
    </p:spTree>
  </p:cSld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marL="0" indent="0">
              <a:buNone/>
            </a:pPr>
            <a:r>
              <a:rPr/>
              <a:t>Image by Gerd Altmann from Pixabay</a:t>
            </a:r>
          </a:p>
        </p:txBody>
      </p:sp>
    </p:spTree>
  </p:cSld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marL="0" indent="0">
              <a:buNone/>
            </a:pPr>
            <a:r>
              <a:rPr/>
              <a:t>Data</a:t>
            </a:r>
            <a:r>
              <a:rPr/>
              <a:t> </a:t>
            </a:r>
            <a:r>
              <a:rPr/>
              <a:t>Output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marL="0" indent="0">
              <a:buNone/>
            </a:pPr>
            <a:r>
              <a:rPr/>
              <a:t>While it’s nice to be able to read in a variety of data formats, it’s equally important to be able to output data somewhere.</a:t>
            </a:r>
          </a:p>
          <a:p>
            <a:pPr lvl="0" marL="0" indent="0">
              <a:buNone/>
            </a:pPr>
            <a:r>
              <a:rPr/>
              <a:t>The </a:t>
            </a:r>
            <a:r>
              <a:rPr>
                <a:latin typeface="Courier"/>
              </a:rPr>
              <a:t>readr</a:t>
            </a:r>
            <a:r>
              <a:rPr/>
              <a:t> package provides data exporting functions which have the pattern </a:t>
            </a:r>
            <a:r>
              <a:rPr>
                <a:latin typeface="Courier"/>
              </a:rPr>
              <a:t>write_*</a:t>
            </a:r>
            <a:r>
              <a:rPr/>
              <a:t>:</a:t>
            </a:r>
          </a:p>
          <a:p>
            <a:pPr lvl="1"/>
            <a:r>
              <a:rPr>
                <a:latin typeface="Courier"/>
              </a:rPr>
              <a:t>write_csv()</a:t>
            </a:r>
            <a:r>
              <a:rPr/>
              <a:t>,</a:t>
            </a:r>
          </a:p>
          <a:p>
            <a:pPr lvl="1"/>
            <a:r>
              <a:rPr>
                <a:latin typeface="Courier"/>
              </a:rPr>
              <a:t>write_delim()</a:t>
            </a:r>
            <a:r>
              <a:rPr/>
              <a:t>, others.</a:t>
            </a:r>
          </a:p>
          <a:p>
            <a:pPr lvl="0" marL="0" indent="0">
              <a:buNone/>
            </a:pPr>
            <a:r>
              <a:rPr/>
              <a:t>From </a:t>
            </a:r>
            <a:r>
              <a:rPr>
                <a:latin typeface="Courier"/>
              </a:rPr>
              <a:t>write_csv()</a:t>
            </a:r>
            <a:r>
              <a:rPr/>
              <a:t> documentation:</a:t>
            </a:r>
          </a:p>
          <a:p>
            <a:pPr lvl="0" indent="0">
              <a:buNone/>
            </a:pPr>
            <a:r>
              <a:rPr>
                <a:latin typeface="Courier"/>
              </a:rPr>
              <a:t>write_csv(x, file, 
  na = "NA", append = FALSE, 
  col_names = !append, quote_escape = "double",
  eol = "\n", path = deprecated()
)</a:t>
            </a:r>
          </a:p>
          <a:p>
            <a:pPr lvl="0" indent="0">
              <a:buNone/>
            </a:pPr>
            <a:r>
              <a:rPr>
                <a:latin typeface="Courier"/>
              </a:rPr>
              <a:t>Rows: 768 Columns: 6
── Column specification ────────────────────────────────────────────────────────
Delimiter: ","
chr (1): county
dbl (5): rate, lower95cl, upper95cl, visits, year
ℹ Use `spec()` to retrieve the full column specification for this data.
ℹ Specify the column types or set `show_col_types = FALSE` to quiet this message.</a:t>
            </a:r>
          </a:p>
        </p:txBody>
      </p:sp>
    </p:spTree>
  </p:cSld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marL="0" indent="0">
              <a:buNone/>
            </a:pPr>
            <a:r>
              <a:rPr/>
              <a:t>Data</a:t>
            </a:r>
            <a:r>
              <a:rPr/>
              <a:t> </a:t>
            </a:r>
            <a:r>
              <a:rPr/>
              <a:t>Output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marL="0" indent="0">
              <a:buNone/>
            </a:pPr>
            <a:r>
              <a:rPr>
                <a:latin typeface="Courier"/>
              </a:rPr>
              <a:t>x</a:t>
            </a:r>
            <a:r>
              <a:rPr/>
              <a:t>: data frame you want to write</a:t>
            </a:r>
          </a:p>
          <a:p>
            <a:pPr lvl="0" marL="0" indent="0">
              <a:buNone/>
            </a:pPr>
            <a:r>
              <a:rPr>
                <a:latin typeface="Courier"/>
              </a:rPr>
              <a:t>file</a:t>
            </a:r>
            <a:r>
              <a:rPr/>
              <a:t>: file path where you want to R object written; it can be:</a:t>
            </a:r>
          </a:p>
          <a:p>
            <a:pPr lvl="1"/>
            <a:r>
              <a:rPr/>
              <a:t>an absolute path,</a:t>
            </a:r>
          </a:p>
          <a:p>
            <a:pPr lvl="1"/>
            <a:r>
              <a:rPr/>
              <a:t>a relative path (relative to your working directory),</a:t>
            </a:r>
          </a:p>
          <a:p>
            <a:pPr lvl="1"/>
            <a:r>
              <a:rPr/>
              <a:t>a file name only (which writes the file to your working directory)</a:t>
            </a:r>
          </a:p>
          <a:p>
            <a:pPr lvl="1"/>
            <a:r>
              <a:rPr/>
              <a:t>remember to include the file extension (</a:t>
            </a:r>
            <a:r>
              <a:rPr>
                <a:latin typeface="Courier"/>
              </a:rPr>
              <a:t>.csv</a:t>
            </a:r>
            <a:r>
              <a:rPr/>
              <a:t>, </a:t>
            </a:r>
            <a:r>
              <a:rPr>
                <a:latin typeface="Courier"/>
              </a:rPr>
              <a:t>.txt</a:t>
            </a:r>
            <a:r>
              <a:rPr/>
              <a:t>, or </a:t>
            </a:r>
            <a:r>
              <a:rPr>
                <a:latin typeface="Courier"/>
              </a:rPr>
              <a:t>.tsv</a:t>
            </a:r>
            <a:r>
              <a:rPr/>
              <a:t>)</a:t>
            </a:r>
          </a:p>
          <a:p>
            <a:pPr lvl="0" indent="0">
              <a:buNone/>
            </a:pPr>
            <a:r>
              <a:rPr i="1">
                <a:solidFill>
                  <a:srgbClr val="60A0B0"/>
                </a:solidFill>
                <a:latin typeface="Courier"/>
              </a:rPr>
              <a:t># Examples</a:t>
            </a:r>
            <a:br/>
            <a:br/>
            <a:r>
              <a:rPr>
                <a:solidFill>
                  <a:srgbClr val="06287E"/>
                </a:solidFill>
                <a:latin typeface="Courier"/>
              </a:rPr>
              <a:t>write_csv</a:t>
            </a:r>
            <a:r>
              <a:rPr>
                <a:latin typeface="Courier"/>
              </a:rPr>
              <a:t>(dat, </a:t>
            </a:r>
            <a:r>
              <a:rPr>
                <a:solidFill>
                  <a:srgbClr val="7D9029"/>
                </a:solidFill>
                <a:latin typeface="Courier"/>
              </a:rPr>
              <a:t>file =</a:t>
            </a:r>
            <a:r>
              <a:rPr>
                <a:latin typeface="Courier"/>
              </a:rPr>
              <a:t> </a:t>
            </a:r>
            <a:r>
              <a:rPr>
                <a:solidFill>
                  <a:srgbClr val="4070A0"/>
                </a:solidFill>
                <a:latin typeface="Courier"/>
              </a:rPr>
              <a:t>"CO_ER_heat_newNames.csv"</a:t>
            </a:r>
            <a:r>
              <a:rPr>
                <a:latin typeface="Courier"/>
              </a:rPr>
              <a:t>)</a:t>
            </a:r>
            <a:br/>
            <a:br/>
            <a:r>
              <a:rPr>
                <a:solidFill>
                  <a:srgbClr val="06287E"/>
                </a:solidFill>
                <a:latin typeface="Courier"/>
              </a:rPr>
              <a:t>write_delim</a:t>
            </a:r>
            <a:r>
              <a:rPr>
                <a:latin typeface="Courier"/>
              </a:rPr>
              <a:t>(dat, </a:t>
            </a:r>
            <a:r>
              <a:rPr>
                <a:solidFill>
                  <a:srgbClr val="7D9029"/>
                </a:solidFill>
                <a:latin typeface="Courier"/>
              </a:rPr>
              <a:t>file =</a:t>
            </a:r>
            <a:r>
              <a:rPr>
                <a:latin typeface="Courier"/>
              </a:rPr>
              <a:t> </a:t>
            </a:r>
            <a:r>
              <a:rPr>
                <a:solidFill>
                  <a:srgbClr val="4070A0"/>
                </a:solidFill>
                <a:latin typeface="Courier"/>
              </a:rPr>
              <a:t>"CO_ER_heat_newNames.csv"</a:t>
            </a:r>
            <a:r>
              <a:rPr>
                <a:latin typeface="Courier"/>
              </a:rPr>
              <a:t>, </a:t>
            </a:r>
            <a:r>
              <a:rPr>
                <a:solidFill>
                  <a:srgbClr val="7D9029"/>
                </a:solidFill>
                <a:latin typeface="Courier"/>
              </a:rPr>
              <a:t>delim =</a:t>
            </a:r>
            <a:r>
              <a:rPr>
                <a:latin typeface="Courier"/>
              </a:rPr>
              <a:t> </a:t>
            </a:r>
            <a:r>
              <a:rPr>
                <a:solidFill>
                  <a:srgbClr val="4070A0"/>
                </a:solidFill>
                <a:latin typeface="Courier"/>
              </a:rPr>
              <a:t>","</a:t>
            </a:r>
            <a:r>
              <a:rPr>
                <a:latin typeface="Courier"/>
              </a:rPr>
              <a:t>)</a:t>
            </a:r>
          </a:p>
        </p:txBody>
      </p:sp>
    </p:spTree>
  </p:cSld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marL="0" indent="0">
              <a:buNone/>
            </a:pPr>
            <a:r>
              <a:rPr/>
              <a:t>GUT</a:t>
            </a:r>
            <a:r>
              <a:rPr/>
              <a:t> </a:t>
            </a:r>
            <a:r>
              <a:rPr/>
              <a:t>CHECK!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marL="0" indent="0">
              <a:buNone/>
            </a:pPr>
            <a:r>
              <a:rPr/>
              <a:t>What does </a:t>
            </a:r>
            <a:r>
              <a:rPr>
                <a:latin typeface="Courier"/>
              </a:rPr>
              <a:t>write_csv()</a:t>
            </a:r>
            <a:r>
              <a:rPr/>
              <a:t> do? Saves data to..</a:t>
            </a:r>
          </a:p>
          <a:p>
            <a:pPr lvl="0" marL="0" indent="0">
              <a:buNone/>
            </a:pPr>
            <a:r>
              <a:rPr/>
              <a:t>A. R’s memory</a:t>
            </a:r>
          </a:p>
          <a:p>
            <a:pPr lvl="0" marL="0" indent="0">
              <a:buNone/>
            </a:pPr>
            <a:r>
              <a:rPr/>
              <a:t>B. A file on your hard drive</a:t>
            </a:r>
          </a:p>
          <a:p>
            <a:pPr lvl="0" marL="0" indent="0">
              <a:buNone/>
            </a:pPr>
            <a:r>
              <a:rPr/>
              <a:t>C. A ggplot</a:t>
            </a:r>
          </a:p>
        </p:txBody>
      </p:sp>
    </p:spTree>
  </p:cSld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marL="0" indent="0">
              <a:buNone/>
            </a:pPr>
            <a:r>
              <a:rPr/>
              <a:t>R</a:t>
            </a:r>
            <a:r>
              <a:rPr/>
              <a:t> </a:t>
            </a:r>
            <a:r>
              <a:rPr/>
              <a:t>binary</a:t>
            </a:r>
            <a:r>
              <a:rPr/>
              <a:t> </a:t>
            </a:r>
            <a:r>
              <a:rPr/>
              <a:t>file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marL="0" indent="0">
              <a:buNone/>
            </a:pPr>
            <a:r>
              <a:rPr>
                <a:latin typeface="Courier"/>
              </a:rPr>
              <a:t>.rds</a:t>
            </a:r>
            <a:r>
              <a:rPr/>
              <a:t> is an extension for R native file format.</a:t>
            </a:r>
          </a:p>
          <a:p>
            <a:pPr lvl="0" marL="0" indent="0">
              <a:buNone/>
            </a:pPr>
            <a:r>
              <a:rPr>
                <a:latin typeface="Courier"/>
              </a:rPr>
              <a:t>write_rds()</a:t>
            </a:r>
            <a:r>
              <a:rPr/>
              <a:t> and </a:t>
            </a:r>
            <a:r>
              <a:rPr>
                <a:latin typeface="Courier"/>
              </a:rPr>
              <a:t>read_rds()</a:t>
            </a:r>
            <a:r>
              <a:rPr/>
              <a:t> from </a:t>
            </a:r>
            <a:r>
              <a:rPr>
                <a:latin typeface="Courier"/>
              </a:rPr>
              <a:t>readr</a:t>
            </a:r>
            <a:r>
              <a:rPr/>
              <a:t> package can be used to write/read a single R object to/from file.</a:t>
            </a:r>
          </a:p>
          <a:p>
            <a:pPr lvl="0" marL="0" indent="0">
              <a:buNone/>
            </a:pPr>
            <a:r>
              <a:rPr/>
              <a:t>Saving datasets in </a:t>
            </a:r>
            <a:r>
              <a:rPr>
                <a:latin typeface="Courier"/>
              </a:rPr>
              <a:t>.rds</a:t>
            </a:r>
            <a:r>
              <a:rPr/>
              <a:t> format can save time if you have to read it back in later.</a:t>
            </a:r>
          </a:p>
          <a:p>
            <a:pPr lvl="0" indent="0">
              <a:buNone/>
            </a:pPr>
            <a:r>
              <a:rPr i="1">
                <a:solidFill>
                  <a:srgbClr val="60A0B0"/>
                </a:solidFill>
                <a:latin typeface="Courier"/>
              </a:rPr>
              <a:t># write an object: a data frame "dat"</a:t>
            </a:r>
            <a:br/>
            <a:r>
              <a:rPr>
                <a:solidFill>
                  <a:srgbClr val="06287E"/>
                </a:solidFill>
                <a:latin typeface="Courier"/>
              </a:rPr>
              <a:t>write_rds</a:t>
            </a:r>
            <a:r>
              <a:rPr>
                <a:latin typeface="Courier"/>
              </a:rPr>
              <a:t>(er, </a:t>
            </a:r>
            <a:r>
              <a:rPr>
                <a:solidFill>
                  <a:srgbClr val="7D9029"/>
                </a:solidFill>
                <a:latin typeface="Courier"/>
              </a:rPr>
              <a:t>file =</a:t>
            </a:r>
            <a:r>
              <a:rPr>
                <a:latin typeface="Courier"/>
              </a:rPr>
              <a:t> </a:t>
            </a:r>
            <a:r>
              <a:rPr>
                <a:solidFill>
                  <a:srgbClr val="4070A0"/>
                </a:solidFill>
                <a:latin typeface="Courier"/>
              </a:rPr>
              <a:t>"CO_heat_dataset.rds"</a:t>
            </a:r>
            <a:r>
              <a:rPr>
                <a:latin typeface="Courier"/>
              </a:rPr>
              <a:t>)</a:t>
            </a:r>
            <a:br/>
            <a:br/>
            <a:r>
              <a:rPr i="1">
                <a:solidFill>
                  <a:srgbClr val="60A0B0"/>
                </a:solidFill>
                <a:latin typeface="Courier"/>
              </a:rPr>
              <a:t># write an object: vector "x"</a:t>
            </a:r>
            <a:br/>
            <a:r>
              <a:rPr>
                <a:latin typeface="Courier"/>
              </a:rPr>
              <a:t>x </a:t>
            </a:r>
            <a:r>
              <a:rPr>
                <a:solidFill>
                  <a:srgbClr val="007020"/>
                </a:solidFill>
                <a:latin typeface="Courier"/>
              </a:rPr>
              <a:t>&lt;-</a:t>
            </a:r>
            <a:r>
              <a:rPr>
                <a:latin typeface="Courier"/>
              </a:rPr>
              <a:t> </a:t>
            </a:r>
            <a:r>
              <a:rPr>
                <a:solidFill>
                  <a:srgbClr val="06287E"/>
                </a:solidFill>
                <a:latin typeface="Courier"/>
              </a:rPr>
              <a:t>c</a:t>
            </a:r>
            <a:r>
              <a:rPr>
                <a:latin typeface="Courier"/>
              </a:rPr>
              <a:t>(</a:t>
            </a:r>
            <a:r>
              <a:rPr>
                <a:solidFill>
                  <a:srgbClr val="40A070"/>
                </a:solidFill>
                <a:latin typeface="Courier"/>
              </a:rPr>
              <a:t>1</a:t>
            </a:r>
            <a:r>
              <a:rPr>
                <a:latin typeface="Courier"/>
              </a:rPr>
              <a:t>, </a:t>
            </a:r>
            <a:r>
              <a:rPr>
                <a:solidFill>
                  <a:srgbClr val="40A070"/>
                </a:solidFill>
                <a:latin typeface="Courier"/>
              </a:rPr>
              <a:t>3</a:t>
            </a:r>
            <a:r>
              <a:rPr>
                <a:latin typeface="Courier"/>
              </a:rPr>
              <a:t>, </a:t>
            </a:r>
            <a:r>
              <a:rPr>
                <a:solidFill>
                  <a:srgbClr val="40A070"/>
                </a:solidFill>
                <a:latin typeface="Courier"/>
              </a:rPr>
              <a:t>3</a:t>
            </a:r>
            <a:r>
              <a:rPr>
                <a:latin typeface="Courier"/>
              </a:rPr>
              <a:t>)</a:t>
            </a:r>
            <a:br/>
            <a:r>
              <a:rPr>
                <a:solidFill>
                  <a:srgbClr val="06287E"/>
                </a:solidFill>
                <a:latin typeface="Courier"/>
              </a:rPr>
              <a:t>write_rds</a:t>
            </a:r>
            <a:r>
              <a:rPr>
                <a:latin typeface="Courier"/>
              </a:rPr>
              <a:t>(x, </a:t>
            </a:r>
            <a:r>
              <a:rPr>
                <a:solidFill>
                  <a:srgbClr val="7D9029"/>
                </a:solidFill>
                <a:latin typeface="Courier"/>
              </a:rPr>
              <a:t>file =</a:t>
            </a:r>
            <a:r>
              <a:rPr>
                <a:latin typeface="Courier"/>
              </a:rPr>
              <a:t> </a:t>
            </a:r>
            <a:r>
              <a:rPr>
                <a:solidFill>
                  <a:srgbClr val="4070A0"/>
                </a:solidFill>
                <a:latin typeface="Courier"/>
              </a:rPr>
              <a:t>"my_vector.rds"</a:t>
            </a:r>
            <a:r>
              <a:rPr>
                <a:latin typeface="Courier"/>
              </a:rPr>
              <a:t>)</a:t>
            </a:r>
            <a:br/>
            <a:br/>
            <a:r>
              <a:rPr i="1">
                <a:solidFill>
                  <a:srgbClr val="60A0B0"/>
                </a:solidFill>
                <a:latin typeface="Courier"/>
              </a:rPr>
              <a:t># read an object from file and assign to a new object named "y"</a:t>
            </a:r>
            <a:br/>
            <a:r>
              <a:rPr>
                <a:latin typeface="Courier"/>
              </a:rPr>
              <a:t>x2 </a:t>
            </a:r>
            <a:r>
              <a:rPr>
                <a:solidFill>
                  <a:srgbClr val="007020"/>
                </a:solidFill>
                <a:latin typeface="Courier"/>
              </a:rPr>
              <a:t>&lt;-</a:t>
            </a:r>
            <a:r>
              <a:rPr>
                <a:latin typeface="Courier"/>
              </a:rPr>
              <a:t> </a:t>
            </a:r>
            <a:r>
              <a:rPr>
                <a:solidFill>
                  <a:srgbClr val="06287E"/>
                </a:solidFill>
                <a:latin typeface="Courier"/>
              </a:rPr>
              <a:t>read_rds</a:t>
            </a:r>
            <a:r>
              <a:rPr>
                <a:latin typeface="Courier"/>
              </a:rPr>
              <a:t>(</a:t>
            </a:r>
            <a:r>
              <a:rPr>
                <a:solidFill>
                  <a:srgbClr val="7D9029"/>
                </a:solidFill>
                <a:latin typeface="Courier"/>
              </a:rPr>
              <a:t>file =</a:t>
            </a:r>
            <a:r>
              <a:rPr>
                <a:latin typeface="Courier"/>
              </a:rPr>
              <a:t> </a:t>
            </a:r>
            <a:r>
              <a:rPr>
                <a:solidFill>
                  <a:srgbClr val="4070A0"/>
                </a:solidFill>
                <a:latin typeface="Courier"/>
              </a:rPr>
              <a:t>"my_vector.rds"</a:t>
            </a:r>
            <a:r>
              <a:rPr>
                <a:latin typeface="Courier"/>
              </a:rPr>
              <a:t>)</a:t>
            </a:r>
            <a:br/>
            <a:r>
              <a:rPr>
                <a:latin typeface="Courier"/>
              </a:rPr>
              <a:t>x2</a:t>
            </a:r>
          </a:p>
          <a:p>
            <a:pPr lvl="0" indent="0">
              <a:buNone/>
            </a:pPr>
            <a:r>
              <a:rPr>
                <a:latin typeface="Courier"/>
              </a:rPr>
              <a:t>[1] 1 3 3</a:t>
            </a:r>
          </a:p>
        </p:txBody>
      </p:sp>
    </p:spTree>
  </p:cSld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marL="0" indent="0">
              <a:buNone/>
            </a:pPr>
            <a:r>
              <a:rPr/>
              <a:t>Saving</a:t>
            </a:r>
            <a:r>
              <a:rPr/>
              <a:t> </a:t>
            </a:r>
            <a:r>
              <a:rPr/>
              <a:t>multiple</a:t>
            </a:r>
            <a:r>
              <a:rPr/>
              <a:t> </a:t>
            </a:r>
            <a:r>
              <a:rPr/>
              <a:t>objects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marL="0" indent="0">
              <a:buNone/>
            </a:pPr>
            <a:r>
              <a:rPr/>
              <a:t>You may want to export a set of objects from R for later use, either to save time or to use in another R script. You can output these to an </a:t>
            </a:r>
            <a:r>
              <a:rPr>
                <a:latin typeface="Courier"/>
              </a:rPr>
              <a:t>.RData</a:t>
            </a:r>
            <a:r>
              <a:rPr/>
              <a:t> file individually, or save your entire Environment with </a:t>
            </a:r>
            <a:r>
              <a:rPr>
                <a:latin typeface="Courier"/>
              </a:rPr>
              <a:t>save.image()</a:t>
            </a:r>
            <a:r>
              <a:rPr/>
              <a:t>.</a:t>
            </a:r>
          </a:p>
          <a:p>
            <a:pPr lvl="0" indent="0">
              <a:buNone/>
            </a:pPr>
            <a:r>
              <a:rPr>
                <a:solidFill>
                  <a:srgbClr val="06287E"/>
                </a:solidFill>
                <a:latin typeface="Courier"/>
              </a:rPr>
              <a:t>save</a:t>
            </a:r>
            <a:r>
              <a:rPr>
                <a:latin typeface="Courier"/>
              </a:rPr>
              <a:t>(x, x2, </a:t>
            </a:r>
            <a:r>
              <a:rPr>
                <a:solidFill>
                  <a:srgbClr val="7D9029"/>
                </a:solidFill>
                <a:latin typeface="Courier"/>
              </a:rPr>
              <a:t>file =</a:t>
            </a:r>
            <a:r>
              <a:rPr>
                <a:latin typeface="Courier"/>
              </a:rPr>
              <a:t> </a:t>
            </a:r>
            <a:r>
              <a:rPr>
                <a:solidFill>
                  <a:srgbClr val="4070A0"/>
                </a:solidFill>
                <a:latin typeface="Courier"/>
              </a:rPr>
              <a:t>"x_x2_output.RData"</a:t>
            </a:r>
            <a:r>
              <a:rPr>
                <a:latin typeface="Courier"/>
              </a:rPr>
              <a:t>)</a:t>
            </a:r>
            <a:br/>
            <a:r>
              <a:rPr>
                <a:solidFill>
                  <a:srgbClr val="06287E"/>
                </a:solidFill>
                <a:latin typeface="Courier"/>
              </a:rPr>
              <a:t>save.image</a:t>
            </a:r>
            <a:r>
              <a:rPr>
                <a:latin typeface="Courier"/>
              </a:rPr>
              <a:t>(</a:t>
            </a:r>
            <a:r>
              <a:rPr>
                <a:solidFill>
                  <a:srgbClr val="7D9029"/>
                </a:solidFill>
                <a:latin typeface="Courier"/>
              </a:rPr>
              <a:t>file =</a:t>
            </a:r>
            <a:r>
              <a:rPr>
                <a:latin typeface="Courier"/>
              </a:rPr>
              <a:t> </a:t>
            </a:r>
            <a:r>
              <a:rPr>
                <a:solidFill>
                  <a:srgbClr val="4070A0"/>
                </a:solidFill>
                <a:latin typeface="Courier"/>
              </a:rPr>
              <a:t>"my_environment.RData"</a:t>
            </a:r>
            <a:r>
              <a:rPr>
                <a:latin typeface="Courier"/>
              </a:rPr>
              <a:t>)</a:t>
            </a:r>
          </a:p>
        </p:txBody>
      </p:sp>
    </p:spTree>
  </p:cSld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marL="0" indent="0">
              <a:buNone/>
            </a:pPr>
            <a:r>
              <a:rPr/>
              <a:t>Using</a:t>
            </a:r>
            <a:r>
              <a:rPr/>
              <a:t> </a:t>
            </a:r>
            <a:r>
              <a:rPr/>
              <a:t>RStudio</a:t>
            </a:r>
            <a:r>
              <a:rPr/>
              <a:t> </a:t>
            </a:r>
            <a:r>
              <a:rPr/>
              <a:t>for</a:t>
            </a:r>
            <a:r>
              <a:rPr/>
              <a:t> </a:t>
            </a:r>
            <a:r>
              <a:rPr/>
              <a:t>importing/exporting</a:t>
            </a:r>
            <a:r>
              <a:rPr/>
              <a:t> </a:t>
            </a:r>
            <a:r>
              <a:rPr/>
              <a:t>data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marL="0" indent="0">
              <a:buNone/>
            </a:pPr>
            <a:r>
              <a:rPr/>
              <a:t>If there is an </a:t>
            </a:r>
            <a:r>
              <a:rPr>
                <a:latin typeface="Courier"/>
              </a:rPr>
              <a:t>.rds</a:t>
            </a:r>
            <a:r>
              <a:rPr/>
              <a:t> or </a:t>
            </a:r>
            <a:r>
              <a:rPr>
                <a:latin typeface="Courier"/>
              </a:rPr>
              <a:t>.RData</a:t>
            </a:r>
            <a:r>
              <a:rPr/>
              <a:t> file that you want to work with, you can open it into your environment using the file icon.</a:t>
            </a:r>
          </a:p>
        </p:txBody>
      </p:sp>
    </p:spTree>
  </p:cSld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../../images/open_R_data_files.png" id="0" name="Picture 1"/>
          <p:cNvPicPr>
            <a:picLocks noGrp="1" noChangeAspect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457200" y="1765300"/>
            <a:ext cx="8229600" cy="2235200"/>
          </a:xfrm>
          <a:prstGeom prst="rect">
            <a:avLst/>
          </a:prstGeom>
          <a:noFill/>
          <a:ln w="9525">
            <a:noFill/>
            <a:headEnd/>
            <a:tailEnd/>
          </a:ln>
        </p:spPr>
      </p:pic>
    </p:spTree>
  </p:cSld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marL="0" indent="0">
              <a:buNone/>
            </a:pPr>
            <a:r>
              <a:rPr/>
              <a:t>Can also save your entire environment or a subset of objects in your environment to a new </a:t>
            </a:r>
            <a:r>
              <a:rPr>
                <a:latin typeface="Courier"/>
              </a:rPr>
              <a:t>.RData</a:t>
            </a:r>
            <a:r>
              <a:rPr/>
              <a:t> file with the save icon. Click the “List” button and switch to “Grid” to select which objects to delete or keep before saving the Environment.</a:t>
            </a:r>
          </a:p>
        </p:txBody>
      </p:sp>
    </p:spTree>
  </p:cSld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4</Words>
  <Application>Microsoft Macintosh PowerPoint</Application>
  <PresentationFormat>On-screen Show (16:9)</PresentationFormat>
  <Paragraphs>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Calibri</vt:lpstr>
      <vt:lpstr>Courier New</vt:lpstr>
      <vt:lpstr>Lato</vt:lpstr>
      <vt:lpstr>Montserrat</vt:lpstr>
      <vt:lpstr>Wingdings</vt:lpstr>
      <vt:lpstr>Office Theme</vt:lpstr>
      <vt:lpstr>Basic 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Data Output</dc:title>
  <dc:creator/>
  <cp:keywords/>
  <dcterms:created xsi:type="dcterms:W3CDTF">2026-05-12T20:09:21Z</dcterms:created>
  <dcterms:modified xsi:type="dcterms:W3CDTF">2026-05-12T20:09:21Z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output">
    <vt:lpwstr/>
  </property>
</Properties>
</file>