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gif" ContentType="image/gif"/>
  <Default Extension="jpg" ContentType="image/jpeg"/>
  <Override PartName="/docProps/app.xml" ContentType="application/vnd.openxmlformats-officedocument.extended-properti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viewProps.xml" ContentType="application/vnd.openxmlformats-officedocument.presentationml.viewPro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Types>
</file>

<file path=_rels/.rels><?xml version="1.0" encoding="UTF-8"?><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package/2006/relationships/metadata/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p="http://schemas.openxmlformats.org/presentationml/2006/main" xmlns:r="http://schemas.openxmlformats.org/officeDocument/2006/relationships" autoCompressPictures="0"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defaultTextStyle>
    <a:defPPr>
      <a:defRPr lang="en-US"/>
    </a:defPPr>
    <a:lvl1pPr algn="l" defTabSz="457200" eaLnBrk="1" hangingPunct="1" latinLnBrk="0" marL="0" rtl="0">
      <a:defRPr kern="1200" sz="1800">
        <a:solidFill>
          <a:schemeClr val="tx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p="http://schemas.openxmlformats.org/presentationml/2006/main" xmlns:r="http://schemas.openxmlformats.org/officeDocument/2006/relationships">
  <p:normalViewPr>
    <p:restoredLeft autoAdjust="0" sz="12100"/>
    <p:restoredTop autoAdjust="0" sz="94752"/>
  </p:normalViewPr>
  <p:slideViewPr>
    <p:cSldViewPr snapToGrid="0" snapToObjects="1">
      <p:cViewPr varScale="1">
        <p:scale>
          <a:sx d="100" n="198"/>
          <a:sy d="100" n="198"/>
        </p:scale>
        <p:origin x="1208" y="184"/>
      </p:cViewPr>
      <p:guideLst>
        <p:guide orient="horz" pos="1620"/>
        <p:guide pos="2880"/>
      </p:guideLst>
    </p:cSldViewPr>
  </p:slideViewPr>
  <p:outlineViewPr>
    <p:cViewPr>
      <p:scale>
        <a:sx d="100" n="33"/>
        <a:sy d="100" n="33"/>
      </p:scale>
      <p:origin x="0" y="0"/>
    </p:cViewPr>
  </p:outlineViewPr>
  <p:notesTextViewPr>
    <p:cViewPr>
      <p:scale>
        <a:sx d="100" n="100"/>
        <a:sy d="100" n="100"/>
      </p:scale>
      <p:origin x="0" y="0"/>
    </p:cViewPr>
  </p:notesTextViewPr>
  <p:gridSpacing cx="76200" cy="76200"/>
</p:viewPr>
</file>

<file path=ppt/_rels/presentation.xml.rels><?xml version="1.0" encoding="UTF-8"?><Relationships xmlns="http://schemas.openxmlformats.org/package/2006/relationships"><Relationship Id="rId2" Type="http://schemas.openxmlformats.org/officeDocument/2006/relationships/slide" Target="slides/slide1.xml" /><Relationship Id="rId3" Type="http://schemas.openxmlformats.org/officeDocument/2006/relationships/slide" Target="slides/slide2.xml" /><Relationship Id="rId4" Type="http://schemas.openxmlformats.org/officeDocument/2006/relationships/slide" Target="slides/slide3.xml" /><Relationship Id="rId5" Type="http://schemas.openxmlformats.org/officeDocument/2006/relationships/slide" Target="slides/slide4.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slide" Target="slides/slide21.xml" /><Relationship Id="rId23" Type="http://schemas.openxmlformats.org/officeDocument/2006/relationships/slide" Target="slides/slide22.xml" /><Relationship Id="rId24" Type="http://schemas.openxmlformats.org/officeDocument/2006/relationships/slide" Target="slides/slide23.xml" /><Relationship Id="rId25" Type="http://schemas.openxmlformats.org/officeDocument/2006/relationships/slide" Target="slides/slide24.xml" /><Relationship Id="rId26" Type="http://schemas.openxmlformats.org/officeDocument/2006/relationships/slide" Target="slides/slide25.xml" /><Relationship Id="rId27" Type="http://schemas.openxmlformats.org/officeDocument/2006/relationships/slide" Target="slides/slide26.xml" /><Relationship Id="rId28" Type="http://schemas.openxmlformats.org/officeDocument/2006/relationships/slide" Target="slides/slide27.xml" /><Relationship Id="rId29" Type="http://schemas.openxmlformats.org/officeDocument/2006/relationships/slide" Target="slides/slide28.xml" /><Relationship Id="rId30" Type="http://schemas.openxmlformats.org/officeDocument/2006/relationships/slide" Target="slides/slide29.xml" /><Relationship Id="rId31" Type="http://schemas.openxmlformats.org/officeDocument/2006/relationships/slide" Target="slides/slide30.xml" /><Relationship Id="rId32" Type="http://schemas.openxmlformats.org/officeDocument/2006/relationships/slide" Target="slides/slide31.xml" /><Relationship Id="rId33" Type="http://schemas.openxmlformats.org/officeDocument/2006/relationships/slide" Target="slides/slide32.xml" /><Relationship Id="rId34" Type="http://schemas.openxmlformats.org/officeDocument/2006/relationships/slide" Target="slides/slide33.xml" /><Relationship Id="rId35" Type="http://schemas.openxmlformats.org/officeDocument/2006/relationships/slide" Target="slides/slide34.xml" /><Relationship Id="rId36" Type="http://schemas.openxmlformats.org/officeDocument/2006/relationships/slide" Target="slides/slide35.xml" /><Relationship Id="rId37" Type="http://schemas.openxmlformats.org/officeDocument/2006/relationships/slide" Target="slides/slide36.xml" /><Relationship Id="rId38" Type="http://schemas.openxmlformats.org/officeDocument/2006/relationships/slide" Target="slides/slide37.xml" /><Relationship Id="rId39" Type="http://schemas.openxmlformats.org/officeDocument/2006/relationships/slide" Target="slides/slide38.xml" /><Relationship Id="rId40" Type="http://schemas.openxmlformats.org/officeDocument/2006/relationships/slide" Target="slides/slide39.xml" /><Relationship Id="rId41" Type="http://schemas.openxmlformats.org/officeDocument/2006/relationships/slide" Target="slides/slide40.xml" /><Relationship Id="rId42" Type="http://schemas.openxmlformats.org/officeDocument/2006/relationships/slide" Target="slides/slide41.xml" /><Relationship Id="rId43" Type="http://schemas.openxmlformats.org/officeDocument/2006/relationships/slide" Target="slides/slide42.xml" /><Relationship Id="rId44" Type="http://schemas.openxmlformats.org/officeDocument/2006/relationships/slide" Target="slides/slide43.xml" /><Relationship Id="rId45" Type="http://schemas.openxmlformats.org/officeDocument/2006/relationships/slide" Target="slides/slide44.xml" /><Relationship Id="rId46" Type="http://schemas.openxmlformats.org/officeDocument/2006/relationships/slide" Target="slides/slide45.xml" /><Relationship Id="rId47" Type="http://schemas.openxmlformats.org/officeDocument/2006/relationships/slide" Target="slides/slide46.xml" /><Relationship Id="rId48" Type="http://schemas.openxmlformats.org/officeDocument/2006/relationships/slide" Target="slides/slide47.xml" /><Relationship Id="rId49" Type="http://schemas.openxmlformats.org/officeDocument/2006/relationships/slide" Target="slides/slide48.xml" /><Relationship Id="rId50" Type="http://schemas.openxmlformats.org/officeDocument/2006/relationships/slide" Target="slides/slide49.xml" /><Relationship Id="rId51" Type="http://schemas.openxmlformats.org/officeDocument/2006/relationships/slide" Target="slides/slide50.xml" /><Relationship Id="rId52" Type="http://schemas.openxmlformats.org/officeDocument/2006/relationships/slide" Target="slides/slide51.xml" /><Relationship Id="rId53" Type="http://schemas.openxmlformats.org/officeDocument/2006/relationships/presProps" Target="presProps.xml" /><Relationship Id="rId1" Type="http://schemas.openxmlformats.org/officeDocument/2006/relationships/slideMaster" Target="slideMasters/slideMaster1.xml" /><Relationship Id="rId56" Type="http://schemas.openxmlformats.org/officeDocument/2006/relationships/tableStyles" Target="tableStyles.xml" /><Relationship Id="rId55" Type="http://schemas.openxmlformats.org/officeDocument/2006/relationships/theme" Target="theme/theme1.xml" /><Relationship Id="rId54"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9774"/>
            <a:ext cx="7772400" cy="1102519"/>
          </a:xfrm>
        </p:spPr>
        <p:txBody>
          <a:bodyPr/>
          <a:lstStyle>
            <a:lvl1pPr algn="ctr">
              <a:defRPr sz="4000" baseline="0"/>
            </a:lvl1pPr>
          </a:lstStyle>
          <a:p>
            <a:r>
              <a:rPr lang="en-US" dirty="0"/>
              <a:t>Click to edit Master title style</a:t>
            </a:r>
          </a:p>
        </p:txBody>
      </p:sp>
      <p:sp>
        <p:nvSpPr>
          <p:cNvPr id="3" name="Subtitle 2"/>
          <p:cNvSpPr>
            <a:spLocks noGrp="1"/>
          </p:cNvSpPr>
          <p:nvPr>
            <p:ph type="subTitle" idx="1"/>
          </p:nvPr>
        </p:nvSpPr>
        <p:spPr>
          <a:xfrm>
            <a:off x="1371600" y="3881730"/>
            <a:ext cx="6400800" cy="34737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1EB5C9-1307-BA42-ABA2-0BC069CD8E7F}" type="datetimeFigureOut">
              <a:rPr lang="en-US" smtClean="0"/>
              <a:t>5/12/26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pic>
        <p:nvPicPr>
          <p:cNvPr id="1026" name="Picture 2">
            <a:extLst>
              <a:ext uri="{FF2B5EF4-FFF2-40B4-BE49-F238E27FC236}">
                <a16:creationId xmlns:a16="http://schemas.microsoft.com/office/drawing/2014/main" id="{CE918C2E-CA3D-3E7E-792D-7E5EF12459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696" y="289937"/>
            <a:ext cx="4638608" cy="259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357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EB5C9-1307-BA42-ABA2-0BC069CD8E7F}"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1391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EB5C9-1307-BA42-ABA2-0BC069CD8E7F}"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8152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1EB5C9-1307-BA42-ABA2-0BC069CD8E7F}"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3834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5/12/26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07306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1EB5C9-1307-BA42-ABA2-0BC069CD8E7F}" type="datetimeFigureOut">
              <a:rPr lang="en-US" smtClean="0"/>
              <a:t>5/12/26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619886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1EB5C9-1307-BA42-ABA2-0BC069CD8E7F}" type="datetimeFigureOut">
              <a:rPr lang="en-US" smtClean="0"/>
              <a:t>5/12/26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535793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1EB5C9-1307-BA42-ABA2-0BC069CD8E7F}" type="datetimeFigureOut">
              <a:rPr lang="en-US" smtClean="0"/>
              <a:t>5/12/26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47272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5/12/26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13090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5/12/26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4089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5/12/26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566899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5/12/26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dirty="0"/>
          </a:p>
        </p:txBody>
      </p:sp>
    </p:spTree>
    <p:extLst>
      <p:ext uri="{BB962C8B-B14F-4D97-AF65-F5344CB8AC3E}">
        <p14:creationId xmlns:p14="http://schemas.microsoft.com/office/powerpoint/2010/main" val="367620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342900" rtl="0" eaLnBrk="1" latinLnBrk="0" hangingPunct="1">
        <a:spcBef>
          <a:spcPct val="0"/>
        </a:spcBef>
        <a:buNone/>
        <a:defRPr sz="3300" kern="1200" baseline="0">
          <a:solidFill>
            <a:schemeClr val="tx1"/>
          </a:solidFill>
          <a:latin typeface="Montserrat" panose="00000500000000000000" pitchFamily="2" charset="77"/>
          <a:ea typeface="+mj-ea"/>
          <a:cs typeface="+mj-cs"/>
        </a:defRPr>
      </a:lvl1pPr>
    </p:titleStyle>
    <p:bodyStyle>
      <a:lvl1pPr marL="342900" indent="-342900" algn="l" defTabSz="342900" rtl="0" eaLnBrk="1" latinLnBrk="0" hangingPunct="1">
        <a:spcBef>
          <a:spcPct val="20000"/>
        </a:spcBef>
        <a:buFont typeface="Arial"/>
        <a:buChar char="•"/>
        <a:defRPr sz="1300" kern="1200" baseline="0">
          <a:solidFill>
            <a:schemeClr val="tx1"/>
          </a:solidFill>
          <a:latin typeface="Lato" panose="020F0502020204030203" pitchFamily="34" charset="0"/>
          <a:ea typeface="+mn-ea"/>
          <a:cs typeface="+mn-cs"/>
        </a:defRPr>
      </a:lvl1pPr>
      <a:lvl2pPr marL="685800" indent="-342900" algn="l" defTabSz="342900" rtl="0" eaLnBrk="1" latinLnBrk="0" hangingPunct="1">
        <a:spcBef>
          <a:spcPct val="20000"/>
        </a:spcBef>
        <a:buFont typeface="Courier New" panose="02070309020205020404" pitchFamily="49" charset="0"/>
        <a:buChar char="o"/>
        <a:defRPr sz="1100" kern="1200" baseline="0">
          <a:solidFill>
            <a:schemeClr val="tx1"/>
          </a:solidFill>
          <a:latin typeface="Lato" panose="020F0502020204030203" pitchFamily="34" charset="0"/>
          <a:ea typeface="+mn-ea"/>
          <a:cs typeface="+mn-cs"/>
        </a:defRPr>
      </a:lvl2pPr>
      <a:lvl3pPr marL="1028700" indent="-342900" algn="l" defTabSz="342900" rtl="0" eaLnBrk="1" latinLnBrk="0" hangingPunct="1">
        <a:spcBef>
          <a:spcPct val="20000"/>
        </a:spcBef>
        <a:buFont typeface="Wingdings" pitchFamily="2" charset="2"/>
        <a:buChar char="§"/>
        <a:defRPr sz="1100" kern="1200" baseline="0">
          <a:solidFill>
            <a:schemeClr val="tx1"/>
          </a:solidFill>
          <a:latin typeface="Lato" panose="020F0502020204030203" pitchFamily="34" charset="0"/>
          <a:ea typeface="+mn-ea"/>
          <a:cs typeface="+mn-cs"/>
        </a:defRPr>
      </a:lvl3pPr>
      <a:lvl4pPr marL="1371600" indent="-342900" algn="l" defTabSz="342900" rtl="0" eaLnBrk="1" latinLnBrk="0" hangingPunct="1">
        <a:spcBef>
          <a:spcPct val="20000"/>
        </a:spcBef>
        <a:buFont typeface="Arial" panose="020B0604020202020204" pitchFamily="34" charset="0"/>
        <a:buChar char="•"/>
        <a:defRPr sz="1100" kern="1200" baseline="0">
          <a:solidFill>
            <a:schemeClr val="tx1"/>
          </a:solidFill>
          <a:latin typeface="Lato" panose="020F0502020204030203" pitchFamily="34" charset="0"/>
          <a:ea typeface="+mn-ea"/>
          <a:cs typeface="+mn-cs"/>
        </a:defRPr>
      </a:lvl4pPr>
      <a:lvl5pPr marL="1714500" indent="-342900" algn="l" defTabSz="342900" rtl="0" eaLnBrk="1" latinLnBrk="0" hangingPunct="1">
        <a:spcBef>
          <a:spcPct val="20000"/>
        </a:spcBef>
        <a:buFont typeface="Courier New" panose="02070309020205020404" pitchFamily="49" charset="0"/>
        <a:buChar char="o"/>
        <a:defRPr sz="1100" kern="1200" baseline="0">
          <a:solidFill>
            <a:schemeClr val="tx1"/>
          </a:solidFill>
          <a:latin typeface="Lato" panose="020F0502020204030203" pitchFamily="34" charset="0"/>
          <a:ea typeface="+mn-ea"/>
          <a:cs typeface="+mn-cs"/>
        </a:defRPr>
      </a:lvl5pPr>
      <a:lvl6pPr marL="2057400" indent="-34290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400300" indent="-34290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743200" indent="-342900" algn="l" defTabSz="342900" rtl="0" eaLnBrk="1" latinLnBrk="0" hangingPunct="1">
        <a:spcBef>
          <a:spcPct val="20000"/>
        </a:spcBef>
        <a:buFont typeface="Arial"/>
        <a:buChar char="•"/>
        <a:defRPr sz="1500" kern="1200">
          <a:solidFill>
            <a:schemeClr val="tx1"/>
          </a:solidFill>
          <a:latin typeface="+mn-lt"/>
          <a:ea typeface="+mn-ea"/>
          <a:cs typeface="+mn-cs"/>
        </a:defRPr>
      </a:lvl8pPr>
      <a:lvl9pPr marL="3086100" indent="-34290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png" /></Relationships>
</file>

<file path=ppt/slides/_rels/slide12.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s>
</file>

<file path=ppt/slides/_rels/slide14.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png" /></Relationships>
</file>

<file path=ppt/slides/_rels/slide16.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png" /></Relationships>
</file>

<file path=ppt/slides/_rels/slide18.xml.rels><?xml version="1.0" encoding="UTF-8"?><Relationships xmlns="http://schemas.openxmlformats.org/package/2006/relationships"><Relationship Id="rId1" Type="http://schemas.openxmlformats.org/officeDocument/2006/relationships/slideLayout" Target="../slideLayouts/slideLayout3.xml" /></Relationships>
</file>

<file path=ppt/slides/_rels/slide19.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coepht.colorado.gov/heat-related-illness" TargetMode="External" /></Relationships>
</file>

<file path=ppt/slides/_rels/slide21.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daseh.org/data/CO_ER_heat_visits.csv" TargetMode="External" /></Relationships>
</file>

<file path=ppt/slides/_rels/slide22.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png" /></Relationships>
</file>

<file path=ppt/slides/_rels/slide24.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png" /></Relationships>
</file>

<file path=ppt/slides/_rels/slide26.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s>
</file>

<file path=ppt/slides/_rels/slide28.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gif" /></Relationships>
</file>

<file path=ppt/slides/_rels/slide29.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Relationships xmlns="http://schemas.openxmlformats.org/package/2006/relationships"><Relationship Id="rId1" Type="http://schemas.openxmlformats.org/officeDocument/2006/relationships/slideLayout" Target="../slideLayouts/slideLayout3.xml" /></Relationships>
</file>

<file path=ppt/slides/_rels/slide30.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daseh.org/" TargetMode="External" /><Relationship Id="rId3" Type="http://schemas.openxmlformats.org/officeDocument/2006/relationships/hyperlink" Target="https://daseh.org/modules/Data_Input/lab/Data_Input_Lab.Rmd" TargetMode="External" /></Relationships>
</file>

<file path=ppt/slides/_rels/slide32.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Relationships xmlns="http://schemas.openxmlformats.org/package/2006/relationships"><Relationship Id="rId1" Type="http://schemas.openxmlformats.org/officeDocument/2006/relationships/slideLayout" Target="../slideLayouts/slideLayout3.xml" /></Relationships>
</file>

<file path=ppt/slides/_rels/slide34.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jpg" /></Relationships>
</file>

<file path=ppt/slides/_rels/slide39.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Relationships xmlns="http://schemas.openxmlformats.org/package/2006/relationships"><Relationship Id="rId1" Type="http://schemas.openxmlformats.org/officeDocument/2006/relationships/slideLayout" Target="../slideLayouts/slideLayout3.xml" /></Relationships>
</file>

<file path=ppt/slides/_rels/slide42.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cran.r-project.org/web/packages/REDCapR/vignettes/BasicREDCapROperations.html" TargetMode="External" /></Relationships>
</file>

<file path=ppt/slides/_rels/slide45.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youtu.be/LEkNfJgpunQ" TargetMode="External" /></Relationships>
</file>

<file path=ppt/slides/_rels/slide48.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daseh.org/" TargetMode="External" /><Relationship Id="rId3" Type="http://schemas.openxmlformats.org/officeDocument/2006/relationships/hyperlink" Target="https://daseh.org/modules/Data_Input/lab/Data_Input_Lab.Rmd" TargetMode="External" /><Relationship Id="rId4" Type="http://schemas.openxmlformats.org/officeDocument/2006/relationships/hyperlink" Target="https://rstudio.github.io/cheatsheets/data-import.pdf" TargetMode="External" /><Relationship Id="rId5" Type="http://schemas.openxmlformats.org/officeDocument/2006/relationships/hyperlink" Target="https://daseh.org/modules/cheatsheets/Day-2.pdf" TargetMode="External" /></Relationships>
</file>

<file path=ppt/slides/_rels/slide5.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hyperlink" Target="https://www.tidyverse.org/blog/2017/12/workflow-vs-script/" TargetMode="External" /></Relationships>
</file>

<file path=ppt/slides/_rels/slide50.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3.jpg" /></Relationships>
</file>

<file path=ppt/slides/_rels/slide51.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png" /></Relationships>
</file>

<file path=ppt/slides/_rels/slide8.xml.rels><?xml version="1.0" encoding="UTF-8"?><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39774"/>
            <a:ext cx="7772400" cy="1102519"/>
          </a:xfrm>
        </p:spPr>
        <p:txBody>
          <a:bodyPr/>
          <a:lstStyle/>
          <a:p>
            <a:pPr lvl="0" marL="0" indent="0">
              <a:buNone/>
            </a:pPr>
            <a:r>
              <a:rPr/>
              <a:t>Data</a:t>
            </a:r>
            <a:r>
              <a:rPr/>
              <a:t> </a:t>
            </a:r>
            <a:r>
              <a:rPr/>
              <a:t>Input</a:t>
            </a:r>
          </a:p>
        </p:txBody>
      </p:sp>
      <p:sp>
        <p:nvSpPr>
          <p:cNvPr id="3" name="Subtitle 2"/>
          <p:cNvSpPr>
            <a:spLocks noGrp="1"/>
          </p:cNvSpPr>
          <p:nvPr>
            <p:ph idx="1" type="subTitle"/>
          </p:nvPr>
        </p:nvSpPr>
        <p:spPr>
          <a:xfrm>
            <a:off x="1371600" y="3881730"/>
            <a:ext cx="6400800" cy="347370"/>
          </a:xfrm>
        </p:spPr>
        <p:txBody>
          <a:bodyPr/>
          <a:lstStyle/>
          <a:p>
            <a:pPr lvl="0" marL="0" indent="0">
              <a:buNone/>
            </a:pPr>
            <a:br/>
            <a:br/>
          </a:p>
        </p:txBody>
      </p:sp>
    </p:spTree>
  </p:cSl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New</a:t>
            </a:r>
            <a:r>
              <a:rPr/>
              <a:t> </a:t>
            </a:r>
            <a:r>
              <a:rPr/>
              <a:t>R</a:t>
            </a:r>
            <a:r>
              <a:rPr/>
              <a:t> </a:t>
            </a:r>
            <a:r>
              <a:rPr/>
              <a:t>Project</a:t>
            </a:r>
          </a:p>
        </p:txBody>
      </p:sp>
      <p:sp>
        <p:nvSpPr>
          <p:cNvPr id="3" name="Content Placeholder 2"/>
          <p:cNvSpPr>
            <a:spLocks noGrp="1"/>
          </p:cNvSpPr>
          <p:nvPr>
            <p:ph idx="1"/>
          </p:nvPr>
        </p:nvSpPr>
        <p:spPr/>
        <p:txBody>
          <a:bodyPr/>
          <a:lstStyle/>
          <a:p>
            <a:pPr lvl="0" marL="0" indent="0">
              <a:buNone/>
            </a:pPr>
            <a:r>
              <a:rPr/>
              <a:t>Click “New Project”:</a:t>
            </a:r>
          </a:p>
        </p:txBody>
      </p:sp>
    </p:spTree>
  </p:cSl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Data_Input_new_project.png" id="0" name="Picture 1"/>
          <p:cNvPicPr>
            <a:picLocks noGrp="1" noChangeAspect="1"/>
          </p:cNvPicPr>
          <p:nvPr/>
        </p:nvPicPr>
        <p:blipFill>
          <a:blip r:embed="rId2"/>
          <a:stretch>
            <a:fillRect/>
          </a:stretch>
        </p:blipFill>
        <p:spPr bwMode="auto">
          <a:xfrm>
            <a:off x="1739900" y="1193800"/>
            <a:ext cx="5664200" cy="3390900"/>
          </a:xfrm>
          <a:prstGeom prst="rect">
            <a:avLst/>
          </a:prstGeom>
          <a:noFill/>
          <a:ln w="9525">
            <a:noFill/>
            <a:headEnd/>
            <a:tailEnd/>
          </a:ln>
        </p:spPr>
      </p:pic>
    </p:spTree>
  </p:cSl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New</a:t>
            </a:r>
            <a:r>
              <a:rPr/>
              <a:t> </a:t>
            </a:r>
            <a:r>
              <a:rPr/>
              <a:t>R</a:t>
            </a:r>
            <a:r>
              <a:rPr/>
              <a:t> </a:t>
            </a:r>
            <a:r>
              <a:rPr/>
              <a:t>Project</a:t>
            </a:r>
          </a:p>
        </p:txBody>
      </p:sp>
      <p:sp>
        <p:nvSpPr>
          <p:cNvPr id="3" name="Content Placeholder 2"/>
          <p:cNvSpPr>
            <a:spLocks noGrp="1"/>
          </p:cNvSpPr>
          <p:nvPr>
            <p:ph idx="1"/>
          </p:nvPr>
        </p:nvSpPr>
        <p:spPr/>
        <p:txBody>
          <a:bodyPr/>
          <a:lstStyle/>
          <a:p>
            <a:pPr lvl="0" marL="0" indent="0">
              <a:buNone/>
            </a:pPr>
            <a:r>
              <a:rPr/>
              <a:t>Type in a name for your new folder.</a:t>
            </a:r>
          </a:p>
          <a:p>
            <a:pPr lvl="0" marL="0" indent="0">
              <a:buNone/>
            </a:pPr>
            <a:r>
              <a:rPr/>
              <a:t>Store it somewhere easy to find, such as your Desktop:</a:t>
            </a:r>
          </a:p>
        </p:txBody>
      </p:sp>
    </p:spTree>
  </p:cSl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Data_Input_new_project_details.png" id="0" name="Picture 1"/>
          <p:cNvPicPr>
            <a:picLocks noGrp="1" noChangeAspect="1"/>
          </p:cNvPicPr>
          <p:nvPr/>
        </p:nvPicPr>
        <p:blipFill>
          <a:blip r:embed="rId2"/>
          <a:stretch>
            <a:fillRect/>
          </a:stretch>
        </p:blipFill>
        <p:spPr bwMode="auto">
          <a:xfrm>
            <a:off x="1625600" y="1193800"/>
            <a:ext cx="5880100" cy="3390900"/>
          </a:xfrm>
          <a:prstGeom prst="rect">
            <a:avLst/>
          </a:prstGeom>
          <a:noFill/>
          <a:ln w="9525">
            <a:noFill/>
            <a:headEnd/>
            <a:tailEnd/>
          </a:ln>
        </p:spPr>
      </p:pic>
    </p:spTree>
  </p:cSl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New</a:t>
            </a:r>
            <a:r>
              <a:rPr/>
              <a:t> </a:t>
            </a:r>
            <a:r>
              <a:rPr/>
              <a:t>R</a:t>
            </a:r>
            <a:r>
              <a:rPr/>
              <a:t> </a:t>
            </a:r>
            <a:r>
              <a:rPr/>
              <a:t>Project</a:t>
            </a:r>
          </a:p>
        </p:txBody>
      </p:sp>
      <p:sp>
        <p:nvSpPr>
          <p:cNvPr id="3" name="Content Placeholder 2"/>
          <p:cNvSpPr>
            <a:spLocks noGrp="1"/>
          </p:cNvSpPr>
          <p:nvPr>
            <p:ph idx="1"/>
          </p:nvPr>
        </p:nvSpPr>
        <p:spPr/>
        <p:txBody>
          <a:bodyPr/>
          <a:lstStyle/>
          <a:p>
            <a:pPr lvl="0" marL="0" indent="0">
              <a:buNone/>
            </a:pPr>
            <a:r>
              <a:rPr/>
              <a:t>You now have a new R Project folder on your Desktop!</a:t>
            </a:r>
          </a:p>
          <a:p>
            <a:pPr lvl="0" marL="0" indent="0">
              <a:buNone/>
            </a:pPr>
            <a:r>
              <a:rPr/>
              <a:t>Make sure you add any scripts or data files to this folder as you go through your Intro to R lessons, or work on a new project. This will make sure R is able to “find” your files.</a:t>
            </a:r>
          </a:p>
        </p:txBody>
      </p:sp>
    </p:spTree>
  </p:cSl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Data_Input_new_desktop.png" id="0" name="Picture 1"/>
          <p:cNvPicPr>
            <a:picLocks noGrp="1" noChangeAspect="1"/>
          </p:cNvPicPr>
          <p:nvPr/>
        </p:nvPicPr>
        <p:blipFill>
          <a:blip r:embed="rId2"/>
          <a:stretch>
            <a:fillRect/>
          </a:stretch>
        </p:blipFill>
        <p:spPr bwMode="auto">
          <a:xfrm>
            <a:off x="1854200" y="1193800"/>
            <a:ext cx="5422900" cy="3390900"/>
          </a:xfrm>
          <a:prstGeom prst="rect">
            <a:avLst/>
          </a:prstGeom>
          <a:noFill/>
          <a:ln w="9525">
            <a:noFill/>
            <a:headEnd/>
            <a:tailEnd/>
          </a:ln>
        </p:spPr>
      </p:pic>
    </p:spTree>
  </p:cSl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See</a:t>
            </a:r>
            <a:r>
              <a:rPr/>
              <a:t> </a:t>
            </a:r>
            <a:r>
              <a:rPr/>
              <a:t>and</a:t>
            </a:r>
            <a:r>
              <a:rPr/>
              <a:t> </a:t>
            </a:r>
            <a:r>
              <a:rPr/>
              <a:t>change</a:t>
            </a:r>
            <a:r>
              <a:rPr/>
              <a:t> </a:t>
            </a:r>
            <a:r>
              <a:rPr/>
              <a:t>projects</a:t>
            </a:r>
          </a:p>
        </p:txBody>
      </p:sp>
      <p:sp>
        <p:nvSpPr>
          <p:cNvPr id="3" name="Content Placeholder 2"/>
          <p:cNvSpPr>
            <a:spLocks noGrp="1"/>
          </p:cNvSpPr>
          <p:nvPr>
            <p:ph idx="1"/>
          </p:nvPr>
        </p:nvSpPr>
        <p:spPr/>
        <p:txBody>
          <a:bodyPr/>
          <a:lstStyle/>
          <a:p>
            <a:pPr lvl="0" marL="0" indent="0">
              <a:buNone/>
            </a:pPr>
            <a:r>
              <a:rPr/>
              <a:t>You can see what project you have open in the top right corner.</a:t>
            </a:r>
          </a:p>
        </p:txBody>
      </p:sp>
    </p:spTree>
  </p:cSl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Data_Input_new_project_topright.png" id="0" name="Picture 1"/>
          <p:cNvPicPr>
            <a:picLocks noGrp="1" noChangeAspect="1"/>
          </p:cNvPicPr>
          <p:nvPr/>
        </p:nvPicPr>
        <p:blipFill>
          <a:blip r:embed="rId2"/>
          <a:stretch>
            <a:fillRect/>
          </a:stretch>
        </p:blipFill>
        <p:spPr bwMode="auto">
          <a:xfrm>
            <a:off x="2070100" y="1193800"/>
            <a:ext cx="5003800" cy="3390900"/>
          </a:xfrm>
          <a:prstGeom prst="rect">
            <a:avLst/>
          </a:prstGeom>
          <a:noFill/>
          <a:ln w="9525">
            <a:noFill/>
            <a:headEnd/>
            <a:tailEnd/>
          </a:ln>
        </p:spPr>
      </p:pic>
    </p:spTree>
  </p:cSl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p>
            <a:pPr lvl="0" marL="0" indent="0">
              <a:buNone/>
            </a:pPr>
            <a:r>
              <a:rPr/>
              <a:t>Getting</a:t>
            </a:r>
            <a:r>
              <a:rPr/>
              <a:t> </a:t>
            </a:r>
            <a:r>
              <a:rPr/>
              <a:t>data</a:t>
            </a:r>
            <a:r>
              <a:rPr/>
              <a:t> </a:t>
            </a:r>
            <a:r>
              <a:rPr/>
              <a:t>into</a:t>
            </a:r>
            <a:r>
              <a:rPr/>
              <a:t> </a:t>
            </a:r>
            <a:r>
              <a:rPr/>
              <a:t>R</a:t>
            </a:r>
            <a:r>
              <a:rPr/>
              <a:t> </a:t>
            </a:r>
            <a:r>
              <a:rPr/>
              <a:t>(manual/point</a:t>
            </a:r>
            <a:r>
              <a:rPr/>
              <a:t> </a:t>
            </a:r>
            <a:r>
              <a:rPr/>
              <a:t>and</a:t>
            </a:r>
            <a:r>
              <a:rPr/>
              <a:t> </a:t>
            </a:r>
            <a:r>
              <a:rPr/>
              <a:t>click)</a:t>
            </a:r>
          </a:p>
        </p:txBody>
      </p:sp>
    </p:spTree>
  </p:cSl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Data</a:t>
            </a:r>
            <a:r>
              <a:rPr/>
              <a:t> </a:t>
            </a:r>
            <a:r>
              <a:rPr/>
              <a:t>Input</a:t>
            </a:r>
          </a:p>
        </p:txBody>
      </p:sp>
      <p:sp>
        <p:nvSpPr>
          <p:cNvPr id="3" name="Content Placeholder 2"/>
          <p:cNvSpPr>
            <a:spLocks noGrp="1"/>
          </p:cNvSpPr>
          <p:nvPr>
            <p:ph idx="1"/>
          </p:nvPr>
        </p:nvSpPr>
        <p:spPr/>
        <p:txBody>
          <a:bodyPr/>
          <a:lstStyle/>
          <a:p>
            <a:pPr lvl="1"/>
            <a:r>
              <a:rPr/>
              <a:t>‘Reading in’ data is the first step of any real project/analysis</a:t>
            </a:r>
          </a:p>
          <a:p>
            <a:pPr lvl="1"/>
            <a:r>
              <a:rPr/>
              <a:t>R can read almost any file format, especially via add-on packages</a:t>
            </a:r>
          </a:p>
          <a:p>
            <a:pPr lvl="1"/>
            <a:r>
              <a:rPr/>
              <a:t>We are going to focus on simple delimited files first</a:t>
            </a:r>
          </a:p>
          <a:p>
            <a:pPr lvl="2"/>
            <a:r>
              <a:rPr/>
              <a:t>comma separated (e.g. ‘.csv’)</a:t>
            </a:r>
          </a:p>
          <a:p>
            <a:pPr lvl="2"/>
            <a:r>
              <a:rPr/>
              <a:t>tab delimited (e.g. ‘.txt’)</a:t>
            </a:r>
          </a:p>
          <a:p>
            <a:pPr lvl="0" marL="0" indent="0">
              <a:buNone/>
            </a:pPr>
            <a:r>
              <a:rPr/>
              <a:t>  </a:t>
            </a:r>
            <a:r>
              <a:rPr b="1"/>
              <a:t>delimiters</a:t>
            </a:r>
            <a:r>
              <a:rPr/>
              <a:t> are symbols that separate cells in a simple-text file.</a:t>
            </a:r>
          </a:p>
        </p:txBody>
      </p:sp>
    </p:spTree>
  </p:cSl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Quick</a:t>
            </a:r>
            <a:r>
              <a:rPr/>
              <a:t> </a:t>
            </a:r>
            <a:r>
              <a:rPr/>
              <a:t>reminder</a:t>
            </a:r>
            <a:r>
              <a:rPr/>
              <a:t> </a:t>
            </a:r>
            <a:r>
              <a:rPr/>
              <a:t>-</a:t>
            </a:r>
            <a:r>
              <a:rPr/>
              <a:t> </a:t>
            </a:r>
            <a:r>
              <a:rPr/>
              <a:t>Getting</a:t>
            </a:r>
            <a:r>
              <a:rPr/>
              <a:t> </a:t>
            </a:r>
            <a:r>
              <a:rPr/>
              <a:t>files</a:t>
            </a:r>
            <a:r>
              <a:rPr/>
              <a:t> </a:t>
            </a:r>
            <a:r>
              <a:rPr/>
              <a:t>from</a:t>
            </a:r>
            <a:r>
              <a:rPr/>
              <a:t> </a:t>
            </a:r>
            <a:r>
              <a:rPr/>
              <a:t>downloads</a:t>
            </a:r>
          </a:p>
        </p:txBody>
      </p:sp>
      <p:sp>
        <p:nvSpPr>
          <p:cNvPr id="3" name="Content Placeholder 2"/>
          <p:cNvSpPr>
            <a:spLocks noGrp="1"/>
          </p:cNvSpPr>
          <p:nvPr>
            <p:ph idx="1"/>
          </p:nvPr>
        </p:nvSpPr>
        <p:spPr/>
        <p:txBody>
          <a:bodyPr/>
          <a:lstStyle/>
          <a:p>
            <a:pPr lvl="0" marL="0" indent="0">
              <a:buNone/>
            </a:pPr>
            <a:r>
              <a:rPr/>
              <a:t>This course will involve moving files around on your computer and downloading files.</a:t>
            </a:r>
          </a:p>
          <a:p>
            <a:pPr lvl="0" marL="0" indent="0">
              <a:buNone/>
            </a:pPr>
            <a:r>
              <a:rPr/>
              <a:t>If you are new to this - check out the videos on the resource page of the website.</a:t>
            </a:r>
          </a:p>
        </p:txBody>
      </p:sp>
    </p:spTree>
  </p:cSl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Data</a:t>
            </a:r>
            <a:r>
              <a:rPr/>
              <a:t> </a:t>
            </a:r>
            <a:r>
              <a:rPr/>
              <a:t>Input</a:t>
            </a:r>
          </a:p>
        </p:txBody>
      </p:sp>
      <p:sp>
        <p:nvSpPr>
          <p:cNvPr id="3" name="Content Placeholder 2"/>
          <p:cNvSpPr>
            <a:spLocks noGrp="1"/>
          </p:cNvSpPr>
          <p:nvPr>
            <p:ph idx="1"/>
          </p:nvPr>
        </p:nvSpPr>
        <p:spPr/>
        <p:txBody>
          <a:bodyPr/>
          <a:lstStyle/>
          <a:p>
            <a:pPr lvl="0" marL="0" indent="0">
              <a:buNone/>
            </a:pPr>
            <a:r>
              <a:rPr/>
              <a:t>CO Heat-related ER visits dataset:</a:t>
            </a:r>
          </a:p>
          <a:p>
            <a:pPr lvl="0" marL="0" indent="0">
              <a:buNone/>
            </a:pPr>
            <a:r>
              <a:rPr/>
              <a:t>We’re going to load a dataset from the Colorado Environmental Public Health Tracking Program. This dataset has age-adjusted visit rates and total number of visits for all genders by Colorado county for 2011-2023.</a:t>
            </a:r>
          </a:p>
          <a:p>
            <a:pPr lvl="1"/>
            <a:r>
              <a:rPr/>
              <a:t>Check out the data at: </a:t>
            </a:r>
            <a:r>
              <a:rPr>
                <a:hlinkClick r:id="rId2"/>
              </a:rPr>
              <a:t>https://coepht.colorado.gov/heat-related-illness</a:t>
            </a:r>
          </a:p>
        </p:txBody>
      </p:sp>
    </p:spTree>
  </p:cSl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Import</a:t>
            </a:r>
            <a:r>
              <a:rPr/>
              <a:t> </a:t>
            </a:r>
            <a:r>
              <a:rPr/>
              <a:t>Dataset</a:t>
            </a:r>
            <a:r>
              <a:rPr/>
              <a:t> </a:t>
            </a:r>
            <a:r>
              <a:rPr/>
              <a:t>(URL)</a:t>
            </a:r>
          </a:p>
        </p:txBody>
      </p:sp>
      <p:sp>
        <p:nvSpPr>
          <p:cNvPr id="3" name="Content Placeholder 2"/>
          <p:cNvSpPr>
            <a:spLocks noGrp="1"/>
          </p:cNvSpPr>
          <p:nvPr>
            <p:ph idx="1"/>
          </p:nvPr>
        </p:nvSpPr>
        <p:spPr/>
        <p:txBody>
          <a:bodyPr/>
          <a:lstStyle/>
          <a:p>
            <a:pPr lvl="1"/>
            <a:r>
              <a:rPr>
                <a:latin typeface="Courier"/>
              </a:rPr>
              <a:t>&gt;</a:t>
            </a:r>
            <a:r>
              <a:rPr/>
              <a:t> File</a:t>
            </a:r>
          </a:p>
          <a:p>
            <a:pPr lvl="1"/>
            <a:r>
              <a:rPr>
                <a:latin typeface="Courier"/>
              </a:rPr>
              <a:t>&gt;</a:t>
            </a:r>
            <a:r>
              <a:rPr/>
              <a:t> Import Dataset</a:t>
            </a:r>
          </a:p>
          <a:p>
            <a:pPr lvl="1"/>
            <a:r>
              <a:rPr>
                <a:latin typeface="Courier"/>
              </a:rPr>
              <a:t>&gt;</a:t>
            </a:r>
            <a:r>
              <a:rPr/>
              <a:t> From Text (</a:t>
            </a:r>
            <a:r>
              <a:rPr>
                <a:latin typeface="Courier"/>
              </a:rPr>
              <a:t>readr</a:t>
            </a:r>
            <a:r>
              <a:rPr/>
              <a:t>)</a:t>
            </a:r>
          </a:p>
          <a:p>
            <a:pPr lvl="1"/>
            <a:r>
              <a:rPr>
                <a:latin typeface="Courier"/>
              </a:rPr>
              <a:t>&gt;</a:t>
            </a:r>
            <a:r>
              <a:rPr/>
              <a:t> paste the url (</a:t>
            </a:r>
            <a:r>
              <a:rPr>
                <a:hlinkClick r:id="rId2"/>
              </a:rPr>
              <a:t>https://daseh.org/data/CO_ER_heat_visits.csv</a:t>
            </a:r>
            <a:r>
              <a:rPr/>
              <a:t>)</a:t>
            </a:r>
          </a:p>
          <a:p>
            <a:pPr lvl="1"/>
            <a:r>
              <a:rPr>
                <a:latin typeface="Courier"/>
              </a:rPr>
              <a:t>&gt;</a:t>
            </a:r>
            <a:r>
              <a:rPr/>
              <a:t> click “Update” and “Import”</a:t>
            </a:r>
          </a:p>
          <a:p>
            <a:pPr lvl="0" marL="0" indent="0">
              <a:buNone/>
            </a:pPr>
            <a:r>
              <a:rPr i="1"/>
              <a:t>Saves data in memory, not to hard drive</a:t>
            </a:r>
          </a:p>
        </p:txBody>
      </p:sp>
    </p:spTree>
  </p:cSl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What</a:t>
            </a:r>
            <a:r>
              <a:rPr/>
              <a:t> </a:t>
            </a:r>
            <a:r>
              <a:rPr/>
              <a:t>Just</a:t>
            </a:r>
            <a:r>
              <a:rPr/>
              <a:t> </a:t>
            </a:r>
            <a:r>
              <a:rPr/>
              <a:t>Happened?</a:t>
            </a:r>
          </a:p>
        </p:txBody>
      </p:sp>
      <p:sp>
        <p:nvSpPr>
          <p:cNvPr id="3" name="Content Placeholder 2"/>
          <p:cNvSpPr>
            <a:spLocks noGrp="1"/>
          </p:cNvSpPr>
          <p:nvPr>
            <p:ph idx="1"/>
          </p:nvPr>
        </p:nvSpPr>
        <p:spPr/>
        <p:txBody>
          <a:bodyPr/>
          <a:lstStyle/>
          <a:p>
            <a:pPr lvl="0" marL="0" indent="0">
              <a:buNone/>
            </a:pPr>
            <a:r>
              <a:rPr/>
              <a:t>You see a preview of the data on the top left pane.</a:t>
            </a:r>
          </a:p>
        </p:txBody>
      </p:sp>
    </p:spTree>
  </p:cSl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Data_Input_data_imported.png" id="0" name="Picture 1"/>
          <p:cNvPicPr>
            <a:picLocks noGrp="1" noChangeAspect="1"/>
          </p:cNvPicPr>
          <p:nvPr/>
        </p:nvPicPr>
        <p:blipFill>
          <a:blip r:embed="rId2"/>
          <a:stretch>
            <a:fillRect/>
          </a:stretch>
        </p:blipFill>
        <p:spPr bwMode="auto">
          <a:xfrm>
            <a:off x="1905000" y="1193800"/>
            <a:ext cx="5334000" cy="3390900"/>
          </a:xfrm>
          <a:prstGeom prst="rect">
            <a:avLst/>
          </a:prstGeom>
          <a:noFill/>
          <a:ln w="9525">
            <a:noFill/>
            <a:headEnd/>
            <a:tailEnd/>
          </a:ln>
        </p:spPr>
      </p:pic>
    </p:spTree>
  </p:cSl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What</a:t>
            </a:r>
            <a:r>
              <a:rPr/>
              <a:t> </a:t>
            </a:r>
            <a:r>
              <a:rPr/>
              <a:t>Just</a:t>
            </a:r>
            <a:r>
              <a:rPr/>
              <a:t> </a:t>
            </a:r>
            <a:r>
              <a:rPr/>
              <a:t>Happened?</a:t>
            </a:r>
          </a:p>
        </p:txBody>
      </p:sp>
      <p:sp>
        <p:nvSpPr>
          <p:cNvPr id="3" name="Content Placeholder 2"/>
          <p:cNvSpPr>
            <a:spLocks noGrp="1"/>
          </p:cNvSpPr>
          <p:nvPr>
            <p:ph idx="1"/>
          </p:nvPr>
        </p:nvSpPr>
        <p:spPr/>
        <p:txBody>
          <a:bodyPr/>
          <a:lstStyle/>
          <a:p>
            <a:pPr lvl="0" marL="0" indent="0">
              <a:buNone/>
            </a:pPr>
            <a:r>
              <a:rPr/>
              <a:t>You see a new object called </a:t>
            </a:r>
            <a:r>
              <a:rPr>
                <a:latin typeface="Courier"/>
              </a:rPr>
              <a:t>CO_ER_heat_visits</a:t>
            </a:r>
            <a:r>
              <a:rPr/>
              <a:t> in your environment pane (top right). The table button opens the data for you to view.</a:t>
            </a:r>
          </a:p>
        </p:txBody>
      </p:sp>
    </p:spTree>
  </p:cSl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Data_Input_object_created.png" id="0" name="Picture 1"/>
          <p:cNvPicPr>
            <a:picLocks noGrp="1" noChangeAspect="1"/>
          </p:cNvPicPr>
          <p:nvPr/>
        </p:nvPicPr>
        <p:blipFill>
          <a:blip r:embed="rId2"/>
          <a:stretch>
            <a:fillRect/>
          </a:stretch>
        </p:blipFill>
        <p:spPr bwMode="auto">
          <a:xfrm>
            <a:off x="1905000" y="1193800"/>
            <a:ext cx="5334000" cy="3390900"/>
          </a:xfrm>
          <a:prstGeom prst="rect">
            <a:avLst/>
          </a:prstGeom>
          <a:noFill/>
          <a:ln w="9525">
            <a:noFill/>
            <a:headEnd/>
            <a:tailEnd/>
          </a:ln>
        </p:spPr>
      </p:pic>
    </p:spTree>
  </p:cSl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What</a:t>
            </a:r>
            <a:r>
              <a:rPr/>
              <a:t> </a:t>
            </a:r>
            <a:r>
              <a:rPr/>
              <a:t>Just</a:t>
            </a:r>
            <a:r>
              <a:rPr/>
              <a:t> </a:t>
            </a:r>
            <a:r>
              <a:rPr/>
              <a:t>Happened?</a:t>
            </a:r>
          </a:p>
        </p:txBody>
      </p:sp>
      <p:sp>
        <p:nvSpPr>
          <p:cNvPr id="3" name="Content Placeholder 2"/>
          <p:cNvSpPr>
            <a:spLocks noGrp="1"/>
          </p:cNvSpPr>
          <p:nvPr>
            <p:ph idx="1"/>
          </p:nvPr>
        </p:nvSpPr>
        <p:spPr/>
        <p:txBody>
          <a:bodyPr/>
          <a:lstStyle/>
          <a:p>
            <a:pPr lvl="0" marL="0" indent="0">
              <a:buNone/>
            </a:pPr>
            <a:r>
              <a:rPr/>
              <a:t>R ran some code in the console (bottom left).</a:t>
            </a:r>
          </a:p>
        </p:txBody>
      </p:sp>
    </p:spTree>
  </p:cSl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Data_Input_code_ran.png" id="0" name="Picture 1"/>
          <p:cNvPicPr>
            <a:picLocks noGrp="1" noChangeAspect="1"/>
          </p:cNvPicPr>
          <p:nvPr/>
        </p:nvPicPr>
        <p:blipFill>
          <a:blip r:embed="rId2"/>
          <a:stretch>
            <a:fillRect/>
          </a:stretch>
        </p:blipFill>
        <p:spPr bwMode="auto">
          <a:xfrm>
            <a:off x="1905000" y="1193800"/>
            <a:ext cx="5334000" cy="3390900"/>
          </a:xfrm>
          <a:prstGeom prst="rect">
            <a:avLst/>
          </a:prstGeom>
          <a:noFill/>
          <a:ln w="9525">
            <a:noFill/>
            <a:headEnd/>
            <a:tailEnd/>
          </a:ln>
        </p:spPr>
      </p:pic>
    </p:spTree>
  </p:cSl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Import</a:t>
            </a:r>
            <a:r>
              <a:rPr/>
              <a:t> </a:t>
            </a:r>
            <a:r>
              <a:rPr/>
              <a:t>Dataset</a:t>
            </a:r>
          </a:p>
        </p:txBody>
      </p:sp>
      <p:pic>
        <p:nvPicPr>
          <p:cNvPr descr="images/Data_Input_import_dataset.gif" id="0" name="Picture 1"/>
          <p:cNvPicPr>
            <a:picLocks noGrp="1" noChangeAspect="1"/>
          </p:cNvPicPr>
          <p:nvPr/>
        </p:nvPicPr>
        <p:blipFill>
          <a:blip r:embed="rId2"/>
          <a:stretch>
            <a:fillRect/>
          </a:stretch>
        </p:blipFill>
        <p:spPr bwMode="auto">
          <a:xfrm>
            <a:off x="1854200" y="1193800"/>
            <a:ext cx="5422900" cy="3390900"/>
          </a:xfrm>
          <a:prstGeom prst="rect">
            <a:avLst/>
          </a:prstGeom>
          <a:noFill/>
          <a:ln w="9525">
            <a:noFill/>
            <a:headEnd/>
            <a:tailEnd/>
          </a:ln>
        </p:spPr>
      </p:pic>
    </p:spTree>
  </p:cSl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Import</a:t>
            </a:r>
            <a:r>
              <a:rPr/>
              <a:t> </a:t>
            </a:r>
            <a:r>
              <a:rPr/>
              <a:t>Dataset</a:t>
            </a:r>
            <a:r>
              <a:rPr/>
              <a:t> </a:t>
            </a:r>
            <a:r>
              <a:rPr/>
              <a:t>(file)</a:t>
            </a:r>
          </a:p>
        </p:txBody>
      </p:sp>
      <p:sp>
        <p:nvSpPr>
          <p:cNvPr id="3" name="Content Placeholder 2"/>
          <p:cNvSpPr>
            <a:spLocks noGrp="1"/>
          </p:cNvSpPr>
          <p:nvPr>
            <p:ph idx="1"/>
          </p:nvPr>
        </p:nvSpPr>
        <p:spPr/>
        <p:txBody>
          <a:bodyPr/>
          <a:lstStyle/>
          <a:p>
            <a:pPr lvl="1"/>
            <a:r>
              <a:rPr>
                <a:latin typeface="Courier"/>
              </a:rPr>
              <a:t>&gt;</a:t>
            </a:r>
            <a:r>
              <a:rPr/>
              <a:t> </a:t>
            </a:r>
            <a:r>
              <a:rPr i="1"/>
              <a:t>Download the data</a:t>
            </a:r>
          </a:p>
          <a:p>
            <a:pPr lvl="1"/>
            <a:r>
              <a:rPr>
                <a:latin typeface="Courier"/>
              </a:rPr>
              <a:t>&gt;</a:t>
            </a:r>
            <a:r>
              <a:rPr/>
              <a:t> </a:t>
            </a:r>
            <a:r>
              <a:rPr i="1"/>
              <a:t>Put data in the project folder</a:t>
            </a:r>
          </a:p>
          <a:p>
            <a:pPr lvl="1"/>
            <a:r>
              <a:rPr>
                <a:latin typeface="Courier"/>
              </a:rPr>
              <a:t>&gt;</a:t>
            </a:r>
            <a:r>
              <a:rPr/>
              <a:t> File, Import Dataset, From Text (</a:t>
            </a:r>
            <a:r>
              <a:rPr>
                <a:latin typeface="Courier"/>
              </a:rPr>
              <a:t>readr</a:t>
            </a:r>
            <a:r>
              <a:rPr/>
              <a:t>)</a:t>
            </a:r>
          </a:p>
          <a:p>
            <a:pPr lvl="1"/>
            <a:r>
              <a:rPr>
                <a:latin typeface="Courier"/>
              </a:rPr>
              <a:t>&gt;</a:t>
            </a:r>
            <a:r>
              <a:rPr/>
              <a:t> browse for the file</a:t>
            </a:r>
          </a:p>
          <a:p>
            <a:pPr lvl="1"/>
            <a:r>
              <a:rPr>
                <a:latin typeface="Courier"/>
              </a:rPr>
              <a:t>&gt;</a:t>
            </a:r>
            <a:r>
              <a:rPr/>
              <a:t> click “Update” and “Import”</a:t>
            </a:r>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p>
            <a:pPr lvl="0" marL="0" indent="0">
              <a:buNone/>
            </a:pPr>
            <a:r>
              <a:rPr/>
              <a:t>R</a:t>
            </a:r>
            <a:r>
              <a:rPr/>
              <a:t> </a:t>
            </a:r>
            <a:r>
              <a:rPr/>
              <a:t>Projects</a:t>
            </a:r>
          </a:p>
        </p:txBody>
      </p:sp>
    </p:spTree>
  </p:cSl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GUT</a:t>
            </a:r>
            <a:r>
              <a:rPr/>
              <a:t> </a:t>
            </a:r>
            <a:r>
              <a:rPr/>
              <a:t>CHECK!</a:t>
            </a:r>
          </a:p>
        </p:txBody>
      </p:sp>
      <p:sp>
        <p:nvSpPr>
          <p:cNvPr id="3" name="Content Placeholder 2"/>
          <p:cNvSpPr>
            <a:spLocks noGrp="1"/>
          </p:cNvSpPr>
          <p:nvPr>
            <p:ph idx="1"/>
          </p:nvPr>
        </p:nvSpPr>
        <p:spPr/>
        <p:txBody>
          <a:bodyPr/>
          <a:lstStyle/>
          <a:p>
            <a:pPr lvl="0" marL="0" indent="0">
              <a:buNone/>
            </a:pPr>
            <a:r>
              <a:rPr/>
              <a:t>How can we get data into R?</a:t>
            </a:r>
          </a:p>
          <a:p>
            <a:pPr lvl="0" marL="0" indent="0">
              <a:buNone/>
            </a:pPr>
            <a:r>
              <a:rPr/>
              <a:t>A. From a URL</a:t>
            </a:r>
          </a:p>
          <a:p>
            <a:pPr lvl="0" marL="0" indent="0">
              <a:buNone/>
            </a:pPr>
            <a:r>
              <a:rPr/>
              <a:t>B. From a file we downloaded</a:t>
            </a:r>
          </a:p>
          <a:p>
            <a:pPr lvl="0" marL="0" indent="0">
              <a:buNone/>
            </a:pPr>
            <a:r>
              <a:rPr/>
              <a:t>C. Both of these!</a:t>
            </a:r>
          </a:p>
        </p:txBody>
      </p:sp>
    </p:spTree>
  </p:cSl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Lab</a:t>
            </a:r>
            <a:r>
              <a:rPr/>
              <a:t> </a:t>
            </a:r>
            <a:r>
              <a:rPr/>
              <a:t>-</a:t>
            </a:r>
            <a:r>
              <a:rPr/>
              <a:t> </a:t>
            </a:r>
            <a:r>
              <a:rPr/>
              <a:t>Part</a:t>
            </a:r>
            <a:r>
              <a:rPr/>
              <a:t> </a:t>
            </a:r>
            <a:r>
              <a:rPr/>
              <a:t>1</a:t>
            </a:r>
          </a:p>
        </p:txBody>
      </p:sp>
      <p:sp>
        <p:nvSpPr>
          <p:cNvPr id="3" name="Content Placeholder 2"/>
          <p:cNvSpPr>
            <a:spLocks noGrp="1"/>
          </p:cNvSpPr>
          <p:nvPr>
            <p:ph idx="1"/>
          </p:nvPr>
        </p:nvSpPr>
        <p:spPr/>
        <p:txBody>
          <a:bodyPr/>
          <a:lstStyle/>
          <a:p>
            <a:pPr lvl="0" marL="0" indent="0">
              <a:buNone/>
            </a:pPr>
            <a:r>
              <a:rPr/>
              <a:t>🏠 </a:t>
            </a:r>
            <a:r>
              <a:rPr>
                <a:hlinkClick r:id="rId2"/>
              </a:rPr>
              <a:t>Class Website</a:t>
            </a:r>
          </a:p>
          <a:p>
            <a:pPr lvl="0" marL="0" indent="0">
              <a:buNone/>
            </a:pPr>
            <a:r>
              <a:rPr/>
              <a:t>💻 </a:t>
            </a:r>
            <a:r>
              <a:rPr>
                <a:hlinkClick r:id="rId3"/>
              </a:rPr>
              <a:t>Data Input Lab</a:t>
            </a:r>
          </a:p>
        </p:txBody>
      </p:sp>
    </p:spTree>
  </p:cSl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Manual</a:t>
            </a:r>
            <a:r>
              <a:rPr/>
              <a:t> </a:t>
            </a:r>
            <a:r>
              <a:rPr/>
              <a:t>Import:</a:t>
            </a:r>
            <a:r>
              <a:rPr/>
              <a:t> </a:t>
            </a:r>
            <a:r>
              <a:rPr/>
              <a:t>Pros</a:t>
            </a:r>
            <a:r>
              <a:rPr/>
              <a:t> </a:t>
            </a:r>
            <a:r>
              <a:rPr/>
              <a:t>and</a:t>
            </a:r>
            <a:r>
              <a:rPr/>
              <a:t> </a:t>
            </a:r>
            <a:r>
              <a:rPr/>
              <a:t>Cons</a:t>
            </a:r>
          </a:p>
        </p:txBody>
      </p:sp>
      <p:sp>
        <p:nvSpPr>
          <p:cNvPr id="3" name="Content Placeholder 2"/>
          <p:cNvSpPr>
            <a:spLocks noGrp="1"/>
          </p:cNvSpPr>
          <p:nvPr>
            <p:ph idx="1"/>
          </p:nvPr>
        </p:nvSpPr>
        <p:spPr/>
        <p:txBody>
          <a:bodyPr/>
          <a:lstStyle/>
          <a:p>
            <a:pPr lvl="0" marL="0" indent="0">
              <a:buNone/>
            </a:pPr>
            <a:r>
              <a:rPr/>
              <a:t>Pros: easy!!</a:t>
            </a:r>
          </a:p>
          <a:p>
            <a:pPr lvl="0" marL="0" indent="0">
              <a:buNone/>
            </a:pPr>
            <a:r>
              <a:rPr/>
              <a:t>Cons: obscures some of what’s happening, others will have difficulty running your code</a:t>
            </a:r>
          </a:p>
        </p:txBody>
      </p:sp>
    </p:spTree>
  </p:cSl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p>
            <a:pPr lvl="0" marL="0" indent="0">
              <a:buNone/>
            </a:pPr>
            <a:r>
              <a:rPr/>
              <a:t>Getting</a:t>
            </a:r>
            <a:r>
              <a:rPr/>
              <a:t> </a:t>
            </a:r>
            <a:r>
              <a:rPr/>
              <a:t>data</a:t>
            </a:r>
            <a:r>
              <a:rPr/>
              <a:t> </a:t>
            </a:r>
            <a:r>
              <a:rPr/>
              <a:t>into</a:t>
            </a:r>
            <a:r>
              <a:rPr/>
              <a:t> </a:t>
            </a:r>
            <a:r>
              <a:rPr/>
              <a:t>R</a:t>
            </a:r>
            <a:r>
              <a:rPr/>
              <a:t> </a:t>
            </a:r>
            <a:r>
              <a:rPr/>
              <a:t>(directly)</a:t>
            </a:r>
          </a:p>
        </p:txBody>
      </p:sp>
    </p:spTree>
  </p:cSl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Data</a:t>
            </a:r>
            <a:r>
              <a:rPr/>
              <a:t> </a:t>
            </a:r>
            <a:r>
              <a:rPr/>
              <a:t>Input:</a:t>
            </a:r>
            <a:r>
              <a:rPr/>
              <a:t> </a:t>
            </a:r>
            <a:r>
              <a:rPr/>
              <a:t>Read</a:t>
            </a:r>
            <a:r>
              <a:rPr/>
              <a:t> </a:t>
            </a:r>
            <a:r>
              <a:rPr/>
              <a:t>in</a:t>
            </a:r>
            <a:r>
              <a:rPr/>
              <a:t> </a:t>
            </a:r>
            <a:r>
              <a:rPr/>
              <a:t>Directly</a:t>
            </a:r>
          </a:p>
        </p:txBody>
      </p:sp>
      <p:sp>
        <p:nvSpPr>
          <p:cNvPr id="3" name="Content Placeholder 2"/>
          <p:cNvSpPr>
            <a:spLocks noGrp="1"/>
          </p:cNvSpPr>
          <p:nvPr>
            <p:ph idx="1"/>
          </p:nvPr>
        </p:nvSpPr>
        <p:spPr/>
        <p:txBody>
          <a:bodyPr/>
          <a:lstStyle/>
          <a:p>
            <a:pPr lvl="0" marL="0" indent="0">
              <a:buNone/>
            </a:pPr>
            <a:r>
              <a:rPr/>
              <a:t>The </a:t>
            </a:r>
            <a:r>
              <a:rPr>
                <a:latin typeface="Courier"/>
              </a:rPr>
              <a:t>tidyverse</a:t>
            </a:r>
            <a:r>
              <a:rPr/>
              <a:t> contains a package </a:t>
            </a:r>
            <a:r>
              <a:rPr>
                <a:latin typeface="Courier"/>
              </a:rPr>
              <a:t>readr</a:t>
            </a:r>
            <a:r>
              <a:rPr/>
              <a:t> that is handy for importing data.</a:t>
            </a:r>
          </a:p>
          <a:p>
            <a:pPr lvl="0" indent="0">
              <a:buNone/>
            </a:pPr>
            <a:r>
              <a:rPr>
                <a:solidFill>
                  <a:srgbClr val="06287E"/>
                </a:solidFill>
                <a:latin typeface="Courier"/>
              </a:rPr>
              <a:t>library</a:t>
            </a:r>
            <a:r>
              <a:rPr>
                <a:latin typeface="Courier"/>
              </a:rPr>
              <a:t>(tidyverse)</a:t>
            </a:r>
            <a:br/>
            <a:r>
              <a:rPr>
                <a:latin typeface="Courier"/>
              </a:rPr>
              <a:t>dat </a:t>
            </a:r>
            <a:r>
              <a:rPr>
                <a:solidFill>
                  <a:srgbClr val="007020"/>
                </a:solidFill>
                <a:latin typeface="Courier"/>
              </a:rPr>
              <a:t>&lt;-</a:t>
            </a:r>
            <a:r>
              <a:rPr>
                <a:latin typeface="Courier"/>
              </a:rPr>
              <a:t> </a:t>
            </a:r>
            <a:r>
              <a:rPr>
                <a:solidFill>
                  <a:srgbClr val="06287E"/>
                </a:solidFill>
                <a:latin typeface="Courier"/>
              </a:rPr>
              <a:t>read_csv</a:t>
            </a:r>
            <a:r>
              <a:rPr>
                <a:latin typeface="Courier"/>
              </a:rPr>
              <a:t>(</a:t>
            </a:r>
            <a:br/>
            <a:r>
              <a:rPr>
                <a:latin typeface="Courier"/>
              </a:rPr>
              <a:t>  </a:t>
            </a:r>
            <a:r>
              <a:rPr>
                <a:solidFill>
                  <a:srgbClr val="7D9029"/>
                </a:solidFill>
                <a:latin typeface="Courier"/>
              </a:rPr>
              <a:t>file =</a:t>
            </a:r>
            <a:r>
              <a:rPr>
                <a:latin typeface="Courier"/>
              </a:rPr>
              <a:t> </a:t>
            </a:r>
            <a:r>
              <a:rPr>
                <a:solidFill>
                  <a:srgbClr val="4070A0"/>
                </a:solidFill>
                <a:latin typeface="Courier"/>
              </a:rPr>
              <a:t>"https://daseh.org/data/CO_ER_heat_visits.csv"</a:t>
            </a:r>
            <a:br/>
            <a:r>
              <a:rPr>
                <a:latin typeface="Courier"/>
              </a:rPr>
              <a:t>)</a:t>
            </a:r>
            <a:br/>
            <a:br/>
            <a:r>
              <a:rPr i="1">
                <a:solidFill>
                  <a:srgbClr val="60A0B0"/>
                </a:solidFill>
                <a:latin typeface="Courier"/>
              </a:rPr>
              <a:t># `head` displays first few rows of a data frame. `tail()` works the same way.</a:t>
            </a:r>
            <a:br/>
            <a:r>
              <a:rPr>
                <a:solidFill>
                  <a:srgbClr val="06287E"/>
                </a:solidFill>
                <a:latin typeface="Courier"/>
              </a:rPr>
              <a:t>head</a:t>
            </a:r>
            <a:r>
              <a:rPr>
                <a:latin typeface="Courier"/>
              </a:rPr>
              <a:t>(dat, </a:t>
            </a:r>
            <a:r>
              <a:rPr>
                <a:solidFill>
                  <a:srgbClr val="7D9029"/>
                </a:solidFill>
                <a:latin typeface="Courier"/>
              </a:rPr>
              <a:t>n =</a:t>
            </a:r>
            <a:r>
              <a:rPr>
                <a:latin typeface="Courier"/>
              </a:rPr>
              <a:t> </a:t>
            </a:r>
            <a:r>
              <a:rPr>
                <a:solidFill>
                  <a:srgbClr val="40A070"/>
                </a:solidFill>
                <a:latin typeface="Courier"/>
              </a:rPr>
              <a:t>5</a:t>
            </a:r>
            <a:r>
              <a:rPr>
                <a:latin typeface="Courier"/>
              </a:rPr>
              <a:t>)</a:t>
            </a:r>
          </a:p>
          <a:p>
            <a:pPr lvl="0" indent="0">
              <a:buNone/>
            </a:pPr>
            <a:r>
              <a:rPr>
                <a:latin typeface="Courier"/>
              </a:rPr>
              <a:t># A tibble: 5 × 6
  county  rate lower95cl upper95cl visits  year
  &lt;chr&gt;  &lt;dbl&gt;     &lt;dbl&gt;     &lt;dbl&gt;  &lt;dbl&gt; &lt;dbl&gt;
1 Adams   6.73     NA         9.24     29  2011
2 Adams   4.84      2.85     NA        23  2012
3 Adams   6.84      4.36      9.31     31  2013
4 Adams   3.08      1.71      4.85     15  2014
5 Adams   3.36      1.89      5.23     16  2015</a:t>
            </a:r>
          </a:p>
        </p:txBody>
      </p:sp>
    </p:spTree>
  </p:cSl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Data</a:t>
            </a:r>
            <a:r>
              <a:rPr/>
              <a:t> </a:t>
            </a:r>
            <a:r>
              <a:rPr/>
              <a:t>Input:</a:t>
            </a:r>
            <a:r>
              <a:rPr/>
              <a:t> </a:t>
            </a:r>
            <a:r>
              <a:rPr/>
              <a:t>Declaring</a:t>
            </a:r>
            <a:r>
              <a:rPr/>
              <a:t> </a:t>
            </a:r>
            <a:r>
              <a:rPr/>
              <a:t>Arguments</a:t>
            </a:r>
          </a:p>
        </p:txBody>
      </p:sp>
      <p:sp>
        <p:nvSpPr>
          <p:cNvPr id="3" name="Content Placeholder 2"/>
          <p:cNvSpPr>
            <a:spLocks noGrp="1"/>
          </p:cNvSpPr>
          <p:nvPr>
            <p:ph idx="1"/>
          </p:nvPr>
        </p:nvSpPr>
        <p:spPr/>
        <p:txBody>
          <a:bodyPr/>
          <a:lstStyle/>
          <a:p>
            <a:pPr lvl="0" indent="0">
              <a:buNone/>
            </a:pPr>
            <a:r>
              <a:rPr>
                <a:latin typeface="Courier"/>
              </a:rPr>
              <a:t>dat </a:t>
            </a:r>
            <a:r>
              <a:rPr>
                <a:solidFill>
                  <a:srgbClr val="007020"/>
                </a:solidFill>
                <a:latin typeface="Courier"/>
              </a:rPr>
              <a:t>&lt;-</a:t>
            </a:r>
            <a:r>
              <a:rPr>
                <a:latin typeface="Courier"/>
              </a:rPr>
              <a:t> </a:t>
            </a:r>
            <a:r>
              <a:rPr>
                <a:solidFill>
                  <a:srgbClr val="06287E"/>
                </a:solidFill>
                <a:latin typeface="Courier"/>
              </a:rPr>
              <a:t>read_csv</a:t>
            </a:r>
            <a:r>
              <a:rPr>
                <a:latin typeface="Courier"/>
              </a:rPr>
              <a:t>(</a:t>
            </a:r>
            <a:br/>
            <a:r>
              <a:rPr>
                <a:latin typeface="Courier"/>
              </a:rPr>
              <a:t>  </a:t>
            </a:r>
            <a:r>
              <a:rPr>
                <a:solidFill>
                  <a:srgbClr val="7D9029"/>
                </a:solidFill>
                <a:latin typeface="Courier"/>
              </a:rPr>
              <a:t>file =</a:t>
            </a:r>
            <a:r>
              <a:rPr>
                <a:latin typeface="Courier"/>
              </a:rPr>
              <a:t> </a:t>
            </a:r>
            <a:r>
              <a:rPr>
                <a:solidFill>
                  <a:srgbClr val="4070A0"/>
                </a:solidFill>
                <a:latin typeface="Courier"/>
              </a:rPr>
              <a:t>"https://daseh.org/data/CO_ER_heat_visits.csv"</a:t>
            </a:r>
            <a:br/>
            <a:r>
              <a:rPr>
                <a:latin typeface="Courier"/>
              </a:rPr>
              <a:t>)</a:t>
            </a:r>
            <a:br/>
            <a:r>
              <a:rPr i="1">
                <a:solidFill>
                  <a:srgbClr val="60A0B0"/>
                </a:solidFill>
                <a:latin typeface="Courier"/>
              </a:rPr>
              <a:t># EQUIVALENT TO</a:t>
            </a:r>
            <a:br/>
            <a:r>
              <a:rPr>
                <a:latin typeface="Courier"/>
              </a:rPr>
              <a:t>dat </a:t>
            </a:r>
            <a:r>
              <a:rPr>
                <a:solidFill>
                  <a:srgbClr val="007020"/>
                </a:solidFill>
                <a:latin typeface="Courier"/>
              </a:rPr>
              <a:t>&lt;-</a:t>
            </a:r>
            <a:r>
              <a:rPr>
                <a:latin typeface="Courier"/>
              </a:rPr>
              <a:t> </a:t>
            </a:r>
            <a:r>
              <a:rPr>
                <a:solidFill>
                  <a:srgbClr val="06287E"/>
                </a:solidFill>
                <a:latin typeface="Courier"/>
              </a:rPr>
              <a:t>read_csv</a:t>
            </a:r>
            <a:r>
              <a:rPr>
                <a:latin typeface="Courier"/>
              </a:rPr>
              <a:t>(</a:t>
            </a:r>
            <a:br/>
            <a:r>
              <a:rPr>
                <a:latin typeface="Courier"/>
              </a:rPr>
              <a:t>  </a:t>
            </a:r>
            <a:r>
              <a:rPr>
                <a:solidFill>
                  <a:srgbClr val="4070A0"/>
                </a:solidFill>
                <a:latin typeface="Courier"/>
              </a:rPr>
              <a:t>"https://daseh.org/data/CO_ER_heat_visits.csv"</a:t>
            </a:r>
            <a:br/>
            <a:r>
              <a:rPr>
                <a:latin typeface="Courier"/>
              </a:rPr>
              <a:t>)</a:t>
            </a:r>
          </a:p>
        </p:txBody>
      </p:sp>
    </p:spTree>
  </p:cSl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Data</a:t>
            </a:r>
            <a:r>
              <a:rPr/>
              <a:t> </a:t>
            </a:r>
            <a:r>
              <a:rPr/>
              <a:t>Input:</a:t>
            </a:r>
            <a:r>
              <a:rPr/>
              <a:t> </a:t>
            </a:r>
            <a:r>
              <a:rPr/>
              <a:t>Read</a:t>
            </a:r>
            <a:r>
              <a:rPr/>
              <a:t> </a:t>
            </a:r>
            <a:r>
              <a:rPr/>
              <a:t>in</a:t>
            </a:r>
            <a:r>
              <a:rPr/>
              <a:t> </a:t>
            </a:r>
            <a:r>
              <a:rPr/>
              <a:t>Directly</a:t>
            </a:r>
          </a:p>
        </p:txBody>
      </p:sp>
      <p:sp>
        <p:nvSpPr>
          <p:cNvPr id="3" name="Content Placeholder 2"/>
          <p:cNvSpPr>
            <a:spLocks noGrp="1"/>
          </p:cNvSpPr>
          <p:nvPr>
            <p:ph idx="1"/>
          </p:nvPr>
        </p:nvSpPr>
        <p:spPr/>
        <p:txBody>
          <a:bodyPr/>
          <a:lstStyle/>
          <a:p>
            <a:pPr lvl="0" marL="0" indent="0">
              <a:buNone/>
            </a:pPr>
            <a:r>
              <a:rPr>
                <a:latin typeface="Courier"/>
              </a:rPr>
              <a:t>read_csv()</a:t>
            </a:r>
            <a:r>
              <a:rPr/>
              <a:t> needs an argument </a:t>
            </a:r>
            <a:r>
              <a:rPr>
                <a:latin typeface="Courier"/>
              </a:rPr>
              <a:t>file =</a:t>
            </a:r>
            <a:r>
              <a:rPr/>
              <a:t> </a:t>
            </a:r>
            <a:r>
              <a:rPr b="1"/>
              <a:t>in quotation marks</a:t>
            </a:r>
            <a:r>
              <a:rPr/>
              <a:t>.</a:t>
            </a:r>
          </a:p>
          <a:p>
            <a:pPr lvl="1"/>
            <a:r>
              <a:rPr/>
              <a:t>can be path to a file on a website (URL)</a:t>
            </a:r>
          </a:p>
          <a:p>
            <a:pPr lvl="1"/>
            <a:r>
              <a:rPr/>
              <a:t>can be </a:t>
            </a:r>
            <a:r>
              <a:rPr b="1"/>
              <a:t>path</a:t>
            </a:r>
            <a:r>
              <a:rPr/>
              <a:t> in your local computer – absolute file path or relative file path</a:t>
            </a:r>
          </a:p>
          <a:p>
            <a:pPr lvl="0" indent="0">
              <a:buNone/>
            </a:pPr>
            <a:r>
              <a:rPr i="1">
                <a:solidFill>
                  <a:srgbClr val="60A0B0"/>
                </a:solidFill>
                <a:latin typeface="Courier"/>
              </a:rPr>
              <a:t># URL</a:t>
            </a:r>
            <a:br/>
            <a:r>
              <a:rPr>
                <a:latin typeface="Courier"/>
              </a:rPr>
              <a:t>dat </a:t>
            </a:r>
            <a:r>
              <a:rPr>
                <a:solidFill>
                  <a:srgbClr val="007020"/>
                </a:solidFill>
                <a:latin typeface="Courier"/>
              </a:rPr>
              <a:t>&lt;-</a:t>
            </a:r>
            <a:r>
              <a:rPr>
                <a:latin typeface="Courier"/>
              </a:rPr>
              <a:t> </a:t>
            </a:r>
            <a:r>
              <a:rPr>
                <a:solidFill>
                  <a:srgbClr val="06287E"/>
                </a:solidFill>
                <a:latin typeface="Courier"/>
              </a:rPr>
              <a:t>read_csv</a:t>
            </a:r>
            <a:r>
              <a:rPr>
                <a:latin typeface="Courier"/>
              </a:rPr>
              <a:t>(</a:t>
            </a:r>
            <a:r>
              <a:rPr>
                <a:solidFill>
                  <a:srgbClr val="4070A0"/>
                </a:solidFill>
                <a:latin typeface="Courier"/>
              </a:rPr>
              <a:t>"https://daseh.org/data/CO_ER_heat_visits.csv"</a:t>
            </a:r>
            <a:r>
              <a:rPr>
                <a:latin typeface="Courier"/>
              </a:rPr>
              <a:t>)</a:t>
            </a:r>
            <a:br/>
            <a:br/>
            <a:r>
              <a:rPr i="1">
                <a:solidFill>
                  <a:srgbClr val="60A0B0"/>
                </a:solidFill>
                <a:latin typeface="Courier"/>
              </a:rPr>
              <a:t># In project folder</a:t>
            </a:r>
            <a:br/>
            <a:r>
              <a:rPr>
                <a:latin typeface="Courier"/>
              </a:rPr>
              <a:t>dat </a:t>
            </a:r>
            <a:r>
              <a:rPr>
                <a:solidFill>
                  <a:srgbClr val="007020"/>
                </a:solidFill>
                <a:latin typeface="Courier"/>
              </a:rPr>
              <a:t>&lt;-</a:t>
            </a:r>
            <a:r>
              <a:rPr>
                <a:latin typeface="Courier"/>
              </a:rPr>
              <a:t> </a:t>
            </a:r>
            <a:r>
              <a:rPr>
                <a:solidFill>
                  <a:srgbClr val="06287E"/>
                </a:solidFill>
                <a:latin typeface="Courier"/>
              </a:rPr>
              <a:t>read_csv</a:t>
            </a:r>
            <a:r>
              <a:rPr>
                <a:latin typeface="Courier"/>
              </a:rPr>
              <a:t>(</a:t>
            </a:r>
            <a:r>
              <a:rPr>
                <a:solidFill>
                  <a:srgbClr val="4070A0"/>
                </a:solidFill>
                <a:latin typeface="Courier"/>
              </a:rPr>
              <a:t>"CO_ER_heat_visits.csv"</a:t>
            </a:r>
            <a:r>
              <a:rPr>
                <a:latin typeface="Courier"/>
              </a:rPr>
              <a:t>)</a:t>
            </a:r>
          </a:p>
        </p:txBody>
      </p:sp>
    </p:spTree>
  </p:cSl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The</a:t>
            </a:r>
            <a:r>
              <a:rPr/>
              <a:t> </a:t>
            </a:r>
            <a:r>
              <a:rPr/>
              <a:t>working</a:t>
            </a:r>
            <a:r>
              <a:rPr/>
              <a:t> </a:t>
            </a:r>
            <a:r>
              <a:rPr/>
              <a:t>directory</a:t>
            </a:r>
          </a:p>
        </p:txBody>
      </p:sp>
      <p:sp>
        <p:nvSpPr>
          <p:cNvPr id="3" name="Content Placeholder 2"/>
          <p:cNvSpPr>
            <a:spLocks noGrp="1"/>
          </p:cNvSpPr>
          <p:nvPr>
            <p:ph idx="1"/>
          </p:nvPr>
        </p:nvSpPr>
        <p:spPr/>
        <p:txBody>
          <a:bodyPr/>
          <a:lstStyle/>
          <a:p>
            <a:pPr lvl="0" marL="0" indent="0">
              <a:buNone/>
            </a:pPr>
            <a:r>
              <a:rPr/>
              <a:t>When we work in an R Project, our project folder is our </a:t>
            </a:r>
            <a:r>
              <a:rPr b="1"/>
              <a:t>working directory</a:t>
            </a:r>
            <a:r>
              <a:rPr/>
              <a:t>.</a:t>
            </a:r>
          </a:p>
          <a:p>
            <a:pPr lvl="0" marL="0" indent="0">
              <a:buNone/>
            </a:pPr>
            <a:r>
              <a:rPr/>
              <a:t>Working directory is a folder (directory) that RStudio will use to find files.</a:t>
            </a:r>
          </a:p>
        </p:txBody>
      </p:sp>
    </p:spTree>
  </p:cSl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files.jpg" id="0" name="Picture 1"/>
          <p:cNvPicPr>
            <a:picLocks noGrp="1" noChangeAspect="1"/>
          </p:cNvPicPr>
          <p:nvPr/>
        </p:nvPicPr>
        <p:blipFill>
          <a:blip r:embed="rId2"/>
          <a:stretch>
            <a:fillRect/>
          </a:stretch>
        </p:blipFill>
        <p:spPr bwMode="auto">
          <a:xfrm>
            <a:off x="2095500" y="1193800"/>
            <a:ext cx="4953000" cy="3390900"/>
          </a:xfrm>
          <a:prstGeom prst="rect">
            <a:avLst/>
          </a:prstGeom>
          <a:noFill/>
          <a:ln w="9525">
            <a:noFill/>
            <a:headEnd/>
            <a:tailEnd/>
          </a:ln>
        </p:spPr>
      </p:pic>
    </p:spTree>
  </p:cSl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Checking</a:t>
            </a:r>
            <a:r>
              <a:rPr/>
              <a:t> </a:t>
            </a:r>
            <a:r>
              <a:rPr/>
              <a:t>the</a:t>
            </a:r>
            <a:r>
              <a:rPr/>
              <a:t> </a:t>
            </a:r>
            <a:r>
              <a:rPr/>
              <a:t>working</a:t>
            </a:r>
            <a:r>
              <a:rPr/>
              <a:t> </a:t>
            </a:r>
            <a:r>
              <a:rPr/>
              <a:t>directory</a:t>
            </a:r>
          </a:p>
        </p:txBody>
      </p:sp>
      <p:sp>
        <p:nvSpPr>
          <p:cNvPr id="3" name="Content Placeholder 2"/>
          <p:cNvSpPr>
            <a:spLocks noGrp="1"/>
          </p:cNvSpPr>
          <p:nvPr>
            <p:ph idx="1"/>
          </p:nvPr>
        </p:nvSpPr>
        <p:spPr/>
        <p:txBody>
          <a:bodyPr/>
          <a:lstStyle/>
          <a:p>
            <a:pPr lvl="0" marL="0" indent="0">
              <a:buNone/>
            </a:pPr>
            <a:r>
              <a:rPr/>
              <a:t>Run the </a:t>
            </a:r>
            <a:r>
              <a:rPr>
                <a:latin typeface="Courier"/>
              </a:rPr>
              <a:t>getwd()</a:t>
            </a:r>
            <a:r>
              <a:rPr/>
              <a:t> function to determine your working directory.</a:t>
            </a:r>
          </a:p>
          <a:p>
            <a:pPr lvl="0" indent="0">
              <a:buNone/>
            </a:pPr>
            <a:r>
              <a:rPr i="1">
                <a:solidFill>
                  <a:srgbClr val="60A0B0"/>
                </a:solidFill>
                <a:latin typeface="Courier"/>
              </a:rPr>
              <a:t># Get the working directory</a:t>
            </a:r>
            <a:br/>
            <a:r>
              <a:rPr>
                <a:solidFill>
                  <a:srgbClr val="06287E"/>
                </a:solidFill>
                <a:latin typeface="Courier"/>
              </a:rPr>
              <a:t>getwd</a:t>
            </a:r>
            <a:r>
              <a:rPr>
                <a:latin typeface="Courier"/>
              </a:rPr>
              <a:t>()</a:t>
            </a:r>
          </a:p>
        </p:txBody>
      </p:sp>
    </p:spTree>
  </p:cSl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R</a:t>
            </a:r>
            <a:r>
              <a:rPr/>
              <a:t> </a:t>
            </a:r>
            <a:r>
              <a:rPr/>
              <a:t>Projects</a:t>
            </a:r>
          </a:p>
        </p:txBody>
      </p:sp>
      <p:sp>
        <p:nvSpPr>
          <p:cNvPr id="3" name="Content Placeholder 2"/>
          <p:cNvSpPr>
            <a:spLocks noGrp="1"/>
          </p:cNvSpPr>
          <p:nvPr>
            <p:ph idx="1"/>
          </p:nvPr>
        </p:nvSpPr>
        <p:spPr/>
        <p:txBody>
          <a:bodyPr/>
          <a:lstStyle/>
          <a:p>
            <a:pPr lvl="0" marL="0" indent="0">
              <a:buNone/>
            </a:pPr>
            <a:r>
              <a:rPr/>
              <a:t>R Projects are a super helpful feature of RStudio. They help you:</a:t>
            </a:r>
          </a:p>
          <a:p>
            <a:pPr lvl="1"/>
            <a:r>
              <a:rPr b="1"/>
              <a:t>Stay organized.</a:t>
            </a:r>
            <a:r>
              <a:rPr/>
              <a:t> R Projects help in organizing your work into self-contained directories (folders), where all related scripts, data, and outputs are stored together. This organization simplifies file management and makes it easier to locate and manage files associated with your analysis or project.</a:t>
            </a:r>
          </a:p>
          <a:p>
            <a:pPr lvl="1"/>
            <a:r>
              <a:rPr b="1"/>
              <a:t>Find the right files.</a:t>
            </a:r>
            <a:r>
              <a:rPr/>
              <a:t> When you open an R Project, RStudio automatically sets the working directory to the project’s directory. This is where RStudio “looks” for files. Because it’s always the Project folder, it can help avoid common issues with file paths.</a:t>
            </a:r>
          </a:p>
          <a:p>
            <a:pPr lvl="1"/>
            <a:r>
              <a:rPr b="1"/>
              <a:t>Be more reproducible.</a:t>
            </a:r>
            <a:r>
              <a:rPr/>
              <a:t> You can share the entire project directory with others, and they can replicate your environment and analysis without much hassle.</a:t>
            </a:r>
          </a:p>
        </p:txBody>
      </p:sp>
    </p:spTree>
  </p:cSl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Setting</a:t>
            </a:r>
            <a:r>
              <a:rPr/>
              <a:t> </a:t>
            </a:r>
            <a:r>
              <a:rPr/>
              <a:t>the</a:t>
            </a:r>
            <a:r>
              <a:rPr/>
              <a:t> </a:t>
            </a:r>
            <a:r>
              <a:rPr/>
              <a:t>working</a:t>
            </a:r>
            <a:r>
              <a:rPr/>
              <a:t> </a:t>
            </a:r>
            <a:r>
              <a:rPr/>
              <a:t>directory</a:t>
            </a:r>
          </a:p>
        </p:txBody>
      </p:sp>
      <p:sp>
        <p:nvSpPr>
          <p:cNvPr id="3" name="Content Placeholder 2"/>
          <p:cNvSpPr>
            <a:spLocks noGrp="1"/>
          </p:cNvSpPr>
          <p:nvPr>
            <p:ph idx="1"/>
          </p:nvPr>
        </p:nvSpPr>
        <p:spPr/>
        <p:txBody>
          <a:bodyPr/>
          <a:lstStyle/>
          <a:p>
            <a:pPr lvl="0" marL="0" indent="0">
              <a:buNone/>
            </a:pPr>
            <a:r>
              <a:rPr/>
              <a:t>You can set the working directory manually with the </a:t>
            </a:r>
            <a:r>
              <a:rPr>
                <a:latin typeface="Courier"/>
              </a:rPr>
              <a:t>setwd()</a:t>
            </a:r>
            <a:r>
              <a:rPr/>
              <a:t> function. But it’s easier to set up a project :)</a:t>
            </a:r>
          </a:p>
          <a:p>
            <a:pPr lvl="0" indent="0">
              <a:buNone/>
            </a:pPr>
            <a:r>
              <a:rPr i="1">
                <a:solidFill>
                  <a:srgbClr val="60A0B0"/>
                </a:solidFill>
                <a:latin typeface="Courier"/>
              </a:rPr>
              <a:t># set the working directory</a:t>
            </a:r>
            <a:br/>
            <a:r>
              <a:rPr>
                <a:solidFill>
                  <a:srgbClr val="06287E"/>
                </a:solidFill>
                <a:latin typeface="Courier"/>
              </a:rPr>
              <a:t>setwd</a:t>
            </a:r>
            <a:r>
              <a:rPr>
                <a:latin typeface="Courier"/>
              </a:rPr>
              <a:t>(</a:t>
            </a:r>
            <a:r>
              <a:rPr>
                <a:solidFill>
                  <a:srgbClr val="4070A0"/>
                </a:solidFill>
                <a:latin typeface="Courier"/>
              </a:rPr>
              <a:t>"/Users/avahoffman/Desktop"</a:t>
            </a:r>
            <a:r>
              <a:rPr>
                <a:latin typeface="Courier"/>
              </a:rPr>
              <a:t>)</a:t>
            </a:r>
          </a:p>
        </p:txBody>
      </p:sp>
    </p:spTree>
  </p:cSl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p>
            <a:pPr lvl="0" marL="0" indent="0">
              <a:buNone/>
            </a:pPr>
            <a:r>
              <a:rPr/>
              <a:t>Now</a:t>
            </a:r>
            <a:r>
              <a:rPr/>
              <a:t> </a:t>
            </a:r>
            <a:r>
              <a:rPr/>
              <a:t>what?</a:t>
            </a:r>
            <a:r>
              <a:rPr/>
              <a:t> </a:t>
            </a:r>
            <a:r>
              <a:rPr/>
              <a:t>Checking</a:t>
            </a:r>
            <a:r>
              <a:rPr/>
              <a:t> </a:t>
            </a:r>
            <a:r>
              <a:rPr/>
              <a:t>data</a:t>
            </a:r>
            <a:r>
              <a:rPr/>
              <a:t> </a:t>
            </a:r>
            <a:r>
              <a:rPr/>
              <a:t>&amp;</a:t>
            </a:r>
            <a:r>
              <a:rPr/>
              <a:t> </a:t>
            </a:r>
            <a:r>
              <a:rPr/>
              <a:t>Other</a:t>
            </a:r>
            <a:r>
              <a:rPr/>
              <a:t> </a:t>
            </a:r>
            <a:r>
              <a:rPr/>
              <a:t>formats</a:t>
            </a:r>
          </a:p>
        </p:txBody>
      </p:sp>
    </p:spTree>
  </p:cSl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Data</a:t>
            </a:r>
            <a:r>
              <a:rPr/>
              <a:t> </a:t>
            </a:r>
            <a:r>
              <a:rPr/>
              <a:t>Input:</a:t>
            </a:r>
            <a:r>
              <a:rPr/>
              <a:t> </a:t>
            </a:r>
            <a:r>
              <a:rPr/>
              <a:t>Checking</a:t>
            </a:r>
            <a:r>
              <a:rPr/>
              <a:t> </a:t>
            </a:r>
            <a:r>
              <a:rPr/>
              <a:t>the</a:t>
            </a:r>
            <a:r>
              <a:rPr/>
              <a:t> </a:t>
            </a:r>
            <a:r>
              <a:rPr/>
              <a:t>data</a:t>
            </a:r>
          </a:p>
        </p:txBody>
      </p:sp>
      <p:sp>
        <p:nvSpPr>
          <p:cNvPr id="3" name="Content Placeholder 2"/>
          <p:cNvSpPr>
            <a:spLocks noGrp="1"/>
          </p:cNvSpPr>
          <p:nvPr>
            <p:ph idx="1"/>
          </p:nvPr>
        </p:nvSpPr>
        <p:spPr/>
        <p:txBody>
          <a:bodyPr/>
          <a:lstStyle/>
          <a:p>
            <a:pPr lvl="1"/>
            <a:r>
              <a:rPr/>
              <a:t>the </a:t>
            </a:r>
            <a:r>
              <a:rPr>
                <a:latin typeface="Courier"/>
              </a:rPr>
              <a:t>View()</a:t>
            </a:r>
            <a:r>
              <a:rPr/>
              <a:t> function shows your data in a new tab, in spreadsheet format</a:t>
            </a:r>
          </a:p>
          <a:p>
            <a:pPr lvl="1"/>
            <a:r>
              <a:rPr/>
              <a:t>be careful if your data is big!</a:t>
            </a:r>
          </a:p>
          <a:p>
            <a:pPr lvl="0" indent="0">
              <a:buNone/>
            </a:pPr>
            <a:r>
              <a:rPr>
                <a:solidFill>
                  <a:srgbClr val="06287E"/>
                </a:solidFill>
                <a:latin typeface="Courier"/>
              </a:rPr>
              <a:t>View</a:t>
            </a:r>
            <a:r>
              <a:rPr>
                <a:latin typeface="Courier"/>
              </a:rPr>
              <a:t>(dat)</a:t>
            </a:r>
          </a:p>
        </p:txBody>
      </p:sp>
    </p:spTree>
  </p:cSl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Data</a:t>
            </a:r>
            <a:r>
              <a:rPr/>
              <a:t> </a:t>
            </a:r>
            <a:r>
              <a:rPr/>
              <a:t>Input:</a:t>
            </a:r>
            <a:r>
              <a:rPr/>
              <a:t> </a:t>
            </a:r>
            <a:r>
              <a:rPr/>
              <a:t>Other</a:t>
            </a:r>
            <a:r>
              <a:rPr/>
              <a:t> </a:t>
            </a:r>
            <a:r>
              <a:rPr/>
              <a:t>delimiters</a:t>
            </a:r>
          </a:p>
        </p:txBody>
      </p:sp>
      <p:sp>
        <p:nvSpPr>
          <p:cNvPr id="3" name="Content Placeholder 2"/>
          <p:cNvSpPr>
            <a:spLocks noGrp="1"/>
          </p:cNvSpPr>
          <p:nvPr>
            <p:ph idx="1"/>
          </p:nvPr>
        </p:nvSpPr>
        <p:spPr/>
        <p:txBody>
          <a:bodyPr/>
          <a:lstStyle/>
          <a:p>
            <a:pPr lvl="0" marL="0" indent="0">
              <a:buNone/>
            </a:pPr>
            <a:r>
              <a:rPr>
                <a:latin typeface="Courier"/>
              </a:rPr>
              <a:t>read_tsv()</a:t>
            </a:r>
            <a:r>
              <a:rPr/>
              <a:t> can read tab delimited (separated) files.</a:t>
            </a:r>
          </a:p>
          <a:p>
            <a:pPr lvl="0" marL="0" indent="0">
              <a:buNone/>
            </a:pPr>
            <a:r>
              <a:rPr>
                <a:latin typeface="Courier"/>
              </a:rPr>
              <a:t>read_delim()</a:t>
            </a:r>
            <a:r>
              <a:rPr/>
              <a:t> can be used to specify the delimiter.</a:t>
            </a:r>
          </a:p>
          <a:p>
            <a:pPr lvl="1"/>
            <a:r>
              <a:rPr>
                <a:latin typeface="Courier"/>
              </a:rPr>
              <a:t>file</a:t>
            </a:r>
            <a:r>
              <a:rPr/>
              <a:t> is the path to your file, in quotes</a:t>
            </a:r>
          </a:p>
          <a:p>
            <a:pPr lvl="1"/>
            <a:r>
              <a:rPr>
                <a:latin typeface="Courier"/>
              </a:rPr>
              <a:t>delim</a:t>
            </a:r>
            <a:r>
              <a:rPr/>
              <a:t> is what separates the fields within a record</a:t>
            </a:r>
          </a:p>
          <a:p>
            <a:pPr lvl="0" indent="0">
              <a:buNone/>
            </a:pPr>
            <a:r>
              <a:rPr i="1">
                <a:solidFill>
                  <a:srgbClr val="BA2121"/>
                </a:solidFill>
                <a:latin typeface="Courier"/>
              </a:rPr>
              <a:t>## Examples</a:t>
            </a:r>
            <a:br/>
            <a:r>
              <a:rPr>
                <a:latin typeface="Courier"/>
              </a:rPr>
              <a:t>dat2 </a:t>
            </a:r>
            <a:r>
              <a:rPr>
                <a:solidFill>
                  <a:srgbClr val="007020"/>
                </a:solidFill>
                <a:latin typeface="Courier"/>
              </a:rPr>
              <a:t>&lt;-</a:t>
            </a:r>
            <a:r>
              <a:rPr>
                <a:latin typeface="Courier"/>
              </a:rPr>
              <a:t> </a:t>
            </a:r>
            <a:r>
              <a:rPr>
                <a:solidFill>
                  <a:srgbClr val="06287E"/>
                </a:solidFill>
                <a:latin typeface="Courier"/>
              </a:rPr>
              <a:t>read_tsv</a:t>
            </a:r>
            <a:r>
              <a:rPr>
                <a:latin typeface="Courier"/>
              </a:rPr>
              <a:t>(</a:t>
            </a:r>
            <a:r>
              <a:rPr>
                <a:solidFill>
                  <a:srgbClr val="7D9029"/>
                </a:solidFill>
                <a:latin typeface="Courier"/>
              </a:rPr>
              <a:t>file =</a:t>
            </a:r>
            <a:r>
              <a:rPr>
                <a:latin typeface="Courier"/>
              </a:rPr>
              <a:t> </a:t>
            </a:r>
            <a:r>
              <a:rPr>
                <a:solidFill>
                  <a:srgbClr val="4070A0"/>
                </a:solidFill>
                <a:latin typeface="Courier"/>
              </a:rPr>
              <a:t>"table1.tsv"</a:t>
            </a:r>
            <a:r>
              <a:rPr>
                <a:latin typeface="Courier"/>
              </a:rPr>
              <a:t>, </a:t>
            </a:r>
            <a:r>
              <a:rPr>
                <a:solidFill>
                  <a:srgbClr val="7D9029"/>
                </a:solidFill>
                <a:latin typeface="Courier"/>
              </a:rPr>
              <a:t>delim =</a:t>
            </a:r>
            <a:r>
              <a:rPr>
                <a:latin typeface="Courier"/>
              </a:rPr>
              <a:t> </a:t>
            </a:r>
            <a:r>
              <a:rPr>
                <a:solidFill>
                  <a:srgbClr val="4070A0"/>
                </a:solidFill>
                <a:latin typeface="Courier"/>
              </a:rPr>
              <a:t>"\t"</a:t>
            </a:r>
            <a:r>
              <a:rPr>
                <a:latin typeface="Courier"/>
              </a:rPr>
              <a:t>)</a:t>
            </a:r>
            <a:br/>
            <a:br/>
            <a:r>
              <a:rPr>
                <a:latin typeface="Courier"/>
              </a:rPr>
              <a:t>dat3 </a:t>
            </a:r>
            <a:r>
              <a:rPr>
                <a:solidFill>
                  <a:srgbClr val="007020"/>
                </a:solidFill>
                <a:latin typeface="Courier"/>
              </a:rPr>
              <a:t>&lt;-</a:t>
            </a:r>
            <a:r>
              <a:rPr>
                <a:latin typeface="Courier"/>
              </a:rPr>
              <a:t> </a:t>
            </a:r>
            <a:r>
              <a:rPr>
                <a:solidFill>
                  <a:srgbClr val="06287E"/>
                </a:solidFill>
                <a:latin typeface="Courier"/>
              </a:rPr>
              <a:t>read_delim</a:t>
            </a:r>
            <a:r>
              <a:rPr>
                <a:latin typeface="Courier"/>
              </a:rPr>
              <a:t>(</a:t>
            </a:r>
            <a:r>
              <a:rPr>
                <a:solidFill>
                  <a:srgbClr val="7D9029"/>
                </a:solidFill>
                <a:latin typeface="Courier"/>
              </a:rPr>
              <a:t>file =</a:t>
            </a:r>
            <a:r>
              <a:rPr>
                <a:latin typeface="Courier"/>
              </a:rPr>
              <a:t> </a:t>
            </a:r>
            <a:r>
              <a:rPr>
                <a:solidFill>
                  <a:srgbClr val="4070A0"/>
                </a:solidFill>
                <a:latin typeface="Courier"/>
              </a:rPr>
              <a:t>"data.txt"</a:t>
            </a:r>
            <a:r>
              <a:rPr>
                <a:latin typeface="Courier"/>
              </a:rPr>
              <a:t>, </a:t>
            </a:r>
            <a:r>
              <a:rPr>
                <a:solidFill>
                  <a:srgbClr val="7D9029"/>
                </a:solidFill>
                <a:latin typeface="Courier"/>
              </a:rPr>
              <a:t>delim =</a:t>
            </a:r>
            <a:r>
              <a:rPr>
                <a:latin typeface="Courier"/>
              </a:rPr>
              <a:t> </a:t>
            </a:r>
            <a:r>
              <a:rPr>
                <a:solidFill>
                  <a:srgbClr val="4070A0"/>
                </a:solidFill>
                <a:latin typeface="Courier"/>
              </a:rPr>
              <a:t>":"</a:t>
            </a:r>
            <a:r>
              <a:rPr>
                <a:latin typeface="Courier"/>
              </a:rPr>
              <a:t>)</a:t>
            </a:r>
          </a:p>
        </p:txBody>
      </p:sp>
    </p:spTree>
  </p:cSl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Data</a:t>
            </a:r>
            <a:r>
              <a:rPr/>
              <a:t> </a:t>
            </a:r>
            <a:r>
              <a:rPr/>
              <a:t>input:</a:t>
            </a:r>
            <a:r>
              <a:rPr/>
              <a:t> </a:t>
            </a:r>
            <a:r>
              <a:rPr/>
              <a:t>other</a:t>
            </a:r>
            <a:r>
              <a:rPr/>
              <a:t> </a:t>
            </a:r>
            <a:r>
              <a:rPr/>
              <a:t>file</a:t>
            </a:r>
            <a:r>
              <a:rPr/>
              <a:t> </a:t>
            </a:r>
            <a:r>
              <a:rPr/>
              <a:t>types</a:t>
            </a:r>
          </a:p>
        </p:txBody>
      </p:sp>
      <p:sp>
        <p:nvSpPr>
          <p:cNvPr id="3" name="Content Placeholder 2"/>
          <p:cNvSpPr>
            <a:spLocks noGrp="1"/>
          </p:cNvSpPr>
          <p:nvPr>
            <p:ph idx="1"/>
          </p:nvPr>
        </p:nvSpPr>
        <p:spPr/>
        <p:txBody>
          <a:bodyPr/>
          <a:lstStyle/>
          <a:p>
            <a:pPr lvl="1"/>
            <a:r>
              <a:rPr>
                <a:latin typeface="Courier"/>
              </a:rPr>
              <a:t>readxl</a:t>
            </a:r>
            <a:r>
              <a:rPr/>
              <a:t> package can read excel files</a:t>
            </a:r>
          </a:p>
          <a:p>
            <a:pPr lvl="1"/>
            <a:r>
              <a:rPr>
                <a:latin typeface="Courier"/>
              </a:rPr>
              <a:t>haven</a:t>
            </a:r>
            <a:r>
              <a:rPr/>
              <a:t> package has functions to read SAS, SPSS, Stata formats</a:t>
            </a:r>
          </a:p>
          <a:p>
            <a:pPr lvl="1"/>
            <a:r>
              <a:rPr/>
              <a:t>There are also resources for REDCap : </a:t>
            </a:r>
            <a:r>
              <a:rPr>
                <a:hlinkClick r:id="rId2"/>
                <a:latin typeface="Courier"/>
              </a:rPr>
              <a:t>REDCapR</a:t>
            </a:r>
          </a:p>
        </p:txBody>
      </p:sp>
    </p:spTree>
  </p:cSl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WARNING!</a:t>
            </a:r>
            <a:r>
              <a:rPr/>
              <a:t> </a:t>
            </a:r>
            <a:r>
              <a:rPr>
                <a:latin typeface="Courier"/>
              </a:rPr>
              <a:t>read.csv</a:t>
            </a:r>
            <a:r>
              <a:rPr/>
              <a:t> </a:t>
            </a:r>
            <a:r>
              <a:rPr/>
              <a:t>is</a:t>
            </a:r>
            <a:r>
              <a:rPr/>
              <a:t> </a:t>
            </a:r>
            <a:r>
              <a:rPr/>
              <a:t>*</a:t>
            </a:r>
            <a:r>
              <a:rPr/>
              <a:t> </a:t>
            </a:r>
            <a:r>
              <a:rPr/>
              <a:t>base</a:t>
            </a:r>
            <a:r>
              <a:rPr/>
              <a:t> </a:t>
            </a:r>
            <a:r>
              <a:rPr/>
              <a:t>R</a:t>
            </a:r>
            <a:r>
              <a:rPr/>
              <a:t> </a:t>
            </a:r>
            <a:r>
              <a:rPr/>
              <a:t>*</a:t>
            </a:r>
          </a:p>
        </p:txBody>
      </p:sp>
      <p:sp>
        <p:nvSpPr>
          <p:cNvPr id="3" name="Content Placeholder 2"/>
          <p:cNvSpPr>
            <a:spLocks noGrp="1"/>
          </p:cNvSpPr>
          <p:nvPr>
            <p:ph idx="1"/>
          </p:nvPr>
        </p:nvSpPr>
        <p:spPr/>
        <p:txBody>
          <a:bodyPr/>
          <a:lstStyle/>
          <a:p>
            <a:pPr lvl="0" marL="0" indent="0">
              <a:buNone/>
            </a:pPr>
            <a:r>
              <a:rPr/>
              <a:t>There are also data importing functions provided in base R (rather than the </a:t>
            </a:r>
            <a:r>
              <a:rPr>
                <a:latin typeface="Courier"/>
              </a:rPr>
              <a:t>readr</a:t>
            </a:r>
            <a:r>
              <a:rPr/>
              <a:t> package), like </a:t>
            </a:r>
            <a:r>
              <a:rPr>
                <a:latin typeface="Courier"/>
              </a:rPr>
              <a:t>read.delim()</a:t>
            </a:r>
            <a:r>
              <a:rPr/>
              <a:t> and </a:t>
            </a:r>
            <a:r>
              <a:rPr>
                <a:latin typeface="Courier"/>
              </a:rPr>
              <a:t>read.csv()</a:t>
            </a:r>
            <a:r>
              <a:rPr/>
              <a:t>.</a:t>
            </a:r>
          </a:p>
          <a:p>
            <a:pPr lvl="0" marL="0" indent="0">
              <a:buNone/>
            </a:pPr>
            <a:r>
              <a:rPr/>
              <a:t>These functions have slightly different syntax for reading in data (e.g. </a:t>
            </a:r>
            <a:r>
              <a:rPr>
                <a:latin typeface="Courier"/>
              </a:rPr>
              <a:t>header</a:t>
            </a:r>
            <a:r>
              <a:rPr/>
              <a:t> argument).</a:t>
            </a:r>
          </a:p>
          <a:p>
            <a:pPr lvl="0" marL="0" indent="0">
              <a:buNone/>
            </a:pPr>
            <a:r>
              <a:rPr/>
              <a:t>However, while many online resources use the base R tools, the latest version of RStudio switched to use these new </a:t>
            </a:r>
            <a:r>
              <a:rPr>
                <a:latin typeface="Courier"/>
              </a:rPr>
              <a:t>readr</a:t>
            </a:r>
            <a:r>
              <a:rPr/>
              <a:t> data import tools, so we will use them in the class for slides. They are also up to two times faster for reading in large datasets, and have a progress bar which is nice.</a:t>
            </a:r>
          </a:p>
        </p:txBody>
      </p:sp>
    </p:spTree>
  </p:cSl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Other</a:t>
            </a:r>
            <a:r>
              <a:rPr/>
              <a:t> </a:t>
            </a:r>
            <a:r>
              <a:rPr/>
              <a:t>Useful</a:t>
            </a:r>
            <a:r>
              <a:rPr/>
              <a:t> </a:t>
            </a:r>
            <a:r>
              <a:rPr/>
              <a:t>Functions</a:t>
            </a:r>
          </a:p>
        </p:txBody>
      </p:sp>
      <p:sp>
        <p:nvSpPr>
          <p:cNvPr id="3" name="Content Placeholder 2"/>
          <p:cNvSpPr>
            <a:spLocks noGrp="1"/>
          </p:cNvSpPr>
          <p:nvPr>
            <p:ph idx="1"/>
          </p:nvPr>
        </p:nvSpPr>
        <p:spPr/>
        <p:txBody>
          <a:bodyPr/>
          <a:lstStyle/>
          <a:p>
            <a:pPr lvl="1"/>
            <a:r>
              <a:rPr/>
              <a:t>The </a:t>
            </a:r>
            <a:r>
              <a:rPr>
                <a:latin typeface="Courier"/>
              </a:rPr>
              <a:t>str()</a:t>
            </a:r>
            <a:r>
              <a:rPr/>
              <a:t> function can tell you about data/objects.</a:t>
            </a:r>
          </a:p>
          <a:p>
            <a:pPr lvl="1"/>
            <a:r>
              <a:rPr/>
              <a:t>We will also discuss the </a:t>
            </a:r>
            <a:r>
              <a:rPr>
                <a:latin typeface="Courier"/>
              </a:rPr>
              <a:t>glimpse()</a:t>
            </a:r>
            <a:r>
              <a:rPr/>
              <a:t> function later, which does something very similar.</a:t>
            </a:r>
          </a:p>
          <a:p>
            <a:pPr lvl="1"/>
            <a:r>
              <a:rPr>
                <a:latin typeface="Courier"/>
              </a:rPr>
              <a:t>head()</a:t>
            </a:r>
            <a:r>
              <a:rPr/>
              <a:t> shows first few rows</a:t>
            </a:r>
          </a:p>
          <a:p>
            <a:pPr lvl="1"/>
            <a:r>
              <a:rPr>
                <a:latin typeface="Courier"/>
              </a:rPr>
              <a:t>tail()</a:t>
            </a:r>
            <a:r>
              <a:rPr/>
              <a:t> shows the last few rows</a:t>
            </a:r>
          </a:p>
        </p:txBody>
      </p:sp>
    </p:spTree>
  </p:cSl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Summary</a:t>
            </a:r>
          </a:p>
        </p:txBody>
      </p:sp>
      <p:sp>
        <p:nvSpPr>
          <p:cNvPr id="3" name="Content Placeholder 2"/>
          <p:cNvSpPr>
            <a:spLocks noGrp="1"/>
          </p:cNvSpPr>
          <p:nvPr>
            <p:ph idx="1"/>
          </p:nvPr>
        </p:nvSpPr>
        <p:spPr/>
        <p:txBody>
          <a:bodyPr/>
          <a:lstStyle/>
          <a:p>
            <a:pPr lvl="0" marL="0" indent="0">
              <a:buNone/>
            </a:pPr>
            <a:r>
              <a:rPr b="1"/>
              <a:t>R Projects</a:t>
            </a:r>
            <a:r>
              <a:rPr/>
              <a:t> can make it easier to find files.</a:t>
            </a:r>
          </a:p>
          <a:p>
            <a:pPr lvl="0" marL="0" indent="0">
              <a:buNone/>
            </a:pPr>
            <a:r>
              <a:rPr/>
              <a:t>Importing data manually:</a:t>
            </a:r>
          </a:p>
          <a:p>
            <a:pPr lvl="1"/>
            <a:r>
              <a:rPr/>
              <a:t>File </a:t>
            </a:r>
            <a:r>
              <a:rPr>
                <a:latin typeface="Courier"/>
              </a:rPr>
              <a:t>&gt;</a:t>
            </a:r>
            <a:r>
              <a:rPr/>
              <a:t> Import Dataset </a:t>
            </a:r>
            <a:r>
              <a:rPr>
                <a:latin typeface="Courier"/>
              </a:rPr>
              <a:t>&gt;</a:t>
            </a:r>
            <a:r>
              <a:rPr/>
              <a:t> From Text (</a:t>
            </a:r>
            <a:r>
              <a:rPr>
                <a:latin typeface="Courier"/>
              </a:rPr>
              <a:t>readr</a:t>
            </a:r>
            <a:r>
              <a:rPr/>
              <a:t>)</a:t>
            </a:r>
          </a:p>
          <a:p>
            <a:pPr lvl="1"/>
            <a:r>
              <a:rPr/>
              <a:t>Paste the url / browse</a:t>
            </a:r>
          </a:p>
          <a:p>
            <a:pPr lvl="1"/>
            <a:r>
              <a:rPr/>
              <a:t>Click “Update” and “Import”</a:t>
            </a:r>
          </a:p>
          <a:p>
            <a:pPr lvl="1"/>
            <a:r>
              <a:rPr/>
              <a:t>Review the process: </a:t>
            </a:r>
            <a:r>
              <a:rPr>
                <a:hlinkClick r:id="rId2"/>
                <a:latin typeface="Courier"/>
              </a:rPr>
              <a:t>https://youtu.be/LEkNfJgpunQ</a:t>
            </a:r>
          </a:p>
          <a:p>
            <a:pPr lvl="0" marL="0" indent="0">
              <a:buNone/>
            </a:pPr>
            <a:r>
              <a:rPr/>
              <a:t>Importing data programmatically:</a:t>
            </a:r>
          </a:p>
          <a:p>
            <a:pPr lvl="1"/>
            <a:r>
              <a:rPr>
                <a:latin typeface="Courier"/>
              </a:rPr>
              <a:t>read_csv()</a:t>
            </a:r>
            <a:r>
              <a:rPr/>
              <a:t> function from tidyverse (</a:t>
            </a:r>
            <a:r>
              <a:rPr>
                <a:latin typeface="Courier"/>
              </a:rPr>
              <a:t>readr</a:t>
            </a:r>
            <a:r>
              <a:rPr/>
              <a:t>) package</a:t>
            </a:r>
          </a:p>
          <a:p>
            <a:pPr lvl="1"/>
            <a:r>
              <a:rPr/>
              <a:t>Use </a:t>
            </a:r>
            <a:r>
              <a:rPr>
                <a:latin typeface="Courier"/>
              </a:rPr>
              <a:t>getwd()</a:t>
            </a:r>
            <a:r>
              <a:rPr/>
              <a:t> to check your working directory, where R looks for your data files</a:t>
            </a:r>
          </a:p>
        </p:txBody>
      </p:sp>
    </p:spTree>
  </p:cSl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Summary</a:t>
            </a:r>
            <a:r>
              <a:rPr/>
              <a:t> </a:t>
            </a:r>
            <a:r>
              <a:rPr/>
              <a:t>-</a:t>
            </a:r>
            <a:r>
              <a:rPr/>
              <a:t> </a:t>
            </a:r>
            <a:r>
              <a:rPr/>
              <a:t>Part</a:t>
            </a:r>
            <a:r>
              <a:rPr/>
              <a:t> </a:t>
            </a:r>
            <a:r>
              <a:rPr/>
              <a:t>2</a:t>
            </a:r>
          </a:p>
        </p:txBody>
      </p:sp>
      <p:sp>
        <p:nvSpPr>
          <p:cNvPr id="3" name="Content Placeholder 2"/>
          <p:cNvSpPr>
            <a:spLocks noGrp="1"/>
          </p:cNvSpPr>
          <p:nvPr>
            <p:ph idx="1"/>
          </p:nvPr>
        </p:nvSpPr>
        <p:spPr/>
        <p:txBody>
          <a:bodyPr/>
          <a:lstStyle/>
          <a:p>
            <a:pPr lvl="0" marL="0" indent="0">
              <a:buNone/>
            </a:pPr>
            <a:r>
              <a:rPr/>
              <a:t>Look at your data!</a:t>
            </a:r>
          </a:p>
          <a:p>
            <a:pPr lvl="1"/>
            <a:r>
              <a:rPr/>
              <a:t>Check the environment for a data object</a:t>
            </a:r>
          </a:p>
          <a:p>
            <a:pPr lvl="1"/>
            <a:r>
              <a:rPr>
                <a:latin typeface="Courier"/>
              </a:rPr>
              <a:t>View()</a:t>
            </a:r>
            <a:r>
              <a:rPr/>
              <a:t> gives you a preview of the data in a new tab</a:t>
            </a:r>
          </a:p>
          <a:p>
            <a:pPr lvl="0" marL="0" indent="0">
              <a:buNone/>
            </a:pPr>
            <a:r>
              <a:rPr/>
              <a:t>Other file types</a:t>
            </a:r>
          </a:p>
          <a:p>
            <a:pPr lvl="1"/>
            <a:r>
              <a:rPr>
                <a:latin typeface="Courier"/>
              </a:rPr>
              <a:t>readr</a:t>
            </a:r>
            <a:r>
              <a:rPr/>
              <a:t> package: </a:t>
            </a:r>
            <a:r>
              <a:rPr>
                <a:latin typeface="Courier"/>
              </a:rPr>
              <a:t>read_delim()</a:t>
            </a:r>
            <a:r>
              <a:rPr/>
              <a:t> for general delimited files</a:t>
            </a:r>
          </a:p>
          <a:p>
            <a:pPr lvl="1"/>
            <a:r>
              <a:rPr/>
              <a:t>other packages for more complicated files.</a:t>
            </a:r>
          </a:p>
          <a:p>
            <a:pPr lvl="0" marL="0" indent="0">
              <a:buNone/>
            </a:pPr>
            <a:r>
              <a:rPr/>
              <a:t>Don’t forget to use </a:t>
            </a:r>
            <a:r>
              <a:rPr>
                <a:latin typeface="Courier"/>
              </a:rPr>
              <a:t>&lt;-</a:t>
            </a:r>
            <a:r>
              <a:rPr/>
              <a:t> to assign your data to an object!</a:t>
            </a:r>
          </a:p>
        </p:txBody>
      </p:sp>
    </p:spTree>
  </p:cSl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Lab</a:t>
            </a:r>
            <a:r>
              <a:rPr/>
              <a:t> </a:t>
            </a:r>
            <a:r>
              <a:rPr/>
              <a:t>-</a:t>
            </a:r>
            <a:r>
              <a:rPr/>
              <a:t> </a:t>
            </a:r>
            <a:r>
              <a:rPr/>
              <a:t>Part</a:t>
            </a:r>
            <a:r>
              <a:rPr/>
              <a:t> </a:t>
            </a:r>
            <a:r>
              <a:rPr/>
              <a:t>2</a:t>
            </a:r>
          </a:p>
        </p:txBody>
      </p:sp>
      <p:sp>
        <p:nvSpPr>
          <p:cNvPr id="3" name="Content Placeholder 2"/>
          <p:cNvSpPr>
            <a:spLocks noGrp="1"/>
          </p:cNvSpPr>
          <p:nvPr>
            <p:ph idx="1"/>
          </p:nvPr>
        </p:nvSpPr>
        <p:spPr/>
        <p:txBody>
          <a:bodyPr/>
          <a:lstStyle/>
          <a:p>
            <a:pPr lvl="0" marL="0" indent="0">
              <a:buNone/>
            </a:pPr>
            <a:r>
              <a:rPr/>
              <a:t>🏠 </a:t>
            </a:r>
            <a:r>
              <a:rPr>
                <a:hlinkClick r:id="rId2"/>
              </a:rPr>
              <a:t>Class Website</a:t>
            </a:r>
          </a:p>
          <a:p>
            <a:pPr lvl="0" marL="0" indent="0">
              <a:buNone/>
            </a:pPr>
            <a:r>
              <a:rPr/>
              <a:t>💻 </a:t>
            </a:r>
            <a:r>
              <a:rPr>
                <a:hlinkClick r:id="rId3"/>
              </a:rPr>
              <a:t>Data Input Lab</a:t>
            </a:r>
          </a:p>
          <a:p>
            <a:pPr lvl="0" marL="0" indent="0">
              <a:buNone/>
            </a:pPr>
            <a:r>
              <a:rPr/>
              <a:t>📃 </a:t>
            </a:r>
            <a:r>
              <a:rPr>
                <a:hlinkClick r:id="rId4"/>
              </a:rPr>
              <a:t>Posit’s Data Import Cheatsheet</a:t>
            </a:r>
          </a:p>
          <a:p>
            <a:pPr lvl="0" marL="0" indent="0">
              <a:buNone/>
            </a:pPr>
            <a:r>
              <a:rPr/>
              <a:t>📃 </a:t>
            </a:r>
            <a:r>
              <a:rPr>
                <a:hlinkClick r:id="rId5"/>
              </a:rPr>
              <a:t>Day 2 Cheatsheet</a:t>
            </a:r>
          </a:p>
        </p:txBody>
      </p:sp>
    </p:spTree>
  </p:cSl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Why</a:t>
            </a:r>
            <a:r>
              <a:rPr/>
              <a:t> </a:t>
            </a:r>
            <a:r>
              <a:rPr/>
              <a:t>projects?</a:t>
            </a:r>
          </a:p>
        </p:txBody>
      </p:sp>
      <p:sp>
        <p:nvSpPr>
          <p:cNvPr id="3" name="Content Placeholder 2"/>
          <p:cNvSpPr>
            <a:spLocks noGrp="1"/>
          </p:cNvSpPr>
          <p:nvPr>
            <p:ph idx="1"/>
          </p:nvPr>
        </p:nvSpPr>
        <p:spPr/>
        <p:txBody>
          <a:bodyPr/>
          <a:lstStyle/>
          <a:p>
            <a:pPr lvl="0" marL="0" indent="0">
              <a:buNone/>
            </a:pPr>
            <a:r>
              <a:rPr/>
              <a:t>“The chance of the </a:t>
            </a:r>
            <a:r>
              <a:rPr>
                <a:latin typeface="Courier"/>
              </a:rPr>
              <a:t>setwd()</a:t>
            </a:r>
            <a:r>
              <a:rPr/>
              <a:t> command having the desired effect – making the file paths work – for anyone besides its author is 0%. It’s also unlikely to work for the author one or two years or computers from now. The project is not self-contained and portable.”</a:t>
            </a:r>
          </a:p>
          <a:p>
            <a:pPr lvl="1"/>
            <a:r>
              <a:rPr>
                <a:hlinkClick r:id="rId2"/>
              </a:rPr>
              <a:t>Jenny Bryan</a:t>
            </a:r>
          </a:p>
          <a:p>
            <a:pPr lvl="0" marL="0" indent="0">
              <a:buNone/>
            </a:pPr>
            <a:r>
              <a:rPr b="1"/>
              <a:t>Let’s go over how to create and use an R Project!</a:t>
            </a:r>
          </a:p>
        </p:txBody>
      </p:sp>
    </p:spTree>
  </p:cSl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the-end-g23b994289_1280.jpg" id="0" name="Picture 1"/>
          <p:cNvPicPr>
            <a:picLocks noGrp="1" noChangeAspect="1"/>
          </p:cNvPicPr>
          <p:nvPr/>
        </p:nvPicPr>
        <p:blipFill>
          <a:blip r:embed="rId2"/>
          <a:stretch>
            <a:fillRect/>
          </a:stretch>
        </p:blipFill>
        <p:spPr bwMode="auto">
          <a:xfrm>
            <a:off x="2171700" y="1193800"/>
            <a:ext cx="4800600" cy="3390900"/>
          </a:xfrm>
          <a:prstGeom prst="rect">
            <a:avLst/>
          </a:prstGeom>
          <a:noFill/>
          <a:ln w="9525">
            <a:noFill/>
            <a:headEnd/>
            <a:tailEnd/>
          </a:ln>
        </p:spPr>
      </p:pic>
    </p:spTree>
  </p:cSl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marL="0" indent="0">
              <a:buNone/>
            </a:pPr>
            <a:r>
              <a:rPr/>
              <a:t>Image by Gerd Altmann from Pixabay</a:t>
            </a:r>
          </a:p>
        </p:txBody>
      </p:sp>
    </p:spTree>
  </p:cSl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New</a:t>
            </a:r>
            <a:r>
              <a:rPr/>
              <a:t> </a:t>
            </a:r>
            <a:r>
              <a:rPr/>
              <a:t>R</a:t>
            </a:r>
            <a:r>
              <a:rPr/>
              <a:t> </a:t>
            </a:r>
            <a:r>
              <a:rPr/>
              <a:t>Project</a:t>
            </a:r>
          </a:p>
        </p:txBody>
      </p:sp>
      <p:sp>
        <p:nvSpPr>
          <p:cNvPr id="3" name="Content Placeholder 2"/>
          <p:cNvSpPr>
            <a:spLocks noGrp="1"/>
          </p:cNvSpPr>
          <p:nvPr>
            <p:ph idx="1"/>
          </p:nvPr>
        </p:nvSpPr>
        <p:spPr/>
        <p:txBody>
          <a:bodyPr/>
          <a:lstStyle/>
          <a:p>
            <a:pPr lvl="0" marL="0" indent="0">
              <a:buNone/>
            </a:pPr>
            <a:r>
              <a:rPr/>
              <a:t>Let’s make an R Project so we can stay organized in the next steps. Click the new R Project button at the top left of RStudio:</a:t>
            </a:r>
          </a:p>
        </p:txBody>
      </p:sp>
    </p:spTree>
  </p:cSl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Data_Input_Rproject.png" id="0" name="Picture 1"/>
          <p:cNvPicPr>
            <a:picLocks noGrp="1" noChangeAspect="1"/>
          </p:cNvPicPr>
          <p:nvPr/>
        </p:nvPicPr>
        <p:blipFill>
          <a:blip r:embed="rId2"/>
          <a:stretch>
            <a:fillRect/>
          </a:stretch>
        </p:blipFill>
        <p:spPr bwMode="auto">
          <a:xfrm>
            <a:off x="1790700" y="1193800"/>
            <a:ext cx="5549900" cy="3390900"/>
          </a:xfrm>
          <a:prstGeom prst="rect">
            <a:avLst/>
          </a:prstGeom>
          <a:noFill/>
          <a:ln w="9525">
            <a:noFill/>
            <a:headEnd/>
            <a:tailEnd/>
          </a:ln>
        </p:spPr>
      </p:pic>
    </p:spTree>
  </p:cSl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marL="0" indent="0">
              <a:buNone/>
            </a:pPr>
            <a:r>
              <a:rPr/>
              <a:t>New</a:t>
            </a:r>
            <a:r>
              <a:rPr/>
              <a:t> </a:t>
            </a:r>
            <a:r>
              <a:rPr/>
              <a:t>R</a:t>
            </a:r>
            <a:r>
              <a:rPr/>
              <a:t> </a:t>
            </a:r>
            <a:r>
              <a:rPr/>
              <a:t>Project</a:t>
            </a:r>
          </a:p>
        </p:txBody>
      </p:sp>
      <p:sp>
        <p:nvSpPr>
          <p:cNvPr id="3" name="Content Placeholder 2"/>
          <p:cNvSpPr>
            <a:spLocks noGrp="1"/>
          </p:cNvSpPr>
          <p:nvPr>
            <p:ph idx="1"/>
          </p:nvPr>
        </p:nvSpPr>
        <p:spPr/>
        <p:txBody>
          <a:bodyPr/>
          <a:lstStyle/>
          <a:p>
            <a:pPr lvl="0" marL="0" indent="0">
              <a:buNone/>
            </a:pPr>
            <a:r>
              <a:rPr/>
              <a:t>In the New Project Wizard, click “New Directory”:</a:t>
            </a:r>
          </a:p>
        </p:txBody>
      </p:sp>
    </p:spTree>
  </p:cSl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images/Data_Input_new_directory.png" id="0" name="Picture 1"/>
          <p:cNvPicPr>
            <a:picLocks noGrp="1" noChangeAspect="1"/>
          </p:cNvPicPr>
          <p:nvPr/>
        </p:nvPicPr>
        <p:blipFill>
          <a:blip r:embed="rId2"/>
          <a:stretch>
            <a:fillRect/>
          </a:stretch>
        </p:blipFill>
        <p:spPr bwMode="auto">
          <a:xfrm>
            <a:off x="1739900" y="1193800"/>
            <a:ext cx="5676900" cy="3390900"/>
          </a:xfrm>
          <a:prstGeom prst="rect">
            <a:avLst/>
          </a:prstGeom>
          <a:noFill/>
          <a:ln w="9525">
            <a:noFill/>
            <a:headEnd/>
            <a:tailEnd/>
          </a:ln>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TotalTime>
  <Words>4</Words>
  <Application>Microsoft Macintosh PowerPoint</Application>
  <PresentationFormat>On-screen Show (16:9)</PresentationFormat>
  <Paragraphs>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Courier New</vt:lpstr>
      <vt:lpstr>Lato</vt:lpstr>
      <vt:lpstr>Montserrat</vt:lpstr>
      <vt:lpstr>Wingdings</vt:lpstr>
      <vt:lpstr>Office Theme</vt:lpstr>
      <vt:lpstr>Basic 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Input</dc:title>
  <dc:creator/>
  <cp:keywords/>
  <dcterms:created xsi:type="dcterms:W3CDTF">2026-05-12T20:09:20Z</dcterms:created>
  <dcterms:modified xsi:type="dcterms:W3CDTF">2026-05-12T20:09:20Z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ies>
</file>