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2100"/>
    <p:restoredTop autoAdjust="0" sz="94752"/>
  </p:normalViewPr>
  <p:slideViewPr>
    <p:cSldViewPr snapToGrid="0" snapToObjects="1">
      <p:cViewPr varScale="1">
        <p:scale>
          <a:sx d="100" n="198"/>
          <a:sy d="100" n="198"/>
        </p:scale>
        <p:origin x="1208" y="184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51" Type="http://schemas.openxmlformats.org/officeDocument/2006/relationships/tableStyles" Target="tableStyles.xml" /><Relationship Id="rId50" Type="http://schemas.openxmlformats.org/officeDocument/2006/relationships/theme" Target="theme/theme1.xml" /><Relationship Id="rId4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39774"/>
            <a:ext cx="7772400" cy="1102519"/>
          </a:xfrm>
        </p:spPr>
        <p:txBody>
          <a:bodyPr/>
          <a:lstStyle>
            <a:lvl1pPr algn="ctr"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1730"/>
            <a:ext cx="6400800" cy="3473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918C2E-CA3D-3E7E-792D-7E5EF1245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96" y="289937"/>
            <a:ext cx="4638608" cy="25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3300" kern="1200" baseline="0">
          <a:solidFill>
            <a:schemeClr val="tx1"/>
          </a:solidFill>
          <a:latin typeface="Montserrat" panose="00000500000000000000" pitchFamily="2" charset="77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13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Wingdings" pitchFamily="2" charset="2"/>
        <a:buChar char="§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aseh.org/modules/Basic_R/lab/Basic_R_Lab.Rmd" TargetMode="Externa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g" /></Relationships>
</file>

<file path=ppt/slides/_rels/slide4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aseh.org/" TargetMode="External" /><Relationship Id="rId3" Type="http://schemas.openxmlformats.org/officeDocument/2006/relationships/hyperlink" Target="https://daseh.org/modules/Basic_R/lab/Basic_R_Lab.Rmd" TargetMode="External" /><Relationship Id="rId4" Type="http://schemas.openxmlformats.org/officeDocument/2006/relationships/hyperlink" Target="https://daseh.org/modules/cheatsheets/Day-1.pdf" TargetMode="External" /></Relationships>
</file>

<file path=ppt/slides/_rels/slide4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g" /></Relationships>
</file>

<file path=ppt/slides/_rels/slide4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39774"/>
            <a:ext cx="7772400" cy="1102519"/>
          </a:xfrm>
        </p:spPr>
        <p:txBody>
          <a:bodyPr/>
          <a:lstStyle/>
          <a:p>
            <a:pPr lvl="0" marL="0" indent="0">
              <a:buNone/>
            </a:pPr>
            <a:r>
              <a:rPr/>
              <a:t>Basic</a:t>
            </a:r>
            <a:r>
              <a:rPr/>
              <a:t> </a:t>
            </a:r>
            <a:r>
              <a:rPr/>
              <a:t>R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1730"/>
            <a:ext cx="6400800" cy="347370"/>
          </a:xfrm>
        </p:spPr>
        <p:txBody>
          <a:bodyPr/>
          <a:lstStyle/>
          <a:p>
            <a:pPr lvl="0" marL="0" indent="0">
              <a:buNone/>
            </a:pPr>
            <a:br/>
            <a:br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Objects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/>
              <a:t>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Create objects with text using quotation marks:</a:t>
            </a:r>
          </a:p>
          <a:p>
            <a:pPr lvl="0" indent="0">
              <a:buNone/>
            </a:pPr>
            <a:r>
              <a:rPr>
                <a:latin typeface="Courier"/>
              </a:rPr>
              <a:t>y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"hello world!"</a:t>
            </a:r>
            <a:br/>
            <a:r>
              <a:rPr>
                <a:latin typeface="Courier"/>
              </a:rPr>
              <a:t>y</a:t>
            </a:r>
          </a:p>
          <a:p>
            <a:pPr lvl="0" indent="0">
              <a:buNone/>
            </a:pPr>
            <a:r>
              <a:rPr>
                <a:latin typeface="Courier"/>
              </a:rPr>
              <a:t>[1] "hello world!"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numeric</a:t>
            </a:r>
            <a:r>
              <a:rPr/>
              <a:t> </a:t>
            </a:r>
            <a:r>
              <a:rPr/>
              <a:t>vs. character</a:t>
            </a:r>
            <a:r>
              <a:rPr/>
              <a:t> </a:t>
            </a:r>
            <a:r>
              <a:rPr/>
              <a:t>classes?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We will talk in-depth about classes. For now:</a:t>
            </a:r>
          </a:p>
          <a:p>
            <a:pPr lvl="0" marL="0" indent="0">
              <a:buNone/>
            </a:pPr>
            <a:r>
              <a:rPr b="1"/>
              <a:t>numeric</a:t>
            </a:r>
          </a:p>
          <a:p>
            <a:pPr lvl="1"/>
            <a:r>
              <a:rPr/>
              <a:t>Numbers</a:t>
            </a:r>
          </a:p>
          <a:p>
            <a:pPr lvl="1"/>
            <a:r>
              <a:rPr/>
              <a:t>No quotation marks</a:t>
            </a:r>
          </a:p>
          <a:p>
            <a:pPr lvl="0" indent="0">
              <a:buNone/>
            </a:pPr>
            <a:r>
              <a:rPr>
                <a:solidFill>
                  <a:srgbClr val="40A070"/>
                </a:solidFill>
                <a:latin typeface="Courier"/>
              </a:rPr>
              <a:t>2</a:t>
            </a:r>
          </a:p>
          <a:p>
            <a:pPr lvl="0" marL="0" indent="0">
              <a:buNone/>
            </a:pPr>
            <a:r>
              <a:rPr b="1"/>
              <a:t>character</a:t>
            </a:r>
          </a:p>
          <a:p>
            <a:pPr lvl="1"/>
            <a:r>
              <a:rPr/>
              <a:t>Text with quotation marks</a:t>
            </a:r>
          </a:p>
          <a:p>
            <a:pPr lvl="1"/>
            <a:r>
              <a:rPr/>
              <a:t>Green lettering (default)</a:t>
            </a:r>
          </a:p>
          <a:p>
            <a:pPr lvl="0" indent="0">
              <a:buNone/>
            </a:pPr>
            <a:r>
              <a:rPr>
                <a:solidFill>
                  <a:srgbClr val="4070A0"/>
                </a:solidFill>
                <a:latin typeface="Courier"/>
              </a:rPr>
              <a:t>"hello!"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marL="0" indent="0">
              <a:buNone/>
            </a:pPr>
            <a:r>
              <a:rPr/>
              <a:t>Common</a:t>
            </a:r>
            <a:r>
              <a:rPr/>
              <a:t> </a:t>
            </a:r>
            <a:r>
              <a:rPr/>
              <a:t>issues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debug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01800" y="1193800"/>
            <a:ext cx="57531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TROUBLESHOOTING:</a:t>
            </a:r>
            <a:r>
              <a:rPr/>
              <a:t> </a:t>
            </a:r>
            <a:r>
              <a:rPr/>
              <a:t>R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case</a:t>
            </a:r>
            <a:r>
              <a:rPr/>
              <a:t> </a:t>
            </a:r>
            <a:r>
              <a:rPr/>
              <a:t>sensitive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Object names are case-sensitive, i.e., </a:t>
            </a:r>
            <a:r>
              <a:rPr>
                <a:latin typeface="Courier"/>
              </a:rPr>
              <a:t>X</a:t>
            </a:r>
            <a:r>
              <a:rPr/>
              <a:t> and </a:t>
            </a:r>
            <a:r>
              <a:rPr>
                <a:latin typeface="Courier"/>
              </a:rPr>
              <a:t>x</a:t>
            </a:r>
            <a:r>
              <a:rPr/>
              <a:t> are different</a:t>
            </a:r>
          </a:p>
          <a:p>
            <a:pPr lvl="0" indent="0">
              <a:buNone/>
            </a:pPr>
            <a:r>
              <a:rPr>
                <a:latin typeface="Courier"/>
              </a:rPr>
              <a:t>x</a:t>
            </a:r>
          </a:p>
          <a:p>
            <a:pPr lvl="0" indent="0">
              <a:buNone/>
            </a:pPr>
            <a:r>
              <a:rPr>
                <a:latin typeface="Courier"/>
              </a:rPr>
              <a:t>[1] 2</a:t>
            </a:r>
          </a:p>
          <a:p>
            <a:pPr lvl="0" indent="0">
              <a:buNone/>
            </a:pPr>
            <a:r>
              <a:rPr>
                <a:latin typeface="Courier"/>
              </a:rPr>
              <a:t>X</a:t>
            </a:r>
          </a:p>
          <a:p>
            <a:pPr lvl="0" indent="0">
              <a:buNone/>
            </a:pPr>
            <a:r>
              <a:rPr>
                <a:latin typeface="Courier"/>
              </a:rPr>
              <a:t>Error: object 'X' not found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TROUBLESHOOTING:</a:t>
            </a:r>
            <a:r>
              <a:rPr/>
              <a:t> </a:t>
            </a:r>
            <a:r>
              <a:rPr/>
              <a:t>No</a:t>
            </a:r>
            <a:r>
              <a:rPr/>
              <a:t> </a:t>
            </a:r>
            <a:r>
              <a:rPr/>
              <a:t>commas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big</a:t>
            </a:r>
            <a:r>
              <a:rPr/>
              <a:t> </a:t>
            </a:r>
            <a:r>
              <a:rPr/>
              <a:t>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Commas separate objects in R, so they shouldn’t be used when entering big numbers.</a:t>
            </a:r>
          </a:p>
          <a:p>
            <a:pPr lvl="0" indent="0">
              <a:buNone/>
            </a:pPr>
            <a:r>
              <a:rPr>
                <a:latin typeface="Courier"/>
              </a:rPr>
              <a:t>z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,</a:t>
            </a:r>
            <a:r>
              <a:rPr>
                <a:solidFill>
                  <a:srgbClr val="40A070"/>
                </a:solidFill>
                <a:latin typeface="Courier"/>
              </a:rPr>
              <a:t>000</a:t>
            </a:r>
          </a:p>
          <a:p>
            <a:pPr lvl="0" indent="0">
              <a:buNone/>
            </a:pPr>
            <a:r>
              <a:rPr>
                <a:latin typeface="Courier"/>
              </a:rPr>
              <a:t>Error in parse(text = input): &lt;text&gt;:1:7: unexpected ','
1: z &lt;- 3,
          ^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TROUBLESHOOTING:</a:t>
            </a:r>
            <a:r>
              <a:rPr/>
              <a:t> </a:t>
            </a:r>
            <a:r>
              <a:rPr/>
              <a:t>Complete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40A070"/>
                </a:solidFill>
                <a:latin typeface="Courier"/>
              </a:rPr>
              <a:t>10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/</a:t>
            </a:r>
          </a:p>
          <a:p>
            <a:pPr lvl="0" indent="0">
              <a:buNone/>
            </a:pPr>
            <a:r>
              <a:rPr>
                <a:latin typeface="Courier"/>
              </a:rPr>
              <a:t>Error in parse(text = input): &lt;text&gt;:2:0: unexpected end of input
1: 10 /
   ^</a:t>
            </a:r>
          </a:p>
          <a:p>
            <a:pPr lvl="0" marL="0" indent="0">
              <a:buNone/>
            </a:pPr>
            <a:r>
              <a:rPr>
                <a:latin typeface="Courier"/>
              </a:rPr>
              <a:t>+</a:t>
            </a:r>
            <a:r>
              <a:rPr/>
              <a:t> indicates an incomplete statement. Hit “esc” to clear and bring back the </a:t>
            </a:r>
            <a:r>
              <a:rPr>
                <a:latin typeface="Courier"/>
              </a:rPr>
              <a:t>&gt;</a:t>
            </a:r>
            <a:r>
              <a:rPr/>
              <a:t>.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incomplete_statemen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1200" y="1193800"/>
            <a:ext cx="7708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Simple</a:t>
            </a:r>
            <a:r>
              <a:rPr/>
              <a:t> </a:t>
            </a:r>
            <a:r>
              <a:rPr/>
              <a:t>object</a:t>
            </a:r>
            <a:r>
              <a:rPr/>
              <a:t> </a:t>
            </a:r>
            <a:r>
              <a:rPr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Try assigning your full name to an R object called </a:t>
            </a:r>
            <a:r>
              <a:rPr>
                <a:latin typeface="Courier"/>
              </a:rPr>
              <a:t>name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Simple</a:t>
            </a:r>
            <a:r>
              <a:rPr/>
              <a:t> </a:t>
            </a:r>
            <a:r>
              <a:rPr/>
              <a:t>object</a:t>
            </a:r>
            <a:r>
              <a:rPr/>
              <a:t> </a:t>
            </a:r>
            <a:r>
              <a:rPr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Try assigning your full name to an R object called </a:t>
            </a:r>
            <a:r>
              <a:rPr>
                <a:latin typeface="Courier"/>
              </a:rPr>
              <a:t>name</a:t>
            </a:r>
          </a:p>
          <a:p>
            <a:pPr lvl="0" indent="0">
              <a:buNone/>
            </a:pPr>
            <a:r>
              <a:rPr>
                <a:latin typeface="Courier"/>
              </a:rPr>
              <a:t>name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"Ava Hoffman"</a:t>
            </a:r>
            <a:br/>
            <a:r>
              <a:rPr>
                <a:latin typeface="Courier"/>
              </a:rPr>
              <a:t>name</a:t>
            </a:r>
          </a:p>
          <a:p>
            <a:pPr lvl="0" indent="0">
              <a:buNone/>
            </a:pPr>
            <a:r>
              <a:rPr>
                <a:latin typeface="Courier"/>
              </a:rPr>
              <a:t>[1] "Ava Hoffman"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Working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For now, we will be working in the </a:t>
            </a:r>
            <a:r>
              <a:rPr b="1"/>
              <a:t>Console</a:t>
            </a:r>
            <a:r>
              <a:rPr/>
              <a:t> (Pane 1 )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Combining</a:t>
            </a:r>
            <a:r>
              <a:rPr/>
              <a:t> </a:t>
            </a:r>
            <a:r>
              <a:rPr/>
              <a:t>objects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>
                <a:latin typeface="Courier"/>
              </a:rPr>
              <a:t>c()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Use </a:t>
            </a:r>
            <a:r>
              <a:rPr>
                <a:latin typeface="Courier"/>
              </a:rPr>
              <a:t>c()</a:t>
            </a:r>
            <a:r>
              <a:rPr/>
              <a:t> to collect/combine single R objects into a vector of R objects. It is mostly used for creating vectors of numbers and character strings.</a:t>
            </a:r>
          </a:p>
          <a:p>
            <a:pPr lvl="0" indent="0">
              <a:buNone/>
            </a:pPr>
            <a:r>
              <a:rPr>
                <a:latin typeface="Courier"/>
              </a:rPr>
              <a:t>x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4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6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8</a:t>
            </a:r>
            <a:r>
              <a:rPr>
                <a:latin typeface="Courier"/>
              </a:rPr>
              <a:t>)</a:t>
            </a:r>
            <a:br/>
            <a:r>
              <a:rPr>
                <a:latin typeface="Courier"/>
              </a:rPr>
              <a:t>x</a:t>
            </a:r>
          </a:p>
          <a:p>
            <a:pPr lvl="0" indent="0">
              <a:buNone/>
            </a:pPr>
            <a:r>
              <a:rPr>
                <a:latin typeface="Courier"/>
              </a:rPr>
              <a:t>[1] 1 4 6 8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Combining</a:t>
            </a:r>
            <a:r>
              <a:rPr/>
              <a:t> </a:t>
            </a:r>
            <a:r>
              <a:rPr/>
              <a:t>objects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>
                <a:latin typeface="Courier"/>
              </a:rPr>
              <a:t>c()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Try assigning your first and last name as 2 separate character strings into a vector called </a:t>
            </a:r>
            <a:r>
              <a:rPr>
                <a:latin typeface="Courier"/>
              </a:rPr>
              <a:t>name2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Combining</a:t>
            </a:r>
            <a:r>
              <a:rPr/>
              <a:t> </a:t>
            </a:r>
            <a:r>
              <a:rPr/>
              <a:t>objects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>
                <a:latin typeface="Courier"/>
              </a:rPr>
              <a:t>c()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Try assigning your first and last name as 2 separate character strings into a vector called </a:t>
            </a:r>
            <a:r>
              <a:rPr>
                <a:latin typeface="Courier"/>
              </a:rPr>
              <a:t>name2</a:t>
            </a:r>
          </a:p>
          <a:p>
            <a:pPr lvl="0" indent="0">
              <a:buNone/>
            </a:pPr>
            <a:r>
              <a:rPr>
                <a:latin typeface="Courier"/>
              </a:rPr>
              <a:t>name2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"Ava"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"Hoffman"</a:t>
            </a:r>
            <a:r>
              <a:rPr>
                <a:latin typeface="Courier"/>
              </a:rPr>
              <a:t>)</a:t>
            </a:r>
            <a:br/>
            <a:r>
              <a:rPr>
                <a:latin typeface="Courier"/>
              </a:rPr>
              <a:t>name2</a:t>
            </a:r>
          </a:p>
          <a:p>
            <a:pPr lvl="0" indent="0">
              <a:buNone/>
            </a:pPr>
            <a:r>
              <a:rPr>
                <a:latin typeface="Courier"/>
              </a:rPr>
              <a:t>[1] "Ava"     "Hoffman"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Basic</a:t>
            </a:r>
            <a:r>
              <a:rPr/>
              <a:t> </a:t>
            </a:r>
            <a:r>
              <a:rPr/>
              <a:t>terms:</a:t>
            </a:r>
            <a:r>
              <a:rPr/>
              <a:t> </a:t>
            </a:r>
            <a:r>
              <a:rPr/>
              <a:t>“</a:t>
            </a:r>
            <a:r>
              <a:rPr/>
              <a:t>function</a:t>
            </a:r>
            <a:r>
              <a:rPr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 b="1"/>
              <a:t>Function</a:t>
            </a:r>
            <a:r>
              <a:rPr/>
              <a:t> - a function is a piece of code that allows you to do something in R. You can write your own, use functions that come directly from installing R, or use functions from additional packages.</a:t>
            </a:r>
          </a:p>
          <a:p>
            <a:pPr lvl="0" marL="0" indent="0">
              <a:buNone/>
            </a:pPr>
            <a:r>
              <a:rPr/>
              <a:t>You can think of a function as </a:t>
            </a:r>
            <a:r>
              <a:rPr b="1"/>
              <a:t>verb</a:t>
            </a:r>
            <a:r>
              <a:rPr/>
              <a:t> in R.</a:t>
            </a:r>
          </a:p>
          <a:p>
            <a:pPr lvl="0" marL="0" indent="0">
              <a:buNone/>
            </a:pPr>
            <a:r>
              <a:rPr/>
              <a:t>A function might help you add numbers together, create a plot, or organize your data.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Using</a:t>
            </a:r>
            <a:r>
              <a:rPr/>
              <a:t> </a:t>
            </a:r>
            <a:r>
              <a:rPr/>
              <a:t>functions</a:t>
            </a:r>
            <a:r>
              <a:rPr/>
              <a:t> </a:t>
            </a:r>
            <a:r>
              <a:rPr/>
              <a:t>on</a:t>
            </a:r>
            <a:r>
              <a:rPr/>
              <a:t> </a:t>
            </a:r>
            <a:r>
              <a:rPr/>
              <a:t>our</a:t>
            </a:r>
            <a:r>
              <a:rPr/>
              <a:t> </a:t>
            </a:r>
            <a:r>
              <a:rPr/>
              <a:t>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>
                <a:latin typeface="Courier"/>
              </a:rPr>
              <a:t>class()</a:t>
            </a:r>
            <a:r>
              <a:rPr/>
              <a:t> tells us what kind of values the object contains (numeric, character, etc)</a:t>
            </a:r>
          </a:p>
          <a:p>
            <a:pPr lvl="1"/>
            <a:r>
              <a:rPr>
                <a:latin typeface="Courier"/>
              </a:rPr>
              <a:t>length()</a:t>
            </a:r>
            <a:r>
              <a:rPr/>
              <a:t> tells us how many elements.</a:t>
            </a:r>
          </a:p>
          <a:p>
            <a:pPr lvl="0" indent="0">
              <a:buNone/>
            </a:pPr>
            <a:r>
              <a:rPr>
                <a:latin typeface="Courier"/>
              </a:rPr>
              <a:t>name</a:t>
            </a:r>
          </a:p>
          <a:p>
            <a:pPr lvl="0" indent="0">
              <a:buNone/>
            </a:pPr>
            <a:r>
              <a:rPr>
                <a:latin typeface="Courier"/>
              </a:rPr>
              <a:t>[1] "Ava Hoffman"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class</a:t>
            </a:r>
            <a:r>
              <a:rPr>
                <a:latin typeface="Courier"/>
              </a:rPr>
              <a:t>(name)</a:t>
            </a:r>
          </a:p>
          <a:p>
            <a:pPr lvl="0" indent="0">
              <a:buNone/>
            </a:pPr>
            <a:r>
              <a:rPr>
                <a:latin typeface="Courier"/>
              </a:rPr>
              <a:t>[1] "character"</a:t>
            </a:r>
          </a:p>
          <a:p>
            <a:pPr lvl="0" indent="0">
              <a:buNone/>
            </a:pPr>
            <a:r>
              <a:rPr>
                <a:latin typeface="Courier"/>
              </a:rPr>
              <a:t>x</a:t>
            </a:r>
          </a:p>
          <a:p>
            <a:pPr lvl="0" indent="0">
              <a:buNone/>
            </a:pPr>
            <a:r>
              <a:rPr>
                <a:latin typeface="Courier"/>
              </a:rPr>
              <a:t>[1] 1 4 6 8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length</a:t>
            </a:r>
            <a:r>
              <a:rPr>
                <a:latin typeface="Courier"/>
              </a:rPr>
              <a:t>(x)</a:t>
            </a:r>
          </a:p>
          <a:p>
            <a:pPr lvl="0" indent="0">
              <a:buNone/>
            </a:pPr>
            <a:r>
              <a:rPr>
                <a:latin typeface="Courier"/>
              </a:rPr>
              <a:t>[1] 4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GUT</a:t>
            </a:r>
            <a:r>
              <a:rPr/>
              <a:t> </a:t>
            </a:r>
            <a:r>
              <a:rPr/>
              <a:t>CHECK:</a:t>
            </a:r>
            <a:r>
              <a:rPr/>
              <a:t> </a:t>
            </a:r>
            <a:r>
              <a:rPr/>
              <a:t>What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“</a:t>
            </a:r>
            <a:r>
              <a:rPr/>
              <a:t>function</a:t>
            </a:r>
            <a:r>
              <a:rPr/>
              <a:t>”</a:t>
            </a:r>
            <a:r>
              <a:rPr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A. a number or text</a:t>
            </a:r>
          </a:p>
          <a:p>
            <a:pPr lvl="0" marL="0" indent="0">
              <a:buNone/>
            </a:pPr>
            <a:r>
              <a:rPr/>
              <a:t>B. a button inside RStudio</a:t>
            </a:r>
          </a:p>
          <a:p>
            <a:pPr lvl="0" marL="0" indent="0">
              <a:buNone/>
            </a:pPr>
            <a:r>
              <a:rPr/>
              <a:t>C. code that does something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Combining</a:t>
            </a:r>
            <a:r>
              <a:rPr/>
              <a:t> </a:t>
            </a:r>
            <a:r>
              <a:rPr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It’s fine to combine vectors, but all values will end up with the same class!</a:t>
            </a:r>
          </a:p>
          <a:p>
            <a:pPr lvl="0" indent="0">
              <a:buNone/>
            </a:pPr>
            <a:r>
              <a:rPr>
                <a:latin typeface="Courier"/>
              </a:rPr>
              <a:t>vect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(name, x)</a:t>
            </a:r>
            <a:br/>
            <a:r>
              <a:rPr>
                <a:latin typeface="Courier"/>
              </a:rPr>
              <a:t>vect</a:t>
            </a:r>
          </a:p>
          <a:p>
            <a:pPr lvl="0" indent="0">
              <a:buNone/>
            </a:pPr>
            <a:r>
              <a:rPr>
                <a:latin typeface="Courier"/>
              </a:rPr>
              <a:t>[1] "Ava Hoffman" "1"           "4"           "6"           "8"          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class</a:t>
            </a:r>
            <a:r>
              <a:rPr>
                <a:latin typeface="Courier"/>
              </a:rPr>
              <a:t>(vect)</a:t>
            </a:r>
          </a:p>
          <a:p>
            <a:pPr lvl="0" indent="0">
              <a:buNone/>
            </a:pPr>
            <a:r>
              <a:rPr>
                <a:latin typeface="Courier"/>
              </a:rPr>
              <a:t>[1] "character"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Practicing</a:t>
            </a:r>
            <a:r>
              <a:rPr/>
              <a:t> </a:t>
            </a:r>
            <a:r>
              <a:rPr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 do you expect for the length of the </a:t>
            </a:r>
            <a:r>
              <a:rPr>
                <a:latin typeface="Courier"/>
              </a:rPr>
              <a:t>name2</a:t>
            </a:r>
            <a:r>
              <a:rPr/>
              <a:t> object?</a:t>
            </a:r>
          </a:p>
          <a:p>
            <a:pPr lvl="0" marL="0" indent="0">
              <a:buNone/>
            </a:pPr>
            <a:r>
              <a:rPr/>
              <a:t>What is the class?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Practicing</a:t>
            </a:r>
            <a:r>
              <a:rPr/>
              <a:t> </a:t>
            </a:r>
            <a:r>
              <a:rPr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 do you expect for the length of the </a:t>
            </a:r>
            <a:r>
              <a:rPr>
                <a:latin typeface="Courier"/>
              </a:rPr>
              <a:t>name2</a:t>
            </a:r>
            <a:r>
              <a:rPr/>
              <a:t> object?</a:t>
            </a:r>
          </a:p>
          <a:p>
            <a:pPr lvl="0" marL="0" indent="0">
              <a:buNone/>
            </a:pPr>
            <a:r>
              <a:rPr/>
              <a:t>What is the class?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length</a:t>
            </a:r>
            <a:r>
              <a:rPr>
                <a:latin typeface="Courier"/>
              </a:rPr>
              <a:t>(name2)</a:t>
            </a:r>
          </a:p>
          <a:p>
            <a:pPr lvl="0" indent="0">
              <a:buNone/>
            </a:pPr>
            <a:r>
              <a:rPr>
                <a:latin typeface="Courier"/>
              </a:rPr>
              <a:t>[1] 2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class</a:t>
            </a:r>
            <a:r>
              <a:rPr>
                <a:latin typeface="Courier"/>
              </a:rPr>
              <a:t>(name2)</a:t>
            </a:r>
          </a:p>
          <a:p>
            <a:pPr lvl="0" indent="0">
              <a:buNone/>
            </a:pPr>
            <a:r>
              <a:rPr>
                <a:latin typeface="Courier"/>
              </a:rPr>
              <a:t>[1] "character"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Commenting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#</a:t>
            </a:r>
            <a:r>
              <a:rPr/>
              <a:t> creates a comment in R code</a:t>
            </a:r>
          </a:p>
          <a:p>
            <a:pPr lvl="0" indent="0">
              <a:buNone/>
            </a:pPr>
            <a:r>
              <a:rPr i="1">
                <a:solidFill>
                  <a:srgbClr val="60A0B0"/>
                </a:solidFill>
                <a:latin typeface="Courier"/>
              </a:rPr>
              <a:t># 1 + 2 &lt;- this does not get run</a:t>
            </a:r>
            <a:br/>
            <a:br/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 </a:t>
            </a:r>
            <a:r>
              <a:rPr i="1">
                <a:solidFill>
                  <a:srgbClr val="60A0B0"/>
                </a:solidFill>
                <a:latin typeface="Courier"/>
              </a:rPr>
              <a:t># &lt;- this does</a:t>
            </a:r>
          </a:p>
          <a:p>
            <a:pPr lvl="0" indent="0">
              <a:buNone/>
            </a:pPr>
            <a:r>
              <a:rPr>
                <a:latin typeface="Courier"/>
              </a:rPr>
              <a:t>[1] 3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/RStudio/images/three_pane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17700" y="1193800"/>
            <a:ext cx="53213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Lab</a:t>
            </a:r>
            <a:r>
              <a:rPr/>
              <a:t> </a:t>
            </a:r>
            <a:r>
              <a:rPr/>
              <a:t>Part</a:t>
            </a:r>
            <a:r>
              <a:rPr/>
              <a:t> </a:t>
            </a:r>
            <a:r>
              <a:rPr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Assign values to objects with </a:t>
            </a:r>
            <a:r>
              <a:rPr>
                <a:latin typeface="Courier"/>
              </a:rPr>
              <a:t>&lt;-</a:t>
            </a:r>
            <a:r>
              <a:rPr/>
              <a:t> (new name on left side)</a:t>
            </a:r>
          </a:p>
          <a:p>
            <a:pPr lvl="1"/>
            <a:r>
              <a:rPr/>
              <a:t>Use the </a:t>
            </a:r>
            <a:r>
              <a:rPr>
                <a:latin typeface="Courier"/>
              </a:rPr>
              <a:t>c()</a:t>
            </a:r>
            <a:r>
              <a:rPr/>
              <a:t> function to combine text/numbers/etc. into a vector</a:t>
            </a:r>
          </a:p>
          <a:p>
            <a:pPr lvl="1"/>
            <a:r>
              <a:rPr>
                <a:latin typeface="Courier"/>
              </a:rPr>
              <a:t>class()</a:t>
            </a:r>
            <a:r>
              <a:rPr/>
              <a:t> tells you the class (kind) of object</a:t>
            </a:r>
          </a:p>
          <a:p>
            <a:pPr lvl="1"/>
            <a:r>
              <a:rPr/>
              <a:t>Use the </a:t>
            </a:r>
            <a:r>
              <a:rPr>
                <a:latin typeface="Courier"/>
              </a:rPr>
              <a:t>length()</a:t>
            </a:r>
            <a:r>
              <a:rPr/>
              <a:t> function to determine number of elements</a:t>
            </a:r>
          </a:p>
          <a:p>
            <a:pPr lvl="1"/>
            <a:r>
              <a:rPr>
                <a:latin typeface="Courier"/>
              </a:rPr>
              <a:t>#</a:t>
            </a:r>
            <a:r>
              <a:rPr/>
              <a:t> for comments or to deactivate a line of code</a:t>
            </a:r>
          </a:p>
          <a:p>
            <a:pPr lvl="0" marL="0" indent="0">
              <a:buNone/>
            </a:pPr>
            <a:r>
              <a:rPr/>
              <a:t>Just open up the file to see the questions for lab. More about the file type soon!</a:t>
            </a:r>
          </a:p>
          <a:p>
            <a:pPr lvl="0" marL="0" indent="0">
              <a:buNone/>
            </a:pPr>
            <a:r>
              <a:rPr/>
              <a:t>💻 </a:t>
            </a:r>
            <a:r>
              <a:rPr>
                <a:hlinkClick r:id="rId2"/>
              </a:rPr>
              <a:t>Lab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Math</a:t>
            </a:r>
            <a:r>
              <a:rPr/>
              <a:t> </a:t>
            </a:r>
            <a:r>
              <a:rPr/>
              <a:t>+</a:t>
            </a:r>
            <a:r>
              <a:rPr/>
              <a:t> </a:t>
            </a:r>
            <a:r>
              <a:rPr/>
              <a:t>vector</a:t>
            </a:r>
            <a:r>
              <a:rPr/>
              <a:t> </a:t>
            </a:r>
            <a:r>
              <a:rPr/>
              <a:t>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 can perform math with vectors.</a:t>
            </a:r>
          </a:p>
          <a:p>
            <a:pPr lvl="0" indent="0">
              <a:buNone/>
            </a:pPr>
            <a:r>
              <a:rPr>
                <a:latin typeface="Courier"/>
              </a:rPr>
              <a:t>x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</a:p>
          <a:p>
            <a:pPr lvl="0" indent="0">
              <a:buNone/>
            </a:pPr>
            <a:r>
              <a:rPr>
                <a:latin typeface="Courier"/>
              </a:rPr>
              <a:t>[1]  3  6  8 10</a:t>
            </a:r>
          </a:p>
          <a:p>
            <a:pPr lvl="0" indent="0">
              <a:buNone/>
            </a:pPr>
            <a:r>
              <a:rPr>
                <a:latin typeface="Courier"/>
              </a:rPr>
              <a:t>x </a:t>
            </a:r>
            <a:r>
              <a:rPr>
                <a:solidFill>
                  <a:srgbClr val="4070A0"/>
                </a:solidFill>
                <a:latin typeface="Courier"/>
              </a:rPr>
              <a:t>*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</a:p>
          <a:p>
            <a:pPr lvl="0" indent="0">
              <a:buNone/>
            </a:pPr>
            <a:r>
              <a:rPr>
                <a:latin typeface="Courier"/>
              </a:rPr>
              <a:t>[1]  3 12 18 24</a:t>
            </a:r>
          </a:p>
          <a:p>
            <a:pPr lvl="0" indent="0">
              <a:buNone/>
            </a:pPr>
            <a:r>
              <a:rPr>
                <a:latin typeface="Courier"/>
              </a:rPr>
              <a:t>x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4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[1]  2  6  9 12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Math</a:t>
            </a:r>
            <a:r>
              <a:rPr/>
              <a:t> </a:t>
            </a:r>
            <a:r>
              <a:rPr/>
              <a:t>+</a:t>
            </a:r>
            <a:r>
              <a:rPr/>
              <a:t> </a:t>
            </a:r>
            <a:r>
              <a:rPr/>
              <a:t>vector</a:t>
            </a:r>
            <a:r>
              <a:rPr/>
              <a:t> </a:t>
            </a:r>
            <a:r>
              <a:rPr/>
              <a:t>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But math can only be performed on numbers.</a:t>
            </a:r>
          </a:p>
          <a:p>
            <a:pPr lvl="0" indent="0">
              <a:buNone/>
            </a:pPr>
            <a:r>
              <a:rPr>
                <a:latin typeface="Courier"/>
              </a:rPr>
              <a:t>name2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4</a:t>
            </a:r>
          </a:p>
          <a:p>
            <a:pPr lvl="0" indent="0">
              <a:buNone/>
            </a:pPr>
            <a:r>
              <a:rPr>
                <a:latin typeface="Courier"/>
              </a:rPr>
              <a:t>Error in name2 + 4: non-numeric argument to binary operator</a:t>
            </a:r>
          </a:p>
        </p:txBody>
      </p:sp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Reassigning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new</a:t>
            </a:r>
            <a:r>
              <a:rPr/>
              <a:t> </a:t>
            </a:r>
            <a:r>
              <a:rPr/>
              <a:t>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Save these modified vectors as a new vector called </a:t>
            </a:r>
            <a:r>
              <a:rPr>
                <a:latin typeface="Courier"/>
              </a:rPr>
              <a:t>y</a:t>
            </a:r>
            <a:r>
              <a:rPr/>
              <a:t>.</a:t>
            </a:r>
          </a:p>
          <a:p>
            <a:pPr lvl="0" indent="0">
              <a:buNone/>
            </a:pPr>
            <a:r>
              <a:rPr>
                <a:latin typeface="Courier"/>
              </a:rPr>
              <a:t>y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x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4</a:t>
            </a:r>
            <a:r>
              <a:rPr>
                <a:latin typeface="Courier"/>
              </a:rPr>
              <a:t>)</a:t>
            </a:r>
            <a:br/>
            <a:r>
              <a:rPr>
                <a:latin typeface="Courier"/>
              </a:rPr>
              <a:t>y</a:t>
            </a:r>
          </a:p>
          <a:p>
            <a:pPr lvl="0" indent="0">
              <a:buNone/>
            </a:pPr>
            <a:r>
              <a:rPr>
                <a:latin typeface="Courier"/>
              </a:rPr>
              <a:t>[1]  2  6  9 12</a:t>
            </a:r>
          </a:p>
          <a:p>
            <a:pPr lvl="0" marL="0" indent="0">
              <a:buNone/>
            </a:pPr>
            <a:r>
              <a:rPr/>
              <a:t>Note that the R object </a:t>
            </a:r>
            <a:r>
              <a:rPr>
                <a:latin typeface="Courier"/>
              </a:rPr>
              <a:t>y</a:t>
            </a:r>
            <a:r>
              <a:rPr/>
              <a:t> is no longer “hello world!” - It has been overwritten by assigning new data to the same name.</a:t>
            </a: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Reassigning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new</a:t>
            </a:r>
            <a:r>
              <a:rPr/>
              <a:t> </a:t>
            </a:r>
            <a:r>
              <a:rPr/>
              <a:t>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Reassigning allows you to make changes “in place”</a:t>
            </a:r>
          </a:p>
          <a:p>
            <a:pPr lvl="0" indent="0">
              <a:buNone/>
            </a:pPr>
            <a:r>
              <a:rPr i="1">
                <a:solidFill>
                  <a:srgbClr val="60A0B0"/>
                </a:solidFill>
                <a:latin typeface="Courier"/>
              </a:rPr>
              <a:t># results not stored:</a:t>
            </a:r>
            <a:br/>
            <a:r>
              <a:rPr>
                <a:latin typeface="Courier"/>
              </a:rPr>
              <a:t>x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4</a:t>
            </a:r>
            <a:r>
              <a:rPr>
                <a:latin typeface="Courier"/>
              </a:rPr>
              <a:t>)</a:t>
            </a:r>
            <a:br/>
            <a:br/>
            <a:r>
              <a:rPr i="1">
                <a:solidFill>
                  <a:srgbClr val="60A0B0"/>
                </a:solidFill>
                <a:latin typeface="Courier"/>
              </a:rPr>
              <a:t># x remains unchanged, results stored in `y`:</a:t>
            </a:r>
            <a:br/>
            <a:r>
              <a:rPr>
                <a:latin typeface="Courier"/>
              </a:rPr>
              <a:t>y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x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4</a:t>
            </a:r>
            <a:r>
              <a:rPr>
                <a:latin typeface="Courier"/>
              </a:rPr>
              <a:t>)</a:t>
            </a:r>
            <a:br/>
            <a:br/>
            <a:r>
              <a:rPr i="1">
                <a:solidFill>
                  <a:srgbClr val="60A0B0"/>
                </a:solidFill>
                <a:latin typeface="Courier"/>
              </a:rPr>
              <a:t># replace `x` in place</a:t>
            </a:r>
            <a:br/>
            <a:r>
              <a:rPr>
                <a:latin typeface="Courier"/>
              </a:rPr>
              <a:t>x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x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4</a:t>
            </a:r>
            <a:r>
              <a:rPr>
                <a:latin typeface="Courier"/>
              </a:rPr>
              <a:t>)</a:t>
            </a: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</a:t>
            </a:r>
            <a:r>
              <a:rPr/>
              <a:t> </a:t>
            </a:r>
            <a:r>
              <a:rPr/>
              <a:t>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 can get more attributes than just class. The function </a:t>
            </a:r>
            <a:r>
              <a:rPr>
                <a:latin typeface="Courier"/>
              </a:rPr>
              <a:t>str()</a:t>
            </a:r>
            <a:r>
              <a:rPr/>
              <a:t> gives you the structure of the object.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str</a:t>
            </a:r>
            <a:r>
              <a:rPr>
                <a:latin typeface="Courier"/>
              </a:rPr>
              <a:t>(x)</a:t>
            </a:r>
          </a:p>
          <a:p>
            <a:pPr lvl="0" indent="0">
              <a:buNone/>
            </a:pPr>
            <a:r>
              <a:rPr>
                <a:latin typeface="Courier"/>
              </a:rPr>
              <a:t> num [1:4] 1 4 6 8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str</a:t>
            </a:r>
            <a:r>
              <a:rPr>
                <a:latin typeface="Courier"/>
              </a:rPr>
              <a:t>(y)</a:t>
            </a:r>
          </a:p>
          <a:p>
            <a:pPr lvl="0" indent="0">
              <a:buNone/>
            </a:pPr>
            <a:r>
              <a:rPr>
                <a:latin typeface="Courier"/>
              </a:rPr>
              <a:t> num [1:4] 2 6 9 12</a:t>
            </a:r>
          </a:p>
          <a:p>
            <a:pPr lvl="0" marL="0" indent="0">
              <a:buNone/>
            </a:pPr>
            <a:r>
              <a:rPr/>
              <a:t>This tells you that </a:t>
            </a:r>
            <a:r>
              <a:rPr>
                <a:latin typeface="Courier"/>
              </a:rPr>
              <a:t>x</a:t>
            </a:r>
            <a:r>
              <a:rPr/>
              <a:t> is a numeric vector and tells you the length.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Basic</a:t>
            </a:r>
            <a:r>
              <a:rPr/>
              <a:t> </a:t>
            </a:r>
            <a:r>
              <a:rPr/>
              <a:t>terms:</a:t>
            </a:r>
            <a:r>
              <a:rPr/>
              <a:t> </a:t>
            </a:r>
            <a:r>
              <a:rPr/>
              <a:t>“</a:t>
            </a:r>
            <a:r>
              <a:rPr/>
              <a:t>argument</a:t>
            </a:r>
            <a:r>
              <a:rPr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 b="1"/>
              <a:t>Argument</a:t>
            </a:r>
            <a:r>
              <a:rPr/>
              <a:t> - what you pass to a function</a:t>
            </a:r>
          </a:p>
          <a:p>
            <a:pPr lvl="1"/>
            <a:r>
              <a:rPr/>
              <a:t>can be data like the number 1 or 20234</a:t>
            </a:r>
          </a:p>
          <a:p>
            <a:pPr lvl="1"/>
            <a:r>
              <a:rPr/>
              <a:t>can be options about how you want the function to work</a:t>
            </a:r>
          </a:p>
          <a:p>
            <a:pPr lvl="1"/>
            <a:r>
              <a:rPr/>
              <a:t>separated by commas</a:t>
            </a:r>
          </a:p>
          <a:p>
            <a:pPr lvl="0" marL="0" indent="0">
              <a:buNone/>
            </a:pPr>
            <a:r>
              <a:rPr/>
              <a:t>Like an </a:t>
            </a:r>
            <a:r>
              <a:rPr b="1"/>
              <a:t>adverb</a:t>
            </a:r>
            <a:r>
              <a:rPr/>
              <a:t>.</a:t>
            </a:r>
          </a:p>
        </p:txBody>
      </p:sp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Create</a:t>
            </a:r>
            <a:r>
              <a:rPr/>
              <a:t> </a:t>
            </a:r>
            <a:r>
              <a:rPr/>
              <a:t>vectors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>
                <a:latin typeface="Courier"/>
              </a:rPr>
              <a:t>seq()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For numeric: </a:t>
            </a:r>
            <a:r>
              <a:rPr>
                <a:latin typeface="Courier"/>
              </a:rPr>
              <a:t>seq()</a:t>
            </a:r>
          </a:p>
          <a:p>
            <a:pPr lvl="1"/>
            <a:r>
              <a:rPr/>
              <a:t>The </a:t>
            </a:r>
            <a:r>
              <a:rPr>
                <a:latin typeface="Courier"/>
              </a:rPr>
              <a:t>from</a:t>
            </a:r>
            <a:r>
              <a:rPr/>
              <a:t> argument says what number to start on.</a:t>
            </a:r>
            <a:br/>
          </a:p>
          <a:p>
            <a:pPr lvl="1"/>
            <a:r>
              <a:rPr/>
              <a:t>The </a:t>
            </a:r>
            <a:r>
              <a:rPr>
                <a:latin typeface="Courier"/>
              </a:rPr>
              <a:t>to</a:t>
            </a:r>
            <a:r>
              <a:rPr/>
              <a:t> argument says what number to not go above.</a:t>
            </a:r>
            <a:br/>
          </a:p>
          <a:p>
            <a:pPr lvl="1"/>
            <a:r>
              <a:rPr/>
              <a:t>The </a:t>
            </a:r>
            <a:r>
              <a:rPr>
                <a:latin typeface="Courier"/>
              </a:rPr>
              <a:t>by</a:t>
            </a:r>
            <a:r>
              <a:rPr/>
              <a:t> argument says how much to increment by.</a:t>
            </a:r>
            <a:br/>
          </a:p>
          <a:p>
            <a:pPr lvl="1"/>
            <a:r>
              <a:rPr/>
              <a:t>The </a:t>
            </a:r>
            <a:r>
              <a:rPr>
                <a:latin typeface="Courier"/>
              </a:rPr>
              <a:t>length.out</a:t>
            </a:r>
            <a:r>
              <a:rPr/>
              <a:t> argument says how long the vector should be overall.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seq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from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to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by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0.2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[1] 0.0 0.2 0.4 0.6 0.8 1.0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seq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from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to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10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by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 [1]  0  1  2  3  4  5  6  7  8  9 10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seq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from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-</a:t>
            </a:r>
            <a:r>
              <a:rPr>
                <a:solidFill>
                  <a:srgbClr val="40A070"/>
                </a:solidFill>
                <a:latin typeface="Courier"/>
              </a:rPr>
              <a:t>5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to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5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length.out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10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 [1] -5.0000000 -3.8888889 -2.7777778 -1.6666667 -0.5555556  0.5555556
 [7]  1.6666667  2.7777778  3.8888889  5.0000000</a:t>
            </a:r>
          </a:p>
        </p:txBody>
      </p:sp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Useful</a:t>
            </a:r>
            <a:r>
              <a:rPr/>
              <a:t> </a:t>
            </a:r>
            <a:r>
              <a:rPr/>
              <a:t>functions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create</a:t>
            </a:r>
            <a:r>
              <a:rPr/>
              <a:t> </a:t>
            </a:r>
            <a:r>
              <a:rPr/>
              <a:t>vectors</a:t>
            </a:r>
            <a:r>
              <a:rPr/>
              <a:t> </a:t>
            </a:r>
            <a:r>
              <a:rPr>
                <a:latin typeface="Courier"/>
              </a:rPr>
              <a:t>rep()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For character: </a:t>
            </a:r>
            <a:r>
              <a:rPr>
                <a:latin typeface="Courier"/>
              </a:rPr>
              <a:t>rep()</a:t>
            </a:r>
            <a:r>
              <a:rPr/>
              <a:t> can create very long vectors. Works for creating character and numeric vectors.</a:t>
            </a:r>
          </a:p>
          <a:p>
            <a:pPr lvl="0" marL="0" indent="0">
              <a:buNone/>
            </a:pPr>
            <a:r>
              <a:rPr/>
              <a:t>The </a:t>
            </a:r>
            <a:r>
              <a:rPr>
                <a:latin typeface="Courier"/>
              </a:rPr>
              <a:t>each</a:t>
            </a:r>
            <a:r>
              <a:rPr/>
              <a:t> argument specifies how many of each item you want repeated. The </a:t>
            </a:r>
            <a:r>
              <a:rPr>
                <a:latin typeface="Courier"/>
              </a:rPr>
              <a:t>times</a:t>
            </a:r>
            <a:r>
              <a:rPr/>
              <a:t> argument specifies how many times you want the vector repeated.</a:t>
            </a:r>
          </a:p>
          <a:p>
            <a:pPr lvl="0" marL="0" indent="0">
              <a:buNone/>
            </a:pPr>
            <a:r>
              <a:rPr>
                <a:latin typeface="Courier"/>
              </a:rPr>
              <a:t>rep(WHAT_TO_REPEAT, arguments)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rep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"black"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"white"</a:t>
            </a:r>
            <a:r>
              <a:rPr>
                <a:latin typeface="Courier"/>
              </a:rPr>
              <a:t>), </a:t>
            </a:r>
            <a:r>
              <a:rPr>
                <a:solidFill>
                  <a:srgbClr val="7D9029"/>
                </a:solidFill>
                <a:latin typeface="Courier"/>
              </a:rPr>
              <a:t>each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[1] "black" "black" "black" "white" "white" "white"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rep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"black"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"white"</a:t>
            </a:r>
            <a:r>
              <a:rPr>
                <a:latin typeface="Courier"/>
              </a:rPr>
              <a:t>), </a:t>
            </a:r>
            <a:r>
              <a:rPr>
                <a:solidFill>
                  <a:srgbClr val="7D9029"/>
                </a:solidFill>
                <a:latin typeface="Courier"/>
              </a:rPr>
              <a:t>times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[1] "black" "white" "black" "white" "black" "white"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rep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"black"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"white"</a:t>
            </a:r>
            <a:r>
              <a:rPr>
                <a:latin typeface="Courier"/>
              </a:rPr>
              <a:t>), </a:t>
            </a:r>
            <a:r>
              <a:rPr>
                <a:solidFill>
                  <a:srgbClr val="7D9029"/>
                </a:solidFill>
                <a:latin typeface="Courier"/>
              </a:rPr>
              <a:t>each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times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[1] "black" "black" "white" "white" "black" "black" "white" "white"</a:t>
            </a:r>
          </a:p>
        </p:txBody>
      </p:sp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Creating</a:t>
            </a:r>
            <a:r>
              <a:rPr/>
              <a:t> </a:t>
            </a:r>
            <a:r>
              <a:rPr/>
              <a:t>numeric</a:t>
            </a:r>
            <a:r>
              <a:rPr/>
              <a:t> </a:t>
            </a:r>
            <a:r>
              <a:rPr/>
              <a:t>vectors</a:t>
            </a:r>
            <a:r>
              <a:rPr/>
              <a:t> </a:t>
            </a:r>
            <a:r>
              <a:rPr>
                <a:latin typeface="Courier"/>
              </a:rPr>
              <a:t>sample()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 can use the </a:t>
            </a:r>
            <a:r>
              <a:rPr>
                <a:latin typeface="Courier"/>
              </a:rPr>
              <a:t>sample()</a:t>
            </a:r>
            <a:r>
              <a:rPr/>
              <a:t> function to make a random sequence. The </a:t>
            </a:r>
            <a:r>
              <a:rPr>
                <a:latin typeface="Courier"/>
              </a:rPr>
              <a:t>x</a:t>
            </a:r>
            <a:r>
              <a:rPr/>
              <a:t> argument specifies what you are sampling from. The </a:t>
            </a:r>
            <a:r>
              <a:rPr>
                <a:latin typeface="Courier"/>
              </a:rPr>
              <a:t>size</a:t>
            </a:r>
            <a:r>
              <a:rPr/>
              <a:t> argument specifies how many values there should be. The </a:t>
            </a:r>
            <a:r>
              <a:rPr>
                <a:latin typeface="Courier"/>
              </a:rPr>
              <a:t>replace</a:t>
            </a:r>
            <a:r>
              <a:rPr/>
              <a:t> argument specifies if values should be replaced or not.</a:t>
            </a:r>
          </a:p>
          <a:p>
            <a:pPr lvl="0" indent="0">
              <a:buNone/>
            </a:pPr>
            <a:r>
              <a:rPr>
                <a:latin typeface="Courier"/>
              </a:rPr>
              <a:t>seq_hun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seq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from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to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100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by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)</a:t>
            </a:r>
            <a:br/>
            <a:r>
              <a:rPr>
                <a:latin typeface="Courier"/>
              </a:rPr>
              <a:t>seq_hun</a:t>
            </a:r>
          </a:p>
          <a:p>
            <a:pPr lvl="0" indent="0">
              <a:buNone/>
            </a:pPr>
            <a:r>
              <a:rPr>
                <a:latin typeface="Courier"/>
              </a:rPr>
              <a:t>  [1]   0   1   2   3   4   5   6   7   8   9  10  11  12  13  14  15  16  17
 [19]  18  19  20  21  22  23  24  25  26  27  28  29  30  31  32  33  34  35
 [37]  36  37  38  39  40  41  42  43  44  45  46  47  48  49  50  51  52  53
 [55]  54  55  56  57  58  59  60  61  62  63  64  65  66  67  68  69  70  71
 [73]  72  73  74  75  76  77  78  79  80  81  82  83  84  85  86  87  88  89
 [91]  90  91  92  93  94  95  96  97  98  99 100</a:t>
            </a:r>
          </a:p>
          <a:p>
            <a:pPr lvl="0" indent="0">
              <a:buNone/>
            </a:pPr>
            <a:r>
              <a:rPr>
                <a:latin typeface="Courier"/>
              </a:rPr>
              <a:t>y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sample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seq_hun, 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5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replace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880000"/>
                </a:solidFill>
                <a:latin typeface="Courier"/>
              </a:rPr>
              <a:t>TRUE</a:t>
            </a:r>
            <a:r>
              <a:rPr>
                <a:latin typeface="Courier"/>
              </a:rPr>
              <a:t>)</a:t>
            </a:r>
            <a:br/>
            <a:r>
              <a:rPr>
                <a:latin typeface="Courier"/>
              </a:rPr>
              <a:t>y</a:t>
            </a:r>
          </a:p>
          <a:p>
            <a:pPr lvl="0" indent="0">
              <a:buNone/>
            </a:pPr>
            <a:r>
              <a:rPr>
                <a:latin typeface="Courier"/>
              </a:rPr>
              <a:t>[1] 96 32 66 31 65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</a:t>
            </a:r>
            <a:r>
              <a:rPr/>
              <a:t> </a:t>
            </a:r>
            <a:r>
              <a:rPr/>
              <a:t>as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calculator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The R console is a full calculator</a:t>
            </a:r>
          </a:p>
          <a:p>
            <a:pPr lvl="1"/>
            <a:r>
              <a:rPr/>
              <a:t>Try to play around with it:</a:t>
            </a:r>
          </a:p>
          <a:p>
            <a:pPr lvl="2"/>
            <a:r>
              <a:rPr/>
              <a:t>+, -, /, * are add, subtract, divide and multiply</a:t>
            </a:r>
          </a:p>
          <a:p>
            <a:pPr lvl="2"/>
            <a:r>
              <a:rPr/>
              <a:t>^ or ** is power</a:t>
            </a:r>
          </a:p>
          <a:p>
            <a:pPr lvl="2"/>
            <a:r>
              <a:rPr/>
              <a:t>parentheses – ( and ) – work with order of operations</a:t>
            </a:r>
          </a:p>
          <a:p>
            <a:pPr lvl="2"/>
            <a:r>
              <a:rPr/>
              <a:t>%% finds the remainder</a:t>
            </a:r>
          </a:p>
        </p:txBody>
      </p:sp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Installing</a:t>
            </a:r>
            <a:r>
              <a:rPr/>
              <a:t> </a:t>
            </a:r>
            <a:r>
              <a:rPr/>
              <a:t>packages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do</a:t>
            </a:r>
            <a:r>
              <a:rPr/>
              <a:t> </a:t>
            </a:r>
            <a:r>
              <a:rPr/>
              <a:t>more!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Some functions and data come with R right out of the box (“base R”). We will add more functionality with packages. Think of these like “expansion packs” for R.</a:t>
            </a:r>
          </a:p>
          <a:p>
            <a:pPr lvl="0" marL="0" indent="0">
              <a:buNone/>
            </a:pPr>
            <a:r>
              <a:rPr/>
              <a:t>Must be done </a:t>
            </a:r>
            <a:r>
              <a:rPr b="1"/>
              <a:t>once</a:t>
            </a:r>
            <a:r>
              <a:rPr/>
              <a:t> for each installation of R (e.g., version 4.2 &gt;&gt; 4.3).</a:t>
            </a:r>
          </a:p>
          <a:p>
            <a:pPr lvl="0" marL="0" indent="0">
              <a:buNone/>
            </a:pPr>
            <a:r>
              <a:rPr/>
              <a:t>An important package we will use is </a:t>
            </a:r>
            <a:r>
              <a:rPr>
                <a:latin typeface="Courier"/>
              </a:rPr>
              <a:t>tidyverse</a:t>
            </a:r>
            <a:r>
              <a:rPr/>
              <a:t>. It is a mega-package great for data import, wrangling, and visualization.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install.packages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"tidyverse"</a:t>
            </a:r>
            <a:r>
              <a:rPr>
                <a:latin typeface="Courier"/>
              </a:rPr>
              <a:t>)</a:t>
            </a:r>
          </a:p>
        </p:txBody>
      </p:sp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Loading</a:t>
            </a:r>
            <a:r>
              <a:rPr/>
              <a:t> </a:t>
            </a:r>
            <a:r>
              <a:rPr/>
              <a:t>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After installing packages, you will need to “load” them into memory so that you can use them.</a:t>
            </a:r>
          </a:p>
          <a:p>
            <a:pPr lvl="0" marL="0" indent="0">
              <a:buNone/>
            </a:pPr>
            <a:r>
              <a:rPr/>
              <a:t>This must be done </a:t>
            </a:r>
            <a:r>
              <a:rPr b="1"/>
              <a:t>every time</a:t>
            </a:r>
            <a:r>
              <a:rPr/>
              <a:t> you start R.</a:t>
            </a:r>
          </a:p>
          <a:p>
            <a:pPr lvl="0" marL="0" indent="0">
              <a:buNone/>
            </a:pPr>
            <a:r>
              <a:rPr/>
              <a:t>We use a function called </a:t>
            </a:r>
            <a:r>
              <a:rPr>
                <a:latin typeface="Courier"/>
              </a:rPr>
              <a:t>library</a:t>
            </a:r>
            <a:r>
              <a:rPr/>
              <a:t> to load packages.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library</a:t>
            </a:r>
            <a:r>
              <a:rPr>
                <a:latin typeface="Courier"/>
              </a:rPr>
              <a:t>(tidyverse)</a:t>
            </a:r>
          </a:p>
        </p:txBody>
      </p:sp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Installing</a:t>
            </a:r>
            <a:r>
              <a:rPr/>
              <a:t> </a:t>
            </a:r>
            <a:r>
              <a:rPr/>
              <a:t>+</a:t>
            </a:r>
            <a:r>
              <a:rPr/>
              <a:t> </a:t>
            </a:r>
            <a:r>
              <a:rPr/>
              <a:t>Loading</a:t>
            </a:r>
            <a:r>
              <a:rPr/>
              <a:t> </a:t>
            </a:r>
            <a:r>
              <a:rPr/>
              <a:t>packages</a:t>
            </a:r>
          </a:p>
        </p:txBody>
      </p:sp>
      <p:pic>
        <p:nvPicPr>
          <p:cNvPr descr="../../images/lol/install_packages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6900" y="1193800"/>
            <a:ext cx="7962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R functions as a calculator</a:t>
            </a:r>
          </a:p>
          <a:p>
            <a:pPr lvl="1"/>
            <a:r>
              <a:rPr/>
              <a:t>Use </a:t>
            </a:r>
            <a:r>
              <a:rPr>
                <a:latin typeface="Courier"/>
              </a:rPr>
              <a:t>&lt;-</a:t>
            </a:r>
            <a:r>
              <a:rPr/>
              <a:t> to save (assign) values to objects. Reassigning allows you to make changes “in place”.</a:t>
            </a:r>
          </a:p>
          <a:p>
            <a:pPr lvl="1"/>
            <a:r>
              <a:rPr/>
              <a:t>Use </a:t>
            </a:r>
            <a:r>
              <a:rPr>
                <a:latin typeface="Courier"/>
              </a:rPr>
              <a:t>c()</a:t>
            </a:r>
            <a:r>
              <a:rPr/>
              <a:t> to </a:t>
            </a:r>
            <a:r>
              <a:rPr b="1"/>
              <a:t>combine</a:t>
            </a:r>
            <a:r>
              <a:rPr/>
              <a:t> into vectors</a:t>
            </a:r>
          </a:p>
          <a:p>
            <a:pPr lvl="1"/>
            <a:r>
              <a:rPr>
                <a:latin typeface="Courier"/>
              </a:rPr>
              <a:t>length()</a:t>
            </a:r>
            <a:r>
              <a:rPr/>
              <a:t>, </a:t>
            </a:r>
            <a:r>
              <a:rPr>
                <a:latin typeface="Courier"/>
              </a:rPr>
              <a:t>class()</a:t>
            </a:r>
            <a:r>
              <a:rPr/>
              <a:t>, and </a:t>
            </a:r>
            <a:r>
              <a:rPr>
                <a:latin typeface="Courier"/>
              </a:rPr>
              <a:t>str()</a:t>
            </a:r>
            <a:r>
              <a:rPr/>
              <a:t> tell you information about an object</a:t>
            </a:r>
          </a:p>
          <a:p>
            <a:pPr lvl="1"/>
            <a:r>
              <a:rPr/>
              <a:t>The sequence </a:t>
            </a:r>
            <a:r>
              <a:rPr>
                <a:latin typeface="Courier"/>
              </a:rPr>
              <a:t>seq()</a:t>
            </a:r>
            <a:r>
              <a:rPr/>
              <a:t> function helps you create numeric vectors (</a:t>
            </a:r>
            <a:r>
              <a:rPr>
                <a:latin typeface="Courier"/>
              </a:rPr>
              <a:t>from</a:t>
            </a:r>
            <a:r>
              <a:rPr/>
              <a:t>,</a:t>
            </a:r>
            <a:r>
              <a:rPr>
                <a:latin typeface="Courier"/>
              </a:rPr>
              <a:t>to</a:t>
            </a:r>
            <a:r>
              <a:rPr/>
              <a:t>, </a:t>
            </a:r>
            <a:r>
              <a:rPr>
                <a:latin typeface="Courier"/>
              </a:rPr>
              <a:t>by</a:t>
            </a:r>
            <a:r>
              <a:rPr/>
              <a:t>, and </a:t>
            </a:r>
            <a:r>
              <a:rPr>
                <a:latin typeface="Courier"/>
              </a:rPr>
              <a:t>length.out</a:t>
            </a:r>
            <a:r>
              <a:rPr/>
              <a:t> arguments)</a:t>
            </a:r>
          </a:p>
          <a:p>
            <a:pPr lvl="1"/>
            <a:r>
              <a:rPr/>
              <a:t>The repeat </a:t>
            </a:r>
            <a:r>
              <a:rPr>
                <a:latin typeface="Courier"/>
              </a:rPr>
              <a:t>rep()</a:t>
            </a:r>
            <a:r>
              <a:rPr/>
              <a:t> function helps you create vectors with the </a:t>
            </a:r>
            <a:r>
              <a:rPr>
                <a:latin typeface="Courier"/>
              </a:rPr>
              <a:t>each</a:t>
            </a:r>
            <a:r>
              <a:rPr/>
              <a:t> and </a:t>
            </a:r>
            <a:r>
              <a:rPr>
                <a:latin typeface="Courier"/>
              </a:rPr>
              <a:t>times</a:t>
            </a:r>
            <a:r>
              <a:rPr/>
              <a:t> arguments</a:t>
            </a:r>
          </a:p>
          <a:p>
            <a:pPr lvl="1"/>
            <a:r>
              <a:rPr>
                <a:latin typeface="Courier"/>
              </a:rPr>
              <a:t>sample()</a:t>
            </a:r>
            <a:r>
              <a:rPr/>
              <a:t> makes random vectors</a:t>
            </a:r>
          </a:p>
          <a:p>
            <a:pPr lvl="1"/>
            <a:r>
              <a:rPr>
                <a:latin typeface="Courier"/>
              </a:rPr>
              <a:t>install.packages()</a:t>
            </a:r>
            <a:r>
              <a:rPr/>
              <a:t> and </a:t>
            </a:r>
            <a:r>
              <a:rPr>
                <a:latin typeface="Courier"/>
              </a:rPr>
              <a:t>library()</a:t>
            </a:r>
            <a:r>
              <a:rPr/>
              <a:t> install and load packages, respectively.</a:t>
            </a:r>
          </a:p>
        </p:txBody>
      </p:sp>
    </p:spTree>
  </p:cSld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🏠 </a:t>
            </a:r>
            <a:r>
              <a:rPr>
                <a:hlinkClick r:id="rId2"/>
              </a:rPr>
              <a:t>Class Website</a:t>
            </a:r>
          </a:p>
          <a:p>
            <a:pPr lvl="0" marL="0" indent="0">
              <a:buNone/>
            </a:pPr>
            <a:r>
              <a:rPr/>
              <a:t>💻 </a:t>
            </a:r>
            <a:r>
              <a:rPr>
                <a:hlinkClick r:id="rId3"/>
              </a:rPr>
              <a:t>Basic R Lab</a:t>
            </a:r>
          </a:p>
          <a:p>
            <a:pPr lvl="0" marL="0" indent="0">
              <a:buNone/>
            </a:pPr>
            <a:r>
              <a:rPr/>
              <a:t>📃 </a:t>
            </a:r>
            <a:r>
              <a:rPr>
                <a:hlinkClick r:id="rId4"/>
              </a:rPr>
              <a:t>Day 1 Cheatsheet</a:t>
            </a:r>
          </a:p>
        </p:txBody>
      </p:sp>
    </p:spTree>
  </p:cSld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/../images/the-end-g23b994289_1280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71700" y="1193800"/>
            <a:ext cx="48006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Image by Gerd Altmann from Pixabay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</a:t>
            </a:r>
            <a:r>
              <a:rPr/>
              <a:t> </a:t>
            </a:r>
            <a:r>
              <a:rPr/>
              <a:t>as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calculator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Try evaluating the following. Type these in the Console and press </a:t>
            </a:r>
            <a:r>
              <a:rPr i="1"/>
              <a:t>return</a:t>
            </a:r>
            <a:r>
              <a:rPr/>
              <a:t> to evaluate:</a:t>
            </a:r>
          </a:p>
          <a:p>
            <a:pPr lvl="1"/>
            <a:r>
              <a:rPr>
                <a:latin typeface="Courier"/>
              </a:rPr>
              <a:t>2 + 2</a:t>
            </a:r>
          </a:p>
          <a:p>
            <a:pPr lvl="1"/>
            <a:r>
              <a:rPr>
                <a:latin typeface="Courier"/>
              </a:rPr>
              <a:t>2 * 3 / 4</a:t>
            </a:r>
          </a:p>
          <a:p>
            <a:pPr lvl="1"/>
            <a:r>
              <a:rPr>
                <a:latin typeface="Courier"/>
              </a:rPr>
              <a:t>2^4 - 1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Basic_R_calculator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49600" y="1193800"/>
            <a:ext cx="2857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Basic</a:t>
            </a:r>
            <a:r>
              <a:rPr/>
              <a:t> </a:t>
            </a:r>
            <a:r>
              <a:rPr/>
              <a:t>terms:</a:t>
            </a:r>
            <a:r>
              <a:rPr/>
              <a:t> </a:t>
            </a:r>
            <a:r>
              <a:rPr/>
              <a:t>“</a:t>
            </a:r>
            <a:r>
              <a:rPr/>
              <a:t>object</a:t>
            </a:r>
            <a:r>
              <a:rPr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 b="1"/>
              <a:t>Object</a:t>
            </a:r>
            <a:r>
              <a:rPr/>
              <a:t> - an object is something that can be worked with or on in R - can be lots of different things!</a:t>
            </a:r>
          </a:p>
          <a:p>
            <a:pPr lvl="0" marL="0" indent="0">
              <a:buNone/>
            </a:pPr>
            <a:r>
              <a:rPr/>
              <a:t>You can think of objects as </a:t>
            </a:r>
            <a:r>
              <a:rPr b="1"/>
              <a:t>nouns</a:t>
            </a:r>
            <a:r>
              <a:rPr/>
              <a:t> in R.</a:t>
            </a:r>
          </a:p>
          <a:p>
            <a:pPr lvl="1"/>
            <a:r>
              <a:rPr/>
              <a:t>a variable</a:t>
            </a:r>
          </a:p>
          <a:p>
            <a:pPr lvl="1"/>
            <a:r>
              <a:rPr/>
              <a:t>a dataset</a:t>
            </a:r>
          </a:p>
          <a:p>
            <a:pPr lvl="1"/>
            <a:r>
              <a:rPr/>
              <a:t>a plot</a:t>
            </a:r>
          </a:p>
          <a:p>
            <a:pPr lvl="0" marL="0" indent="0">
              <a:buNone/>
            </a:pPr>
            <a:r>
              <a:rPr/>
              <a:t>… many more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Assigning</a:t>
            </a:r>
            <a:r>
              <a:rPr/>
              <a:t> </a:t>
            </a:r>
            <a:r>
              <a:rPr/>
              <a:t>values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You can create objects within the R environment and from files on your computer</a:t>
            </a:r>
          </a:p>
          <a:p>
            <a:pPr lvl="1"/>
            <a:r>
              <a:rPr/>
              <a:t>R uses </a:t>
            </a:r>
            <a:r>
              <a:rPr>
                <a:latin typeface="Courier"/>
              </a:rPr>
              <a:t>&lt;-</a:t>
            </a:r>
            <a:r>
              <a:rPr/>
              <a:t> to create objects (you might also see </a:t>
            </a:r>
            <a:r>
              <a:rPr>
                <a:latin typeface="Courier"/>
              </a:rPr>
              <a:t>=</a:t>
            </a:r>
            <a:r>
              <a:rPr/>
              <a:t> used, but this is not best practice)</a:t>
            </a:r>
          </a:p>
          <a:p>
            <a:pPr lvl="0" indent="0">
              <a:buNone/>
            </a:pPr>
            <a:r>
              <a:rPr>
                <a:latin typeface="Courier"/>
              </a:rPr>
              <a:t>x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br/>
            <a:r>
              <a:rPr>
                <a:latin typeface="Courier"/>
              </a:rPr>
              <a:t>x</a:t>
            </a:r>
          </a:p>
          <a:p>
            <a:pPr lvl="0" indent="0">
              <a:buNone/>
            </a:pPr>
            <a:r>
              <a:rPr>
                <a:latin typeface="Courier"/>
              </a:rPr>
              <a:t>[1] 2</a:t>
            </a:r>
          </a:p>
          <a:p>
            <a:pPr lvl="0" indent="0">
              <a:buNone/>
            </a:pPr>
            <a:r>
              <a:rPr>
                <a:latin typeface="Courier"/>
              </a:rPr>
              <a:t>x </a:t>
            </a:r>
            <a:r>
              <a:rPr>
                <a:solidFill>
                  <a:srgbClr val="4070A0"/>
                </a:solidFill>
                <a:latin typeface="Courier"/>
              </a:rPr>
              <a:t>*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4</a:t>
            </a:r>
          </a:p>
          <a:p>
            <a:pPr lvl="0" indent="0">
              <a:buNone/>
            </a:pPr>
            <a:r>
              <a:rPr>
                <a:latin typeface="Courier"/>
              </a:rPr>
              <a:t>[1] 8</a:t>
            </a:r>
          </a:p>
          <a:p>
            <a:pPr lvl="0" indent="0">
              <a:buNone/>
            </a:pPr>
            <a:r>
              <a:rPr>
                <a:latin typeface="Courier"/>
              </a:rPr>
              <a:t>x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</a:p>
          <a:p>
            <a:pPr lvl="0" indent="0">
              <a:buNone/>
            </a:pPr>
            <a:r>
              <a:rPr>
                <a:latin typeface="Courier"/>
              </a:rPr>
              <a:t>[1] 4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GUT</a:t>
            </a:r>
            <a:r>
              <a:rPr/>
              <a:t> </a:t>
            </a:r>
            <a:r>
              <a:rPr/>
              <a:t>CHECK:</a:t>
            </a:r>
            <a:r>
              <a:rPr/>
              <a:t> </a:t>
            </a:r>
            <a:r>
              <a:rPr/>
              <a:t>What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an</a:t>
            </a:r>
            <a:r>
              <a:rPr/>
              <a:t> </a:t>
            </a:r>
            <a:r>
              <a:rPr/>
              <a:t>“</a:t>
            </a:r>
            <a:r>
              <a:rPr/>
              <a:t>object</a:t>
            </a:r>
            <a:r>
              <a:rPr/>
              <a:t>”</a:t>
            </a:r>
            <a:r>
              <a:rPr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A. Something I can touch</a:t>
            </a:r>
          </a:p>
          <a:p>
            <a:pPr lvl="0" marL="0" indent="0">
              <a:buNone/>
            </a:pPr>
            <a:r>
              <a:rPr/>
              <a:t>B. Something that can be worked with in R</a:t>
            </a:r>
          </a:p>
          <a:p>
            <a:pPr lvl="0" marL="0" indent="0">
              <a:buNone/>
            </a:pPr>
            <a:r>
              <a:rPr/>
              <a:t>C. A software version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Macintosh PowerPoint</Application>
  <PresentationFormat>On-screen Show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Lato</vt:lpstr>
      <vt:lpstr>Montserrat</vt:lpstr>
      <vt:lpstr>Wingdings</vt:lpstr>
      <vt:lpstr>Office Theme</vt:lpstr>
      <vt:lpstr>Basic 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R</dc:title>
  <dc:creator/>
  <cp:keywords/>
  <dcterms:created xsi:type="dcterms:W3CDTF">2026-05-12T20:09:07Z</dcterms:created>
  <dcterms:modified xsi:type="dcterms:W3CDTF">2026-05-12T20:09:07Z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utput">
    <vt:lpwstr/>
  </property>
</Properties>
</file>